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7" r:id="rId4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8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CA01-C617-457B-AC5D-541C4D6BB659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7EC4F-C69F-43BA-A4CA-5FAD41F9C69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3528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502B8-279E-4293-9C3D-53F1A289E36E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557A0-1B78-47D1-99FF-882C9A9BE6F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2012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F96A3-22ED-4E06-AC43-A524A8D6B58E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3C86A-E91C-462D-8FAC-0EBA512369C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4590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AA405-00CB-471F-9359-ECBE84DC3706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4367D-2465-45A6-99F1-8863873B0D9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355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5E048-3475-4482-876C-893381D26CFC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B40FF-4ADA-4FB4-BB72-894A241EF91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321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CF18A-C63C-4FD0-8D31-2D5AC379B09F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1B19E-CD83-4578-A3BD-0DD0BF7FF8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79332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BAB9-2A2C-49F7-9DBF-64E0A6B4F958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CBEA-85E2-4DDA-8A49-1736539432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24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2DEFF-1373-405E-A5D0-9C9455988AD9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679DD-2726-4F5C-B541-E4CC0F68F64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432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F057-5214-4B4D-A9E1-B66D23E92C32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37E93-17EB-4082-8494-BF3392BA9D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8377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936D-C420-416D-9626-0CB96482833F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9F4D-C214-4D20-BAAF-90114C2CE0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097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11A48-4D73-41AB-910D-942FC7731812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6FD8C-F789-4B33-946E-C9B75F603A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792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7D953D-E337-49D7-8C6D-820AA8A447D1}" type="datetimeFigureOut">
              <a:rPr lang="fr-FR"/>
              <a:pPr>
                <a:defRPr/>
              </a:pPr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AE90E0-B9EF-4E58-9686-D7641BDB297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fr-FR" sz="5400" b="1" smtClean="0">
                <a:solidFill>
                  <a:srgbClr val="0000CC"/>
                </a:solidFill>
              </a:rPr>
              <a:t>L’invention de la </a:t>
            </a:r>
            <a:br>
              <a:rPr lang="fr-FR" altLang="fr-FR" sz="5400" b="1" smtClean="0">
                <a:solidFill>
                  <a:srgbClr val="0000CC"/>
                </a:solidFill>
              </a:rPr>
            </a:br>
            <a:r>
              <a:rPr lang="fr-FR" altLang="fr-FR" sz="5400" b="1" smtClean="0">
                <a:solidFill>
                  <a:srgbClr val="0000CC"/>
                </a:solidFill>
              </a:rPr>
              <a:t>gravitation universelle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8" name="Object 2"/>
          <p:cNvGraphicFramePr>
            <a:graphicFrameLocks noChangeAspect="1"/>
          </p:cNvGraphicFramePr>
          <p:nvPr/>
        </p:nvGraphicFramePr>
        <p:xfrm>
          <a:off x="6716713" y="2374900"/>
          <a:ext cx="474662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Imagen" r:id="rId3" imgW="475013" imgH="592853" progId="MS_ClipArt_Gallery.2">
                  <p:embed/>
                </p:oleObj>
              </mc:Choice>
              <mc:Fallback>
                <p:oleObj name="Imagen" r:id="rId3" imgW="475013" imgH="592853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3" y="2374900"/>
                        <a:ext cx="474662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Line 5"/>
          <p:cNvSpPr>
            <a:spLocks noChangeShapeType="1"/>
          </p:cNvSpPr>
          <p:nvPr/>
        </p:nvSpPr>
        <p:spPr bwMode="auto">
          <a:xfrm>
            <a:off x="539750" y="1196975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3" name="Text Box 3"/>
          <p:cNvSpPr txBox="1">
            <a:spLocks noChangeArrowheads="1"/>
          </p:cNvSpPr>
          <p:nvPr/>
        </p:nvSpPr>
        <p:spPr bwMode="auto">
          <a:xfrm>
            <a:off x="6245225" y="1308100"/>
            <a:ext cx="1417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NEWTON</a:t>
            </a:r>
          </a:p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1642 - 1727</a:t>
            </a:r>
          </a:p>
        </p:txBody>
      </p:sp>
      <p:sp>
        <p:nvSpPr>
          <p:cNvPr id="3077" name="Line 6"/>
          <p:cNvSpPr>
            <a:spLocks noChangeShapeType="1"/>
          </p:cNvSpPr>
          <p:nvPr/>
        </p:nvSpPr>
        <p:spPr bwMode="auto">
          <a:xfrm>
            <a:off x="6954838" y="1141413"/>
            <a:ext cx="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 flipH="1">
            <a:off x="2849563" y="1103313"/>
            <a:ext cx="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2198688" y="1384300"/>
            <a:ext cx="1301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KEPLER</a:t>
            </a:r>
          </a:p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1571-1630</a:t>
            </a:r>
          </a:p>
        </p:txBody>
      </p:sp>
      <p:pic>
        <p:nvPicPr>
          <p:cNvPr id="3080" name="Picture 11" descr="http://astronomy.nmsu.edu/msussman/110/Kepler/kepl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3989388"/>
            <a:ext cx="1698625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3" descr="http://badada.interplanete.com/blog/files/2008/09/newt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279775"/>
            <a:ext cx="3024188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Line 7"/>
          <p:cNvSpPr>
            <a:spLocks noChangeShapeType="1"/>
          </p:cNvSpPr>
          <p:nvPr/>
        </p:nvSpPr>
        <p:spPr bwMode="auto">
          <a:xfrm flipH="1">
            <a:off x="1481138" y="1117600"/>
            <a:ext cx="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30263" y="1371600"/>
            <a:ext cx="1301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GALILEE</a:t>
            </a:r>
          </a:p>
          <a:p>
            <a:pPr algn="ctr" eaLnBrk="1" hangingPunct="1">
              <a:defRPr/>
            </a:pPr>
            <a:r>
              <a:rPr lang="en-US" altLang="fr-FR" sz="2000" b="1" dirty="0" smtClean="0">
                <a:latin typeface="+mn-lt"/>
              </a:rPr>
              <a:t>1564-1642</a:t>
            </a:r>
          </a:p>
        </p:txBody>
      </p:sp>
      <p:pic>
        <p:nvPicPr>
          <p:cNvPr id="3084" name="Picture 12" descr="http://www.filoinfo.net/sites/default/files/galileu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4" t="31540" r="17052" b="3711"/>
          <a:stretch>
            <a:fillRect/>
          </a:stretch>
        </p:blipFill>
        <p:spPr bwMode="auto">
          <a:xfrm>
            <a:off x="298450" y="2332038"/>
            <a:ext cx="236696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4792E-6 L -0.00104 0.486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4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4800600" y="365125"/>
            <a:ext cx="3414713" cy="153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En 1 seconde là haut la Lune « tombe » de :</a:t>
            </a:r>
            <a:endParaRPr lang="fr-FR" altLang="fr-FR" sz="2000" b="1" noProof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noProof="1">
                <a:solidFill>
                  <a:srgbClr val="FF0000"/>
                </a:solidFill>
              </a:rPr>
              <a:t>h</a:t>
            </a:r>
            <a:r>
              <a:rPr lang="fr-FR" altLang="fr-FR" sz="2000" b="1" baseline="-25000">
                <a:solidFill>
                  <a:srgbClr val="FF0000"/>
                </a:solidFill>
              </a:rPr>
              <a:t>2</a:t>
            </a:r>
            <a:r>
              <a:rPr lang="fr-FR" altLang="fr-FR" sz="2000" b="1" noProof="1">
                <a:solidFill>
                  <a:srgbClr val="FF0000"/>
                </a:solidFill>
              </a:rPr>
              <a:t> = 1,4 </a:t>
            </a:r>
            <a:r>
              <a:rPr lang="fr-FR" altLang="fr-FR" sz="2000" b="1">
                <a:solidFill>
                  <a:srgbClr val="FF0000"/>
                </a:solidFill>
              </a:rPr>
              <a:t>10</a:t>
            </a:r>
            <a:r>
              <a:rPr lang="fr-FR" altLang="fr-FR" sz="2000" b="1" baseline="30000">
                <a:solidFill>
                  <a:srgbClr val="FF0000"/>
                </a:solidFill>
              </a:rPr>
              <a:t>-3</a:t>
            </a:r>
            <a:r>
              <a:rPr lang="fr-FR" altLang="fr-FR" sz="2000" b="1">
                <a:solidFill>
                  <a:srgbClr val="FF0000"/>
                </a:solidFill>
              </a:rPr>
              <a:t> </a:t>
            </a:r>
            <a:r>
              <a:rPr lang="fr-FR" altLang="fr-FR" sz="2000" b="1" noProof="1">
                <a:solidFill>
                  <a:srgbClr val="FF0000"/>
                </a:solidFill>
              </a:rPr>
              <a:t>m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    </a:t>
            </a:r>
            <a:r>
              <a:rPr lang="fr-FR" altLang="fr-FR" sz="2000" b="1" noProof="1"/>
              <a:t> </a:t>
            </a:r>
            <a:r>
              <a:rPr lang="fr-FR" altLang="fr-FR" sz="2000" b="1">
                <a:solidFill>
                  <a:srgbClr val="FF0000"/>
                </a:solidFill>
                <a:sym typeface="Symbol" panose="05050102010706020507" pitchFamily="18" charset="2"/>
              </a:rPr>
              <a:t></a:t>
            </a:r>
            <a:r>
              <a:rPr lang="fr-FR" altLang="fr-FR" sz="2000" b="1" noProof="1">
                <a:solidFill>
                  <a:srgbClr val="FF0000"/>
                </a:solidFill>
              </a:rPr>
              <a:t> 5 / 3600    =   5 / (60)</a:t>
            </a:r>
            <a:r>
              <a:rPr lang="fr-FR" altLang="fr-FR" sz="2000" b="1" baseline="30000" noProof="1">
                <a:solidFill>
                  <a:srgbClr val="FF0000"/>
                </a:solidFill>
              </a:rPr>
              <a:t>2</a:t>
            </a:r>
            <a:endParaRPr lang="fr-FR" altLang="fr-FR" sz="2000" b="1" noProof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200">
              <a:solidFill>
                <a:srgbClr val="FF0000"/>
              </a:solidFill>
            </a:endParaRP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4572000" y="4714875"/>
            <a:ext cx="3929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En 1 seconde ici, au niveau du sol terrestre, un objet tombe de 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7030A0"/>
                </a:solidFill>
              </a:rPr>
              <a:t>h</a:t>
            </a:r>
            <a:r>
              <a:rPr lang="fr-FR" altLang="fr-FR" sz="2000" b="1" baseline="-25000">
                <a:solidFill>
                  <a:srgbClr val="7030A0"/>
                </a:solidFill>
              </a:rPr>
              <a:t>1</a:t>
            </a:r>
            <a:r>
              <a:rPr lang="fr-FR" altLang="fr-FR" sz="2000" b="1">
                <a:solidFill>
                  <a:srgbClr val="7030A0"/>
                </a:solidFill>
              </a:rPr>
              <a:t> = (1/2 g t</a:t>
            </a:r>
            <a:r>
              <a:rPr lang="fr-FR" altLang="fr-FR" sz="2000" b="1" baseline="30000">
                <a:solidFill>
                  <a:srgbClr val="7030A0"/>
                </a:solidFill>
              </a:rPr>
              <a:t>2</a:t>
            </a:r>
            <a:r>
              <a:rPr lang="fr-FR" altLang="fr-FR" sz="2000" b="1">
                <a:solidFill>
                  <a:srgbClr val="7030A0"/>
                </a:solidFill>
              </a:rPr>
              <a:t>) </a:t>
            </a:r>
            <a:r>
              <a:rPr lang="fr-FR" altLang="fr-FR" sz="2000" b="1">
                <a:solidFill>
                  <a:srgbClr val="7030A0"/>
                </a:solidFill>
                <a:sym typeface="Symbol" panose="05050102010706020507" pitchFamily="18" charset="2"/>
              </a:rPr>
              <a:t></a:t>
            </a:r>
            <a:r>
              <a:rPr lang="fr-FR" altLang="fr-FR" sz="2000" b="1">
                <a:solidFill>
                  <a:srgbClr val="7030A0"/>
                </a:solidFill>
              </a:rPr>
              <a:t> 5 m</a:t>
            </a:r>
            <a:endParaRPr lang="fr-FR" altLang="fr-FR" sz="1800" b="1">
              <a:solidFill>
                <a:srgbClr val="7030A0"/>
              </a:solidFill>
            </a:endParaRP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4800600" y="2133600"/>
            <a:ext cx="3438525" cy="19383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         </a:t>
            </a:r>
            <a:r>
              <a:rPr lang="fr-FR" altLang="fr-FR" sz="2400" b="1"/>
              <a:t>R</a:t>
            </a:r>
            <a:r>
              <a:rPr lang="fr-FR" altLang="fr-FR" sz="2400" b="1" baseline="-25000"/>
              <a:t>2</a:t>
            </a:r>
            <a:r>
              <a:rPr lang="fr-FR" altLang="fr-FR" sz="2400" b="1"/>
              <a:t> </a:t>
            </a:r>
            <a:r>
              <a:rPr lang="fr-FR" altLang="fr-FR" sz="2400" b="1">
                <a:sym typeface="Symbol" panose="05050102010706020507" pitchFamily="18" charset="2"/>
              </a:rPr>
              <a:t> </a:t>
            </a:r>
            <a:r>
              <a:rPr lang="fr-FR" altLang="fr-FR" sz="2400" b="1"/>
              <a:t>60 </a:t>
            </a:r>
            <a:r>
              <a:rPr lang="fr-FR" altLang="fr-FR" sz="1800" b="1"/>
              <a:t>x</a:t>
            </a:r>
            <a:r>
              <a:rPr lang="fr-FR" altLang="fr-FR" sz="2400" b="1"/>
              <a:t> R</a:t>
            </a:r>
            <a:r>
              <a:rPr lang="fr-FR" altLang="fr-FR" sz="2400" b="1" baseline="-25000"/>
              <a:t>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/>
              <a:t>Donc la force de gravitation exercée par la Terre est en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00"/>
                </a:solidFill>
              </a:rPr>
              <a:t>1 / r</a:t>
            </a:r>
            <a:r>
              <a:rPr lang="fr-FR" altLang="fr-FR" sz="2400" b="1" baseline="30000">
                <a:solidFill>
                  <a:srgbClr val="FF0000"/>
                </a:solidFill>
              </a:rPr>
              <a:t>2</a:t>
            </a:r>
            <a:r>
              <a:rPr lang="fr-FR" altLang="fr-FR" sz="2400" b="1" baseline="30000"/>
              <a:t>   </a:t>
            </a:r>
            <a:endParaRPr lang="fr-FR" altLang="fr-FR" sz="2400" b="1"/>
          </a:p>
        </p:txBody>
      </p:sp>
      <p:grpSp>
        <p:nvGrpSpPr>
          <p:cNvPr id="4101" name="Group 18"/>
          <p:cNvGrpSpPr>
            <a:grpSpLocks/>
          </p:cNvGrpSpPr>
          <p:nvPr/>
        </p:nvGrpSpPr>
        <p:grpSpPr bwMode="auto">
          <a:xfrm>
            <a:off x="1071563" y="304800"/>
            <a:ext cx="3571875" cy="6161088"/>
            <a:chOff x="624" y="192"/>
            <a:chExt cx="1892" cy="3881"/>
          </a:xfrm>
        </p:grpSpPr>
        <p:grpSp>
          <p:nvGrpSpPr>
            <p:cNvPr id="4102" name="Group 16"/>
            <p:cNvGrpSpPr>
              <a:grpSpLocks/>
            </p:cNvGrpSpPr>
            <p:nvPr/>
          </p:nvGrpSpPr>
          <p:grpSpPr bwMode="auto">
            <a:xfrm>
              <a:off x="624" y="192"/>
              <a:ext cx="1892" cy="3881"/>
              <a:chOff x="624" y="192"/>
              <a:chExt cx="1892" cy="3881"/>
            </a:xfrm>
          </p:grpSpPr>
          <p:sp>
            <p:nvSpPr>
              <p:cNvPr id="4104" name="Oval 4"/>
              <p:cNvSpPr>
                <a:spLocks noChangeArrowheads="1"/>
              </p:cNvSpPr>
              <p:nvPr/>
            </p:nvSpPr>
            <p:spPr bwMode="auto">
              <a:xfrm>
                <a:off x="1532" y="327"/>
                <a:ext cx="265" cy="28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4105" name="Oval 5"/>
              <p:cNvSpPr>
                <a:spLocks noChangeArrowheads="1"/>
              </p:cNvSpPr>
              <p:nvPr/>
            </p:nvSpPr>
            <p:spPr bwMode="auto">
              <a:xfrm>
                <a:off x="1267" y="2880"/>
                <a:ext cx="832" cy="93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4106" name="Freeform 6"/>
              <p:cNvSpPr>
                <a:spLocks/>
              </p:cNvSpPr>
              <p:nvPr/>
            </p:nvSpPr>
            <p:spPr bwMode="auto">
              <a:xfrm>
                <a:off x="701" y="470"/>
                <a:ext cx="964" cy="226"/>
              </a:xfrm>
              <a:custGeom>
                <a:avLst/>
                <a:gdLst>
                  <a:gd name="T0" fmla="*/ 452 w 2055"/>
                  <a:gd name="T1" fmla="*/ 0 h 542"/>
                  <a:gd name="T2" fmla="*/ 389 w 2055"/>
                  <a:gd name="T3" fmla="*/ 0 h 542"/>
                  <a:gd name="T4" fmla="*/ 313 w 2055"/>
                  <a:gd name="T5" fmla="*/ 3 h 542"/>
                  <a:gd name="T6" fmla="*/ 231 w 2055"/>
                  <a:gd name="T7" fmla="*/ 13 h 542"/>
                  <a:gd name="T8" fmla="*/ 152 w 2055"/>
                  <a:gd name="T9" fmla="*/ 32 h 542"/>
                  <a:gd name="T10" fmla="*/ 73 w 2055"/>
                  <a:gd name="T11" fmla="*/ 58 h 542"/>
                  <a:gd name="T12" fmla="*/ 0 w 2055"/>
                  <a:gd name="T13" fmla="*/ 94 h 5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55"/>
                  <a:gd name="T22" fmla="*/ 0 h 542"/>
                  <a:gd name="T23" fmla="*/ 2055 w 2055"/>
                  <a:gd name="T24" fmla="*/ 542 h 5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55" h="542">
                    <a:moveTo>
                      <a:pt x="2055" y="2"/>
                    </a:moveTo>
                    <a:cubicBezTo>
                      <a:pt x="2008" y="2"/>
                      <a:pt x="1875" y="0"/>
                      <a:pt x="1770" y="2"/>
                    </a:cubicBezTo>
                    <a:cubicBezTo>
                      <a:pt x="1665" y="4"/>
                      <a:pt x="1545" y="4"/>
                      <a:pt x="1425" y="17"/>
                    </a:cubicBezTo>
                    <a:cubicBezTo>
                      <a:pt x="1305" y="30"/>
                      <a:pt x="1172" y="50"/>
                      <a:pt x="1050" y="77"/>
                    </a:cubicBezTo>
                    <a:cubicBezTo>
                      <a:pt x="928" y="104"/>
                      <a:pt x="810" y="140"/>
                      <a:pt x="690" y="182"/>
                    </a:cubicBezTo>
                    <a:cubicBezTo>
                      <a:pt x="570" y="224"/>
                      <a:pt x="445" y="272"/>
                      <a:pt x="330" y="332"/>
                    </a:cubicBezTo>
                    <a:cubicBezTo>
                      <a:pt x="215" y="392"/>
                      <a:pt x="69" y="498"/>
                      <a:pt x="0" y="54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7" name="Line 7"/>
              <p:cNvSpPr>
                <a:spLocks noChangeShapeType="1"/>
              </p:cNvSpPr>
              <p:nvPr/>
            </p:nvSpPr>
            <p:spPr bwMode="auto">
              <a:xfrm>
                <a:off x="1665" y="471"/>
                <a:ext cx="0" cy="288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8" name="Line 8"/>
              <p:cNvSpPr>
                <a:spLocks noChangeShapeType="1"/>
              </p:cNvSpPr>
              <p:nvPr/>
            </p:nvSpPr>
            <p:spPr bwMode="auto">
              <a:xfrm flipH="1">
                <a:off x="624" y="471"/>
                <a:ext cx="134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9" name="Line 9"/>
              <p:cNvSpPr>
                <a:spLocks noChangeShapeType="1"/>
              </p:cNvSpPr>
              <p:nvPr/>
            </p:nvSpPr>
            <p:spPr bwMode="auto">
              <a:xfrm>
                <a:off x="1686" y="2889"/>
                <a:ext cx="0" cy="457"/>
              </a:xfrm>
              <a:prstGeom prst="line">
                <a:avLst/>
              </a:prstGeom>
              <a:noFill/>
              <a:ln w="28575" cap="rnd">
                <a:solidFill>
                  <a:srgbClr val="0000FF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0" name="Line 10"/>
              <p:cNvSpPr>
                <a:spLocks noChangeShapeType="1"/>
              </p:cNvSpPr>
              <p:nvPr/>
            </p:nvSpPr>
            <p:spPr bwMode="auto">
              <a:xfrm>
                <a:off x="905" y="483"/>
                <a:ext cx="36" cy="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1" name="Line 11"/>
              <p:cNvSpPr>
                <a:spLocks noChangeShapeType="1"/>
              </p:cNvSpPr>
              <p:nvPr/>
            </p:nvSpPr>
            <p:spPr bwMode="auto">
              <a:xfrm>
                <a:off x="1686" y="271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2" name="Text Box 12"/>
              <p:cNvSpPr txBox="1">
                <a:spLocks noChangeArrowheads="1"/>
              </p:cNvSpPr>
              <p:nvPr/>
            </p:nvSpPr>
            <p:spPr bwMode="auto">
              <a:xfrm>
                <a:off x="638" y="192"/>
                <a:ext cx="1878" cy="3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/>
                  <a:t>                                </a:t>
                </a:r>
                <a:r>
                  <a:rPr lang="fr-FR" altLang="fr-FR" sz="1400" b="1">
                    <a:solidFill>
                      <a:srgbClr val="FF0000"/>
                    </a:solidFill>
                  </a:rPr>
                  <a:t>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8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800" b="1">
                    <a:solidFill>
                      <a:srgbClr val="FF0000"/>
                    </a:solidFill>
                  </a:rPr>
                  <a:t>h</a:t>
                </a:r>
                <a:r>
                  <a:rPr lang="fr-FR" altLang="fr-FR" sz="1800" b="1" baseline="-25000">
                    <a:solidFill>
                      <a:srgbClr val="FF0000"/>
                    </a:solidFill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20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</a:t>
                </a:r>
                <a:r>
                  <a:rPr lang="fr-FR" altLang="fr-FR" sz="1800" b="1">
                    <a:solidFill>
                      <a:srgbClr val="FF0000"/>
                    </a:solidFill>
                  </a:rPr>
                  <a:t>R</a:t>
                </a:r>
                <a:r>
                  <a:rPr lang="fr-FR" altLang="fr-FR" sz="1800" b="1" baseline="-25000">
                    <a:solidFill>
                      <a:srgbClr val="FF0000"/>
                    </a:solidFill>
                  </a:rPr>
                  <a:t>2</a:t>
                </a:r>
                <a:endParaRPr lang="fr-FR" altLang="fr-FR" sz="1800" b="1">
                  <a:solidFill>
                    <a:srgbClr val="FF0000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    </a:t>
                </a:r>
                <a:r>
                  <a:rPr lang="fr-FR" altLang="fr-FR" sz="1800" b="1">
                    <a:solidFill>
                      <a:srgbClr val="0000FF"/>
                    </a:solidFill>
                  </a:rPr>
                  <a:t>h</a:t>
                </a:r>
                <a:r>
                  <a:rPr lang="fr-FR" altLang="fr-FR" sz="1800" b="1" baseline="-25000">
                    <a:solidFill>
                      <a:srgbClr val="0000FF"/>
                    </a:solidFill>
                  </a:rPr>
                  <a:t>1</a:t>
                </a:r>
                <a:endParaRPr lang="fr-FR" altLang="fr-FR" sz="1800" b="1">
                  <a:solidFill>
                    <a:srgbClr val="0000FF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                              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800" b="1">
                    <a:solidFill>
                      <a:srgbClr val="0000FF"/>
                    </a:solidFill>
                  </a:rPr>
                  <a:t>                            R</a:t>
                </a:r>
                <a:r>
                  <a:rPr lang="fr-FR" altLang="fr-FR" sz="1800" b="1" baseline="-25000">
                    <a:solidFill>
                      <a:srgbClr val="0000FF"/>
                    </a:solidFill>
                  </a:rPr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                                   </a:t>
                </a:r>
                <a:r>
                  <a:rPr lang="fr-FR" altLang="fr-FR" sz="1400" b="1">
                    <a:solidFill>
                      <a:srgbClr val="0000FF"/>
                    </a:solidFill>
                  </a:rPr>
                  <a:t>T</a:t>
                </a:r>
              </a:p>
            </p:txBody>
          </p:sp>
        </p:grpSp>
        <p:sp>
          <p:nvSpPr>
            <p:cNvPr id="4103" name="Oval 17"/>
            <p:cNvSpPr>
              <a:spLocks noChangeArrowheads="1"/>
            </p:cNvSpPr>
            <p:nvPr/>
          </p:nvSpPr>
          <p:spPr bwMode="auto">
            <a:xfrm>
              <a:off x="1638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5" grpId="0" animBg="1" autoUpdateAnimBg="0"/>
      <p:bldP spid="69646" grpId="0" autoUpdateAnimBg="0"/>
      <p:bldP spid="69647" grpId="0" animBg="1" autoUpdateAnimBg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79</Words>
  <Application>Microsoft Office PowerPoint</Application>
  <PresentationFormat>Affichage à l'écran (4:3)</PresentationFormat>
  <Paragraphs>39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Symbol</vt:lpstr>
      <vt:lpstr>Thème Office</vt:lpstr>
      <vt:lpstr>Galería de imágenes de Microsoft</vt:lpstr>
      <vt:lpstr>L’invention de la  gravitation universelle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9</cp:revision>
  <dcterms:created xsi:type="dcterms:W3CDTF">2008-06-08T17:14:50Z</dcterms:created>
  <dcterms:modified xsi:type="dcterms:W3CDTF">2016-07-05T15:02:47Z</dcterms:modified>
</cp:coreProperties>
</file>