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00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2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5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077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848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3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840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42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29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39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1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50430-5054-47E1-8C4A-75809992CD0E}" type="datetimeFigureOut">
              <a:rPr lang="fr-FR" smtClean="0"/>
              <a:t>20/11/2016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E6134-4965-4B84-B12B-DB8C89E29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52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03856" y="166255"/>
            <a:ext cx="80665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dirty="0" smtClean="0">
                <a:solidFill>
                  <a:srgbClr val="0000FF"/>
                </a:solidFill>
              </a:rPr>
              <a:t>Architecture et bulles de savon</a:t>
            </a:r>
            <a:endParaRPr lang="fr-FR" sz="4800" b="1" dirty="0">
              <a:solidFill>
                <a:srgbClr val="0000FF"/>
              </a:solidFill>
            </a:endParaRPr>
          </a:p>
        </p:txBody>
      </p:sp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072" y="997252"/>
            <a:ext cx="8666019" cy="54658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694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145967" y="314326"/>
            <a:ext cx="9512301" cy="6905623"/>
            <a:chOff x="1881" y="147"/>
            <a:chExt cx="5992" cy="4233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994" y="149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609" y="1677"/>
              <a:ext cx="31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Otto Frei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600" y="1688"/>
              <a:ext cx="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067" y="1677"/>
              <a:ext cx="101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Stade olympique de Munich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610" y="1688"/>
              <a:ext cx="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633" y="1688"/>
              <a:ext cx="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2" y="147"/>
              <a:ext cx="2481" cy="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4" y="774"/>
              <a:ext cx="2279" cy="1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5998" y="2247"/>
              <a:ext cx="73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Calibri" panose="020F0502020204030204" pitchFamily="34" charset="0"/>
                </a:rPr>
                <a:t>Nicholas </a:t>
              </a:r>
              <a:r>
                <a:rPr kumimoji="0" lang="fr-FR" altLang="fr-FR" sz="1100" b="0" i="0" u="none" strike="noStrike" cap="none" normalizeH="0" baseline="0" dirty="0" err="1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Calibri" panose="020F0502020204030204" pitchFamily="34" charset="0"/>
                </a:rPr>
                <a:t>Grimshaw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6274" y="2373"/>
              <a:ext cx="45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Eden Project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816" y="3249"/>
              <a:ext cx="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4838" y="3249"/>
              <a:ext cx="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6808" y="2373"/>
              <a:ext cx="14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UK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4972" y="3249"/>
              <a:ext cx="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2053" y="388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2687" y="3880"/>
              <a:ext cx="108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1881" y="2965"/>
              <a:ext cx="9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libri" panose="020F0502020204030204" pitchFamily="34" charset="0"/>
                </a:rPr>
                <a:t>http://www.birdair.com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2953" y="406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2053" y="4248"/>
              <a:ext cx="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1057" name="Picture 33" descr="Arthur Ashe Stadium Construc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474" y="3379573"/>
            <a:ext cx="2125793" cy="283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http://www.birdair.com.mx/sites/default/files/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743" y="4520423"/>
            <a:ext cx="3690937" cy="207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28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7750" y="962025"/>
            <a:ext cx="75819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0070C0"/>
                </a:solidFill>
              </a:rPr>
              <a:t>Surfaces minimales </a:t>
            </a:r>
          </a:p>
          <a:p>
            <a:r>
              <a:rPr lang="fr-FR" sz="3600" dirty="0" smtClean="0">
                <a:solidFill>
                  <a:srgbClr val="0070C0"/>
                </a:solidFill>
              </a:rPr>
              <a:t>Tensions minimales</a:t>
            </a:r>
          </a:p>
          <a:p>
            <a:endParaRPr lang="fr-FR" sz="1600" dirty="0">
              <a:solidFill>
                <a:srgbClr val="0070C0"/>
              </a:solidFill>
            </a:endParaRPr>
          </a:p>
          <a:p>
            <a:r>
              <a:rPr lang="fr-FR" sz="3600" dirty="0" smtClean="0">
                <a:solidFill>
                  <a:srgbClr val="0070C0"/>
                </a:solidFill>
              </a:rPr>
              <a:t>	Économies de matériaux</a:t>
            </a:r>
            <a:endParaRPr lang="fr-FR" sz="36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71365" y="3672893"/>
            <a:ext cx="78352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 smtClean="0"/>
              <a:t>La tension de surface, ou l’énergie, d’une bulle de savon est proportionnelle à l’aire de sa surface. Comme les systèmes naturels aiment bien être dans un état d’énergie minimale, les bulles de savon cherchent à avoir la surface la plus petite possible.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815899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" t="278" r="1961" b="51184"/>
          <a:stretch/>
        </p:blipFill>
        <p:spPr>
          <a:xfrm>
            <a:off x="632266" y="227274"/>
            <a:ext cx="5166134" cy="44141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52917" r="2328" b="1868"/>
          <a:stretch/>
        </p:blipFill>
        <p:spPr>
          <a:xfrm>
            <a:off x="6342927" y="1238492"/>
            <a:ext cx="5361492" cy="429420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" t="4472" r="1449" b="4837"/>
          <a:stretch/>
        </p:blipFill>
        <p:spPr>
          <a:xfrm>
            <a:off x="2611332" y="4815069"/>
            <a:ext cx="3459331" cy="171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106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67"/>
          <a:stretch/>
        </p:blipFill>
        <p:spPr bwMode="auto">
          <a:xfrm>
            <a:off x="2071688" y="132530"/>
            <a:ext cx="7624762" cy="663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94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9149" y="1037015"/>
            <a:ext cx="9344025" cy="160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i="1" u="sng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Pavage 3D et surfaces minimales</a:t>
            </a:r>
            <a:endParaRPr lang="fr-FR" sz="1600" dirty="0" smtClean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fr-FR" sz="400" b="1" u="none" strike="noStrike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b="1" dirty="0" smtClean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x-none" sz="2800" b="1" i="1" u="none" strike="noStrike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5" y="2981324"/>
            <a:ext cx="8372475" cy="222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x-none" sz="2400" b="1" i="1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problème de Kelvin</a:t>
            </a:r>
            <a:r>
              <a:rPr lang="fr-FR" sz="2400" b="1" i="1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fr-FR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certains polyèdres ont la particularité de remplir complètement l’espace lorsqu’ils sont placés les uns à côté des autres. Le problème de Kelvin, énoncé en 1887, se résume comme suit : 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fr-FR" sz="2400" b="1" i="1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quel est l’assemblage qui a, avec des cellules de même volume, la surface la plus petite ?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051836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0" descr="volumes2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" t="5316" r="6143" b="19540"/>
          <a:stretch>
            <a:fillRect/>
          </a:stretch>
        </p:blipFill>
        <p:spPr bwMode="auto">
          <a:xfrm>
            <a:off x="1609725" y="1243013"/>
            <a:ext cx="8886825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956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62100" y="1195685"/>
            <a:ext cx="44577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Prenez l’exemple du cube : son volume est maximal (voici pourquoi la plupart des pièces de nos bâtiments ont cette forme). </a:t>
            </a:r>
            <a:r>
              <a:rPr lang="fr-FR" sz="20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le total des surfaces est très grand</a:t>
            </a:r>
            <a:r>
              <a:rPr lang="fr-FR" sz="20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742525"/>
              </p:ext>
            </p:extLst>
          </p:nvPr>
        </p:nvGraphicFramePr>
        <p:xfrm>
          <a:off x="1562100" y="3443764"/>
          <a:ext cx="4591050" cy="2103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1050"/>
              </a:tblGrid>
              <a:tr h="2023586">
                <a:tc>
                  <a:txBody>
                    <a:bodyPr/>
                    <a:lstStyle/>
                    <a:p>
                      <a:pPr marR="11176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sphère est le solide qui a la surface la plus petite pour un volume donné. Toutefois, on ne peut pas paver l’espace avec des sphères :</a:t>
                      </a:r>
                      <a:r>
                        <a:rPr lang="fr-FR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il y aurait immanquablement de l’espace inutilisé entre les sphères.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Image 5" descr="bulles_img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8"/>
          <a:stretch>
            <a:fillRect/>
          </a:stretch>
        </p:blipFill>
        <p:spPr bwMode="auto">
          <a:xfrm>
            <a:off x="7210425" y="1000124"/>
            <a:ext cx="24003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http://www.mathcurve.com/polyedres/octaedre_tronque/reseaucubiquecentre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9" t="21951" r="28949" b="21570"/>
          <a:stretch>
            <a:fillRect/>
          </a:stretch>
        </p:blipFill>
        <p:spPr bwMode="auto">
          <a:xfrm>
            <a:off x="7362825" y="3795712"/>
            <a:ext cx="2247900" cy="1751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9593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765" y="498590"/>
            <a:ext cx="9425830" cy="598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718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153</Words>
  <Application>Microsoft Office PowerPoint</Application>
  <PresentationFormat>Grand écran</PresentationFormat>
  <Paragraphs>28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9</cp:revision>
  <dcterms:created xsi:type="dcterms:W3CDTF">2016-11-19T18:31:03Z</dcterms:created>
  <dcterms:modified xsi:type="dcterms:W3CDTF">2016-11-20T14:38:11Z</dcterms:modified>
</cp:coreProperties>
</file>