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5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5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96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35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641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20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127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5532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017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74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5DCFF-D0FA-4CE6-8AAD-CEA1663C5BA3}" type="datetimeFigureOut">
              <a:rPr lang="fr-FR" smtClean="0"/>
              <a:t>03/11/2016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71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fr.wikipedia.org/wiki/Voie_lact%C3%A9e#La_place_du_Soleil_dans_la_Galaxi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commons.wikimedia.org/w/index.php?curid=1076548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ommons.wikimedia.org/w/index.php?curid=955967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5360" y="975360"/>
            <a:ext cx="102006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4000" b="1" i="1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ESPACE - TEMPS</a:t>
            </a:r>
            <a:endParaRPr lang="fr-FR" sz="8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ctr">
              <a:spcAft>
                <a:spcPts val="0"/>
              </a:spcAft>
            </a:pPr>
            <a:r>
              <a:rPr lang="fr-FR" sz="4000" dirty="0" smtClean="0">
                <a:solidFill>
                  <a:srgbClr val="80008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UNE ANNEE-LUMIERE</a:t>
            </a: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</a:p>
          <a:p>
            <a:pPr algn="ctr">
              <a:spcAft>
                <a:spcPts val="0"/>
              </a:spcAft>
            </a:pP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distance parcourue par la lumière </a:t>
            </a:r>
          </a:p>
          <a:p>
            <a:pPr algn="ctr">
              <a:spcAft>
                <a:spcPts val="0"/>
              </a:spcAft>
            </a:pP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 une année </a:t>
            </a:r>
          </a:p>
          <a:p>
            <a:pPr algn="ctr">
              <a:spcAft>
                <a:spcPts val="0"/>
              </a:spcAft>
            </a:pP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(à la vitesse de : 300 000 km/seconde)</a:t>
            </a:r>
          </a:p>
          <a:p>
            <a:pPr algn="ctr">
              <a:spcAft>
                <a:spcPts val="0"/>
              </a:spcAft>
            </a:pP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soit environ </a:t>
            </a:r>
            <a:r>
              <a:rPr lang="fr-FR" sz="4000" b="1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9500 milliards de kilomètres</a:t>
            </a: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4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652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19200" y="737096"/>
            <a:ext cx="6360160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400" b="1" i="1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LE SYSTEME SOLAIRE</a:t>
            </a:r>
            <a:endParaRPr kumimoji="0" lang="fr-FR" alt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257928"/>
              </p:ext>
            </p:extLst>
          </p:nvPr>
        </p:nvGraphicFramePr>
        <p:xfrm>
          <a:off x="962736" y="2123440"/>
          <a:ext cx="10460279" cy="3647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3" imgW="4351338" imgH="1592263" progId="MSDraw">
                  <p:embed/>
                </p:oleObj>
              </mc:Choice>
              <mc:Fallback>
                <p:oleObj r:id="rId3" imgW="4351338" imgH="1592263" progId="MSDraw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736" y="2123440"/>
                        <a:ext cx="10460279" cy="36474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53920" y="44075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919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88148" y="736620"/>
            <a:ext cx="7923212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400" b="1" i="1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NOTRE GALAXIE ("voie lactée")</a:t>
            </a:r>
            <a:endParaRPr kumimoji="0" lang="fr-FR" alt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434388" y="5084444"/>
            <a:ext cx="6196012" cy="1275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grpSp>
        <p:nvGrpSpPr>
          <p:cNvPr id="16" name="Groupe 15"/>
          <p:cNvGrpSpPr/>
          <p:nvPr/>
        </p:nvGrpSpPr>
        <p:grpSpPr>
          <a:xfrm>
            <a:off x="528282" y="2011660"/>
            <a:ext cx="10939184" cy="3342765"/>
            <a:chOff x="528282" y="2011660"/>
            <a:chExt cx="10939184" cy="3342765"/>
          </a:xfrm>
        </p:grpSpPr>
        <p:graphicFrame>
          <p:nvGraphicFramePr>
            <p:cNvPr id="4" name="Obje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181201"/>
                </p:ext>
              </p:extLst>
            </p:nvPr>
          </p:nvGraphicFramePr>
          <p:xfrm>
            <a:off x="528282" y="2011660"/>
            <a:ext cx="10939184" cy="3301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" r:id="rId3" imgW="4203700" imgH="1268413" progId="MSDraw">
                    <p:embed/>
                  </p:oleObj>
                </mc:Choice>
                <mc:Fallback>
                  <p:oleObj r:id="rId3" imgW="4203700" imgH="1268413" progId="MSDraw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282" y="2011660"/>
                          <a:ext cx="10939184" cy="330138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7681913" y="3757295"/>
              <a:ext cx="752475" cy="257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(200 ?)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681913" y="3757295"/>
              <a:ext cx="608647" cy="2571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608190" y="2912882"/>
              <a:ext cx="537328" cy="30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6510407" y="2802101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smtClean="0"/>
                <a:t>120</a:t>
              </a:r>
              <a:endParaRPr lang="fr-FR" sz="28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954705" y="5005633"/>
              <a:ext cx="1404594" cy="3487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3990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60" y="0"/>
            <a:ext cx="7822734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275975" y="2262433"/>
            <a:ext cx="18664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Voisinage </a:t>
            </a:r>
          </a:p>
          <a:p>
            <a:r>
              <a:rPr lang="fr-FR" sz="3200" dirty="0" smtClean="0"/>
              <a:t>du Soleil</a:t>
            </a:r>
            <a:endParaRPr lang="fr-FR" sz="3200" dirty="0"/>
          </a:p>
        </p:txBody>
      </p:sp>
      <p:sp>
        <p:nvSpPr>
          <p:cNvPr id="6" name="Rectangle 5"/>
          <p:cNvSpPr/>
          <p:nvPr/>
        </p:nvSpPr>
        <p:spPr>
          <a:xfrm>
            <a:off x="9292162" y="5960794"/>
            <a:ext cx="1803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original author</a:t>
            </a:r>
            <a:endParaRPr lang="fr-FR" dirty="0" smtClean="0"/>
          </a:p>
          <a:p>
            <a:r>
              <a:rPr lang="en-US" b="1" dirty="0" smtClean="0"/>
              <a:t>Andrew Z. Colvin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4762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565835"/>
            <a:ext cx="4917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hlinkClick r:id="rId2"/>
              </a:rPr>
              <a:t>https://fr.wikipedia.org/wiki/Voie_lact%C3%A9e#La_place_du_Soleil_dans_la_Galaxie</a:t>
            </a:r>
            <a:endParaRPr lang="fr-FR" sz="2000" dirty="0" smtClean="0"/>
          </a:p>
          <a:p>
            <a:endParaRPr lang="fr-FR" sz="800" dirty="0" smtClean="0"/>
          </a:p>
        </p:txBody>
      </p:sp>
      <p:pic>
        <p:nvPicPr>
          <p:cNvPr id="3074" name="Picture 2" descr="https://upload.wikimedia.org/wikipedia/commons/c/c6/Coupe-de-la-voie-lact%C3%A9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93" y="1705589"/>
            <a:ext cx="4282454" cy="321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27040" y="554797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Par Milky_Way_2005.jpg: R. </a:t>
            </a:r>
            <a:r>
              <a:rPr lang="en-US" dirty="0" err="1" smtClean="0"/>
              <a:t>Hurtderivative</a:t>
            </a:r>
            <a:r>
              <a:rPr lang="en-US" dirty="0" smtClean="0"/>
              <a:t> work: Roberto </a:t>
            </a:r>
            <a:r>
              <a:rPr lang="en-US" dirty="0" err="1" smtClean="0"/>
              <a:t>Segnali</a:t>
            </a:r>
            <a:r>
              <a:rPr lang="en-US" dirty="0" smtClean="0"/>
              <a:t> </a:t>
            </a:r>
            <a:r>
              <a:rPr lang="en-US" dirty="0" err="1" smtClean="0"/>
              <a:t>all'Indiano</a:t>
            </a:r>
            <a:r>
              <a:rPr lang="en-US" dirty="0" smtClean="0"/>
              <a:t> — Milky_Way_2005.jpg, Domaine public, </a:t>
            </a:r>
            <a:r>
              <a:rPr lang="en-US" dirty="0" smtClean="0">
                <a:hlinkClick r:id="rId4"/>
              </a:rPr>
              <a:t>https://commons.wikimedia.org/w/index.php?curid=10765485</a:t>
            </a:r>
            <a:endParaRPr lang="en-US" dirty="0" smtClean="0"/>
          </a:p>
          <a:p>
            <a:endParaRPr lang="fr-FR" dirty="0"/>
          </a:p>
        </p:txBody>
      </p:sp>
      <p:pic>
        <p:nvPicPr>
          <p:cNvPr id="3076" name="Picture 4" descr="https://upload.wikimedia.org/wikipedia/commons/thumb/9/9a/Milky_Way_2010.jpg/1024px-Milky_Way_2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624" y="1705589"/>
            <a:ext cx="3660376" cy="366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83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3120" y="711815"/>
            <a:ext cx="8737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70C0"/>
                </a:solidFill>
              </a:rPr>
              <a:t>Par ESO/S. </a:t>
            </a:r>
            <a:r>
              <a:rPr lang="fr-FR" sz="2000" dirty="0" err="1" smtClean="0">
                <a:solidFill>
                  <a:srgbClr val="0070C0"/>
                </a:solidFill>
              </a:rPr>
              <a:t>Brunier</a:t>
            </a:r>
            <a:r>
              <a:rPr lang="fr-FR" sz="2000" dirty="0" smtClean="0">
                <a:solidFill>
                  <a:srgbClr val="0070C0"/>
                </a:solidFill>
              </a:rPr>
              <a:t> — http://www.eso.org/public/images/eso0932a/, CC BY 4.0,</a:t>
            </a:r>
          </a:p>
          <a:p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smtClean="0">
                <a:solidFill>
                  <a:srgbClr val="FF0000"/>
                </a:solidFill>
                <a:hlinkClick r:id="rId2"/>
              </a:rPr>
              <a:t>https://commons.wikimedia.org/w/index.php?curid=9559670</a:t>
            </a:r>
            <a:endParaRPr lang="fr-FR" sz="2000" dirty="0" smtClean="0">
              <a:solidFill>
                <a:srgbClr val="FF0000"/>
              </a:solidFill>
            </a:endParaRPr>
          </a:p>
          <a:p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Sur un fond noir, des taches lumineuses forment une barre à peu près horizontale qui est plus prononcée en hauteur en son centr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560" y="1495100"/>
            <a:ext cx="8392159" cy="419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88639" y="583065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Panorama de la Voie lactée, le centre de la galaxie est visible au milieu de la photo.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7012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48" y="347538"/>
            <a:ext cx="10058400" cy="561325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274343" y="5960794"/>
            <a:ext cx="3583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Voisinage galactique</a:t>
            </a:r>
            <a:endParaRPr lang="fr-FR" sz="3200" dirty="0"/>
          </a:p>
        </p:txBody>
      </p:sp>
      <p:sp>
        <p:nvSpPr>
          <p:cNvPr id="6" name="Rectangle 5"/>
          <p:cNvSpPr/>
          <p:nvPr/>
        </p:nvSpPr>
        <p:spPr>
          <a:xfrm>
            <a:off x="9292162" y="5960794"/>
            <a:ext cx="1803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original author</a:t>
            </a:r>
            <a:endParaRPr lang="fr-FR" dirty="0" smtClean="0"/>
          </a:p>
          <a:p>
            <a:r>
              <a:rPr lang="en-US" b="1" dirty="0" smtClean="0"/>
              <a:t>Andrew Z. Colvin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676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45920" y="490240"/>
            <a:ext cx="4998720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LE GROUPE LOCAL</a:t>
            </a:r>
            <a:endParaRPr kumimoji="0" lang="fr-FR" alt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351538"/>
              </p:ext>
            </p:extLst>
          </p:nvPr>
        </p:nvGraphicFramePr>
        <p:xfrm>
          <a:off x="365760" y="1880860"/>
          <a:ext cx="11644117" cy="3280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r:id="rId3" imgW="4826000" imgH="1111250" progId="MSDraw">
                  <p:embed/>
                </p:oleObj>
              </mc:Choice>
              <mc:Fallback>
                <p:oleObj r:id="rId3" imgW="4826000" imgH="1111250" progId="MSDraw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-1855"/>
                      <a:stretch>
                        <a:fillRect/>
                      </a:stretch>
                    </p:blipFill>
                    <p:spPr bwMode="auto">
                      <a:xfrm>
                        <a:off x="365760" y="1880860"/>
                        <a:ext cx="11644117" cy="32804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24480" y="37795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kumimoji="0" lang="fr-FR" alt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592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52" y="896264"/>
            <a:ext cx="10058400" cy="508116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873658" y="6108569"/>
            <a:ext cx="1767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Groupe local</a:t>
            </a:r>
            <a:endParaRPr lang="fr-FR" sz="2400" dirty="0"/>
          </a:p>
        </p:txBody>
      </p:sp>
      <p:sp>
        <p:nvSpPr>
          <p:cNvPr id="7" name="Rectangle 6"/>
          <p:cNvSpPr/>
          <p:nvPr/>
        </p:nvSpPr>
        <p:spPr>
          <a:xfrm>
            <a:off x="9292162" y="5960794"/>
            <a:ext cx="1803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original author</a:t>
            </a:r>
            <a:endParaRPr lang="fr-FR" dirty="0" smtClean="0"/>
          </a:p>
          <a:p>
            <a:r>
              <a:rPr lang="en-US" b="1" dirty="0" smtClean="0"/>
              <a:t>Andrew Z. Colvin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6328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134863" y="5854047"/>
            <a:ext cx="7034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Superamas de la Vierge (10 000 galaxies)</a:t>
            </a:r>
            <a:endParaRPr lang="fr-FR" sz="2800" dirty="0"/>
          </a:p>
        </p:txBody>
      </p:sp>
      <p:sp>
        <p:nvSpPr>
          <p:cNvPr id="6" name="Rectangle 5"/>
          <p:cNvSpPr/>
          <p:nvPr/>
        </p:nvSpPr>
        <p:spPr>
          <a:xfrm>
            <a:off x="9169614" y="5854047"/>
            <a:ext cx="1803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original author</a:t>
            </a:r>
            <a:endParaRPr lang="fr-FR" dirty="0" smtClean="0"/>
          </a:p>
          <a:p>
            <a:r>
              <a:rPr lang="en-US" b="1" dirty="0" smtClean="0"/>
              <a:t>Andrew Z. Colvin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" t="27393" r="4839" b="18160"/>
          <a:stretch/>
        </p:blipFill>
        <p:spPr>
          <a:xfrm>
            <a:off x="1564850" y="293204"/>
            <a:ext cx="8823488" cy="543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136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118</Words>
  <Application>Microsoft Office PowerPoint</Application>
  <PresentationFormat>Grand écran</PresentationFormat>
  <Paragraphs>35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Thème Office</vt:lpstr>
      <vt:lpstr>MSDraw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10</cp:revision>
  <dcterms:created xsi:type="dcterms:W3CDTF">2016-11-03T16:20:19Z</dcterms:created>
  <dcterms:modified xsi:type="dcterms:W3CDTF">2016-11-03T17:08:49Z</dcterms:modified>
</cp:coreProperties>
</file>