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69" r:id="rId3"/>
    <p:sldId id="257" r:id="rId4"/>
    <p:sldId id="268" r:id="rId5"/>
    <p:sldId id="259" r:id="rId6"/>
    <p:sldId id="260" r:id="rId7"/>
    <p:sldId id="261" r:id="rId8"/>
    <p:sldId id="264" r:id="rId9"/>
    <p:sldId id="262" r:id="rId10"/>
    <p:sldId id="263" r:id="rId11"/>
    <p:sldId id="267" r:id="rId12"/>
    <p:sldId id="265" r:id="rId13"/>
    <p:sldId id="266" r:id="rId14"/>
  </p:sldIdLst>
  <p:sldSz cx="9144000" cy="6858000" type="screen4x3"/>
  <p:notesSz cx="6858000" cy="1005205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F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52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7036A77-D4CD-4797-8F00-40BF97E665A7}" type="datetimeFigureOut">
              <a:rPr lang="fr-FR"/>
              <a:pPr>
                <a:defRPr/>
              </a:pPr>
              <a:t>01/11/2016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547225"/>
            <a:ext cx="2971800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9547225"/>
            <a:ext cx="2971800" cy="5032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5DD5498-7B26-4502-993D-E786DF8EB1F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93490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B9127-5158-4914-8749-F365D2388327}" type="datetimeFigureOut">
              <a:rPr lang="fr-FR"/>
              <a:pPr>
                <a:defRPr/>
              </a:pPr>
              <a:t>01/11/2016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984E9-BA16-4136-B823-440269D62DF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26443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8F5E6-A696-4BFA-9803-C546BCC2D401}" type="datetimeFigureOut">
              <a:rPr lang="fr-FR"/>
              <a:pPr>
                <a:defRPr/>
              </a:pPr>
              <a:t>01/11/2016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007D7-8917-4771-9DD0-D54124155DA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0052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60D02-2C85-4D58-AC6A-C972345140D3}" type="datetimeFigureOut">
              <a:rPr lang="fr-FR"/>
              <a:pPr>
                <a:defRPr/>
              </a:pPr>
              <a:t>01/11/2016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7C0B4-AA3A-43FC-BF00-7FD5A8BC0D6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7233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8042B-CB79-4D9B-8F06-871AF2E9F6B5}" type="datetimeFigureOut">
              <a:rPr lang="fr-FR"/>
              <a:pPr>
                <a:defRPr/>
              </a:pPr>
              <a:t>01/11/2016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8FF8D-E556-44D0-BFDE-2FF99EA43CF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03185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8F6E6-72C0-4919-A011-C584F081E9D3}" type="datetimeFigureOut">
              <a:rPr lang="fr-FR"/>
              <a:pPr>
                <a:defRPr/>
              </a:pPr>
              <a:t>01/11/2016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21050-FE66-4816-9854-78156B3F464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19603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61AEA-A925-4659-AC60-07AE18E77976}" type="datetimeFigureOut">
              <a:rPr lang="fr-FR"/>
              <a:pPr>
                <a:defRPr/>
              </a:pPr>
              <a:t>01/11/2016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4479A-0816-4943-88C2-812208EA3A4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0611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5FD6B-CE97-4F70-A839-3B055E8F8F8F}" type="datetimeFigureOut">
              <a:rPr lang="fr-FR"/>
              <a:pPr>
                <a:defRPr/>
              </a:pPr>
              <a:t>01/11/2016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A8B18-0B7D-4866-9CC7-EC253D68809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92317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FF2F9-84AA-470C-B9A4-D8D98E7636BF}" type="datetimeFigureOut">
              <a:rPr lang="fr-FR"/>
              <a:pPr>
                <a:defRPr/>
              </a:pPr>
              <a:t>01/11/2016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D821F-897D-4D4A-8CCA-FDF328B1963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6885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FAB85-4C4B-48DE-873E-07C1EC4F903D}" type="datetimeFigureOut">
              <a:rPr lang="fr-FR"/>
              <a:pPr>
                <a:defRPr/>
              </a:pPr>
              <a:t>01/11/2016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87D9E-7DF8-49B1-940C-6C574D15C66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99623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B7C02-C992-44E1-A9FC-F2C9E48761D9}" type="datetimeFigureOut">
              <a:rPr lang="fr-FR"/>
              <a:pPr>
                <a:defRPr/>
              </a:pPr>
              <a:t>01/11/2016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84583-1076-41D4-A49C-5539ED49E36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94032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E7B56-A65D-4A0E-B1A2-60BF57A64620}" type="datetimeFigureOut">
              <a:rPr lang="fr-FR"/>
              <a:pPr>
                <a:defRPr/>
              </a:pPr>
              <a:t>01/11/2016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193DC-A180-492C-A41A-AF86FDDBBD7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84630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70C0"/>
            </a:gs>
            <a:gs pos="50000">
              <a:srgbClr val="C2D1ED"/>
            </a:gs>
            <a:gs pos="100000">
              <a:srgbClr val="E1E8F5"/>
            </a:gs>
          </a:gsLst>
          <a:lin ang="18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E8F2F9-5608-4298-B9B5-A0C3248E4BF3}" type="datetimeFigureOut">
              <a:rPr lang="fr-FR"/>
              <a:pPr>
                <a:defRPr/>
              </a:pPr>
              <a:t>01/11/2016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B783028-9EBA-482D-B3CE-3FF9475B08D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upload.wikimedia.org/wikipedia/commons/b/bd/Galileo_before_the_Holy_Office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M:\03%20SECONDE\proces%20galil&#233;e\presentation\gal%20presentation.mpg" TargetMode="External"/><Relationship Id="rId5" Type="http://schemas.openxmlformats.org/officeDocument/2006/relationships/image" Target="../media/image3.png"/><Relationship Id="rId4" Type="http://schemas.openxmlformats.org/officeDocument/2006/relationships/hyperlink" Target="gal%20presentation.m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3.jpeg"/><Relationship Id="rId3" Type="http://schemas.openxmlformats.org/officeDocument/2006/relationships/image" Target="http://www.leosondra.cz/obrazky/mizar/castelli.jpg" TargetMode="External"/><Relationship Id="rId7" Type="http://schemas.openxmlformats.org/officeDocument/2006/relationships/image" Target="http://upload.wikimedia.org/wikipedia/commons/thumb/d/d6/Nicholas-Claude_Fabri_de_Peiresc.jpg/433px-Nicholas-Claude_Fabri_de_Peiresc.jpg" TargetMode="External"/><Relationship Id="rId12" Type="http://schemas.openxmlformats.org/officeDocument/2006/relationships/image" Target="http://www.vintage-map.com/images/manufacturers/Magini_Giovanni_Antonio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2.jpeg"/><Relationship Id="rId5" Type="http://schemas.openxmlformats.org/officeDocument/2006/relationships/hyperlink" Target="http://upload.wikimedia.org/wikipedia/commons/d/d6/Nicholas-Claude_Fabri_de_Peiresc.jpg" TargetMode="External"/><Relationship Id="rId10" Type="http://schemas.openxmlformats.org/officeDocument/2006/relationships/image" Target="http://www.astrosurf.com/luxorion/Documents/galilee-proces-inquisition.jpg" TargetMode="External"/><Relationship Id="rId4" Type="http://schemas.openxmlformats.org/officeDocument/2006/relationships/image" Target="../media/image8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jpeg"/><Relationship Id="rId7" Type="http://schemas.openxmlformats.org/officeDocument/2006/relationships/image" Target="../media/image16.png"/><Relationship Id="rId2" Type="http://schemas.openxmlformats.org/officeDocument/2006/relationships/hyperlink" Target="http://upload.wikimedia.org/wikipedia/commons/7/77/Sidereus_Nuncius_1610.Galileo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arebookroom.org/Control/galsid/galsid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://upload.wikimedia.org/wikipedia/commons/7/7b/Galileo's_sketches_of_the_moon.pn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http://elbereth.obspm.fr/~charnoz/Gra44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fr.wikipedia.org/wiki/Fichier:Assayertitle.pn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upload.wikimedia.org/wikipedia/commons/8/8e/Galilei-weltsysteme_1-621x854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E:\01%20JC\01-COURS\03%20SECONDE\proces%20galil&#233;e\presentation\marsconstrrep.avi" TargetMode="External"/><Relationship Id="rId1" Type="http://schemas.openxmlformats.org/officeDocument/2006/relationships/video" Target="file:///E:\01%20JC\01-COURS\03%20SECONDE\proces%20galil&#233;e\presentation\marstsol.avi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upload.wikimedia.org/wikipedia/commons/6/65/Foucault_pendulum_at_north_pole_accurate.P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71500" y="642938"/>
            <a:ext cx="521493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fr-FR" sz="4800" b="1" dirty="0">
                <a:solidFill>
                  <a:srgbClr val="FF0000"/>
                </a:solidFill>
                <a:latin typeface="+mj-lt"/>
                <a:ea typeface="Calibri" pitchFamily="34" charset="0"/>
                <a:cs typeface="Times New Roman" pitchFamily="18" charset="0"/>
              </a:rPr>
              <a:t>L’affaire Galilée</a:t>
            </a:r>
            <a:endParaRPr lang="fr-FR" sz="6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endParaRPr lang="fr-FR" dirty="0"/>
          </a:p>
        </p:txBody>
      </p:sp>
      <p:pic>
        <p:nvPicPr>
          <p:cNvPr id="3075" name="Picture 1" descr="Fichier:Galileo before the Holy Office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28800"/>
            <a:ext cx="561975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4786313" y="4929188"/>
            <a:ext cx="360838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3600" b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Rome</a:t>
            </a:r>
            <a:endParaRPr lang="fr-FR" altLang="fr-FR" sz="600">
              <a:solidFill>
                <a:srgbClr val="0000FF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avril 1633</a:t>
            </a:r>
            <a:endParaRPr lang="fr-FR" altLang="fr-FR" sz="1400">
              <a:solidFill>
                <a:srgbClr val="0000FF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al presentation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571500"/>
            <a:ext cx="85725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47" t="31429" r="20535" b="27856"/>
          <a:stretch>
            <a:fillRect/>
          </a:stretch>
        </p:blipFill>
        <p:spPr bwMode="auto">
          <a:xfrm>
            <a:off x="611188" y="1062038"/>
            <a:ext cx="7724775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E:\ARISTARQ\IMAGES\COPERN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362200"/>
            <a:ext cx="4343400" cy="342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743200" y="228600"/>
            <a:ext cx="6400800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899829" bIns="0" anchor="ctr">
            <a:spAutoFit/>
          </a:bodyPr>
          <a:lstStyle>
            <a:lvl1pPr indent="1809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18097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algn="just" eaLnBrk="1" hangingPunct="1">
              <a:spcBef>
                <a:spcPct val="0"/>
              </a:spcBef>
              <a:buFontTx/>
              <a:buNone/>
            </a:pPr>
            <a:r>
              <a:rPr lang="fr-FR" altLang="fr-FR" sz="2000" b="1" i="1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On a peine aujourd'hui à imaginer la mutation des esprits, des méthodes et des concepts que requit cette révision totale de ce que nous pourrions appeler "notre conception du monde". </a:t>
            </a:r>
            <a:endParaRPr lang="fr-FR" altLang="fr-FR" sz="500" b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500" b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algn="r">
              <a:spcBef>
                <a:spcPct val="0"/>
              </a:spcBef>
              <a:buFontTx/>
              <a:buNone/>
            </a:pPr>
            <a:r>
              <a:rPr lang="fr-FR" altLang="fr-FR" sz="1600" i="1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S. Le Strat – "Epistémologie des sciences physiques"</a:t>
            </a:r>
            <a:endParaRPr lang="fr-FR" altLang="fr-FR" sz="1100" i="1">
              <a:solidFill>
                <a:srgbClr val="0000FF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18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357188" y="5715000"/>
            <a:ext cx="3643312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a-ES" altLang="fr-FR" sz="1800">
                <a:solidFill>
                  <a:srgbClr val="0000FF"/>
                </a:solidFill>
                <a:latin typeface="Arial" panose="020B0604020202020204" pitchFamily="34" charset="0"/>
              </a:rPr>
              <a:t>Depuis Aristote (3</a:t>
            </a:r>
            <a:r>
              <a:rPr lang="ca-ES" altLang="fr-FR" sz="1800" baseline="30000">
                <a:solidFill>
                  <a:srgbClr val="0000FF"/>
                </a:solidFill>
                <a:latin typeface="Arial" panose="020B0604020202020204" pitchFamily="34" charset="0"/>
              </a:rPr>
              <a:t>ème </a:t>
            </a:r>
            <a:r>
              <a:rPr lang="ca-ES" altLang="fr-FR" sz="1800">
                <a:solidFill>
                  <a:srgbClr val="0000FF"/>
                </a:solidFill>
                <a:latin typeface="Arial" panose="020B0604020202020204" pitchFamily="34" charset="0"/>
              </a:rPr>
              <a:t>s. Av. J.C.)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a-ES" altLang="fr-FR" sz="1800">
                <a:solidFill>
                  <a:srgbClr val="0000FF"/>
                </a:solidFill>
                <a:latin typeface="Arial" panose="020B0604020202020204" pitchFamily="34" charset="0"/>
              </a:rPr>
              <a:t>et Ptolémée </a:t>
            </a:r>
            <a:r>
              <a:rPr lang="fr-FR" altLang="fr-FR" sz="1800">
                <a:solidFill>
                  <a:srgbClr val="0000FF"/>
                </a:solidFill>
                <a:latin typeface="Arial" panose="020B0604020202020204" pitchFamily="34" charset="0"/>
              </a:rPr>
              <a:t>(2</a:t>
            </a:r>
            <a:r>
              <a:rPr lang="fr-FR" altLang="fr-FR" sz="1800" baseline="30000">
                <a:solidFill>
                  <a:srgbClr val="0000FF"/>
                </a:solidFill>
                <a:latin typeface="Arial" panose="020B0604020202020204" pitchFamily="34" charset="0"/>
              </a:rPr>
              <a:t>ème</a:t>
            </a:r>
            <a:r>
              <a:rPr lang="fr-FR" altLang="fr-FR" sz="1800">
                <a:solidFill>
                  <a:srgbClr val="0000FF"/>
                </a:solidFill>
                <a:latin typeface="Arial" panose="020B0604020202020204" pitchFamily="34" charset="0"/>
              </a:rPr>
              <a:t> s. ap. J.C.)</a:t>
            </a:r>
            <a:endParaRPr lang="ca-ES" altLang="fr-FR" sz="140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a-ES" altLang="fr-FR" sz="1800">
                <a:solidFill>
                  <a:schemeClr val="folHlink"/>
                </a:solidFill>
                <a:latin typeface="Arial" panose="020B0604020202020204" pitchFamily="34" charset="0"/>
              </a:rPr>
              <a:t>Géocentrisme</a:t>
            </a:r>
            <a:endParaRPr lang="fr-FR" altLang="fr-FR" sz="1800">
              <a:solidFill>
                <a:schemeClr val="folHlink"/>
              </a:solidFill>
              <a:latin typeface="Arial" panose="020B0604020202020204" pitchFamily="34" charset="0"/>
            </a:endParaRP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5357813" y="5786438"/>
            <a:ext cx="23574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a-ES" altLang="fr-FR" sz="1800">
                <a:solidFill>
                  <a:srgbClr val="0000FF"/>
                </a:solidFill>
                <a:latin typeface="Arial" panose="020B0604020202020204" pitchFamily="34" charset="0"/>
              </a:rPr>
              <a:t>Copernic (1583)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a-ES" altLang="fr-FR" sz="1800">
                <a:solidFill>
                  <a:schemeClr val="folHlink"/>
                </a:solidFill>
                <a:latin typeface="Arial" panose="020B0604020202020204" pitchFamily="34" charset="0"/>
              </a:rPr>
              <a:t>Héliocentrisme</a:t>
            </a:r>
            <a:endParaRPr lang="fr-FR" altLang="fr-FR" sz="1800">
              <a:solidFill>
                <a:schemeClr val="folHlink"/>
              </a:solidFill>
              <a:latin typeface="Arial" panose="020B0604020202020204" pitchFamily="34" charset="0"/>
            </a:endParaRPr>
          </a:p>
        </p:txBody>
      </p:sp>
      <p:pic>
        <p:nvPicPr>
          <p:cNvPr id="5126" name="Picture 6" descr="http://www.ac-reims.fr/datice/astronomie/astrotp/bouclemars/images/ptolem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0" t="2229" r="11737" b="4134"/>
          <a:stretch>
            <a:fillRect/>
          </a:stretch>
        </p:blipFill>
        <p:spPr bwMode="auto">
          <a:xfrm>
            <a:off x="457200" y="2357438"/>
            <a:ext cx="342900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4267200" y="1676400"/>
            <a:ext cx="43370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a-ES" altLang="fr-FR" sz="2800" b="1">
                <a:solidFill>
                  <a:srgbClr val="FFFF00"/>
                </a:solidFill>
                <a:latin typeface="Arial" panose="020B0604020202020204" pitchFamily="34" charset="0"/>
              </a:rPr>
              <a:t>Dogme de l’Eucharistie 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a-ES" altLang="fr-FR" sz="2800" b="1">
                <a:solidFill>
                  <a:srgbClr val="FFFF00"/>
                </a:solidFill>
                <a:latin typeface="Arial" panose="020B0604020202020204" pitchFamily="34" charset="0"/>
              </a:rPr>
              <a:t>la transsubstantiation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a-ES" altLang="fr-FR" sz="2800" b="1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a-ES" altLang="fr-FR" sz="2800" b="1">
                <a:solidFill>
                  <a:schemeClr val="folHlink"/>
                </a:solidFill>
                <a:latin typeface="Arial" panose="020B0604020202020204" pitchFamily="34" charset="0"/>
              </a:rPr>
              <a:t>“ceci est mon corps...”</a:t>
            </a:r>
            <a:endParaRPr lang="fr-FR" altLang="fr-FR" sz="2800" b="1">
              <a:solidFill>
                <a:schemeClr val="folHlink"/>
              </a:solidFill>
              <a:latin typeface="Arial" panose="020B0604020202020204" pitchFamily="34" charset="0"/>
            </a:endParaRPr>
          </a:p>
        </p:txBody>
      </p:sp>
      <p:pic>
        <p:nvPicPr>
          <p:cNvPr id="6147" name="Picture 4" descr="http://fr.academic.ru/pictures/frwiki/74/Juan_de_Juanes_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3000"/>
            <a:ext cx="2865438" cy="462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4724400" y="4191000"/>
            <a:ext cx="3276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a-ES" altLang="fr-FR" sz="2000" b="1">
                <a:solidFill>
                  <a:srgbClr val="0000FF"/>
                </a:solidFill>
                <a:latin typeface="Arial" panose="020B0604020202020204" pitchFamily="34" charset="0"/>
              </a:rPr>
              <a:t>Opposition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a-ES" altLang="fr-FR" sz="2000" b="1">
                <a:solidFill>
                  <a:srgbClr val="0000FF"/>
                </a:solidFill>
                <a:latin typeface="Arial" panose="020B0604020202020204" pitchFamily="34" charset="0"/>
              </a:rPr>
              <a:t>Catholiques - Protestants</a:t>
            </a:r>
            <a:r>
              <a:rPr lang="ca-ES" altLang="fr-FR" sz="1800" b="1">
                <a:latin typeface="Arial" panose="020B0604020202020204" pitchFamily="34" charset="0"/>
              </a:rPr>
              <a:t> 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e 16"/>
          <p:cNvGrpSpPr>
            <a:grpSpLocks/>
          </p:cNvGrpSpPr>
          <p:nvPr/>
        </p:nvGrpSpPr>
        <p:grpSpPr bwMode="auto">
          <a:xfrm>
            <a:off x="381000" y="1447800"/>
            <a:ext cx="1631950" cy="1924050"/>
            <a:chOff x="571500" y="1142968"/>
            <a:chExt cx="1631552" cy="1923751"/>
          </a:xfrm>
        </p:grpSpPr>
        <p:sp>
          <p:nvSpPr>
            <p:cNvPr id="7184" name="Rectangle 5"/>
            <p:cNvSpPr>
              <a:spLocks noChangeArrowheads="1"/>
            </p:cNvSpPr>
            <p:nvPr/>
          </p:nvSpPr>
          <p:spPr bwMode="auto">
            <a:xfrm>
              <a:off x="571500" y="1142968"/>
              <a:ext cx="1631552" cy="492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400" b="1" u="sng">
                  <a:latin typeface="Arial" panose="020B0604020202020204" pitchFamily="34" charset="0"/>
                </a:rPr>
                <a:t>CASTELLI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200" b="1">
                  <a:latin typeface="Arial" panose="020B0604020202020204" pitchFamily="34" charset="0"/>
                </a:rPr>
                <a:t>(disciple de Galilée)</a:t>
              </a:r>
            </a:p>
          </p:txBody>
        </p:sp>
        <p:pic>
          <p:nvPicPr>
            <p:cNvPr id="7185" name="Picture 3" descr="http://www.leosondra.cz/obrazky/mizar/castelli.jpg"/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27" t="4550" r="4929"/>
            <a:stretch>
              <a:fillRect/>
            </a:stretch>
          </p:blipFill>
          <p:spPr bwMode="auto">
            <a:xfrm>
              <a:off x="785786" y="1643050"/>
              <a:ext cx="1357322" cy="1423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171" name="Rectangle 7"/>
          <p:cNvSpPr>
            <a:spLocks noChangeArrowheads="1"/>
          </p:cNvSpPr>
          <p:nvPr/>
        </p:nvSpPr>
        <p:spPr bwMode="auto">
          <a:xfrm>
            <a:off x="762000" y="5867400"/>
            <a:ext cx="27146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b="1" u="sng">
                <a:latin typeface="Arial" panose="020B0604020202020204" pitchFamily="34" charset="0"/>
              </a:rPr>
              <a:t>LUDOVICO DELLE COLOMBE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200" b="1">
                <a:latin typeface="Arial" panose="020B0604020202020204" pitchFamily="34" charset="0"/>
              </a:rPr>
              <a:t>(philosophe aristotélicien)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600325" y="2266950"/>
            <a:ext cx="1790700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bIns="0" anchor="ctr">
            <a:spAutoFit/>
          </a:bodyPr>
          <a:lstStyle/>
          <a:p>
            <a:pPr algn="ctr">
              <a:defRPr/>
            </a:pPr>
            <a:r>
              <a:rPr lang="fr-FR" sz="1400" b="1" u="sng" dirty="0"/>
              <a:t>FIORENZUOLA</a:t>
            </a:r>
            <a:r>
              <a:rPr lang="fr-FR" sz="1400" b="1" dirty="0"/>
              <a:t> </a:t>
            </a:r>
          </a:p>
          <a:p>
            <a:pPr algn="ctr">
              <a:defRPr/>
            </a:pPr>
            <a:r>
              <a:rPr lang="fr-FR" sz="1200" b="1" dirty="0"/>
              <a:t>(commissaire général </a:t>
            </a:r>
          </a:p>
          <a:p>
            <a:pPr algn="ctr">
              <a:defRPr/>
            </a:pPr>
            <a:r>
              <a:rPr lang="fr-FR" sz="1200" b="1" dirty="0"/>
              <a:t>de l'Inquisition)</a:t>
            </a:r>
            <a:endParaRPr lang="fr-FR" sz="1050" b="1" dirty="0"/>
          </a:p>
          <a:p>
            <a:pPr>
              <a:defRPr/>
            </a:pPr>
            <a:endParaRPr lang="fr-FR" dirty="0"/>
          </a:p>
        </p:txBody>
      </p:sp>
      <p:grpSp>
        <p:nvGrpSpPr>
          <p:cNvPr id="7173" name="Groupe 15"/>
          <p:cNvGrpSpPr>
            <a:grpSpLocks/>
          </p:cNvGrpSpPr>
          <p:nvPr/>
        </p:nvGrpSpPr>
        <p:grpSpPr bwMode="auto">
          <a:xfrm>
            <a:off x="6934200" y="1219200"/>
            <a:ext cx="1382713" cy="2233613"/>
            <a:chOff x="3286116" y="428604"/>
            <a:chExt cx="1382813" cy="2233428"/>
          </a:xfrm>
        </p:grpSpPr>
        <p:sp>
          <p:nvSpPr>
            <p:cNvPr id="7182" name="Rectangle 9"/>
            <p:cNvSpPr>
              <a:spLocks noChangeArrowheads="1"/>
            </p:cNvSpPr>
            <p:nvPr/>
          </p:nvSpPr>
          <p:spPr bwMode="auto">
            <a:xfrm>
              <a:off x="3714772" y="2357257"/>
              <a:ext cx="954157" cy="30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u="sng">
                  <a:latin typeface="Arial" panose="020B0604020202020204" pitchFamily="34" charset="0"/>
                </a:rPr>
                <a:t>GALILEE</a:t>
              </a:r>
            </a:p>
          </p:txBody>
        </p:sp>
        <p:pic>
          <p:nvPicPr>
            <p:cNvPr id="7183" name="Image 2" descr="http://www.dasop.obspm.fr/dasop/sciences/chap1/Galilee.jpe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6116" y="428604"/>
              <a:ext cx="1319213" cy="1906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174" name="Rectangle 13"/>
          <p:cNvSpPr>
            <a:spLocks noChangeArrowheads="1"/>
          </p:cNvSpPr>
          <p:nvPr/>
        </p:nvSpPr>
        <p:spPr bwMode="auto">
          <a:xfrm>
            <a:off x="6324600" y="5562600"/>
            <a:ext cx="18859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b="1" u="sng">
                <a:latin typeface="Arial" panose="020B0604020202020204" pitchFamily="34" charset="0"/>
              </a:rPr>
              <a:t>MAGINI</a:t>
            </a:r>
            <a:r>
              <a:rPr lang="fr-FR" altLang="fr-FR" sz="1800">
                <a:latin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200" b="1">
                <a:latin typeface="Arial" panose="020B0604020202020204" pitchFamily="34" charset="0"/>
              </a:rPr>
              <a:t>(astronome ptoléméen)</a:t>
            </a:r>
          </a:p>
        </p:txBody>
      </p:sp>
      <p:pic>
        <p:nvPicPr>
          <p:cNvPr id="7175" name="Picture 17" descr="Fichier:Nicholas-Claude Fabri de Peiresc.jpg">
            <a:hlinkClick r:id="rId5"/>
          </p:cNvPr>
          <p:cNvPicPr>
            <a:picLocks noChangeAspect="1" noChangeArrowheads="1"/>
          </p:cNvPicPr>
          <p:nvPr/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429000"/>
            <a:ext cx="1217613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ZoneTexte 17"/>
          <p:cNvSpPr txBox="1"/>
          <p:nvPr/>
        </p:nvSpPr>
        <p:spPr>
          <a:xfrm>
            <a:off x="3619500" y="5095875"/>
            <a:ext cx="1855788" cy="700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sz="1400" b="1" u="sng" cap="all" dirty="0" err="1">
                <a:latin typeface="Arial" charset="0"/>
                <a:cs typeface="Arial" charset="0"/>
              </a:rPr>
              <a:t>Fabri</a:t>
            </a:r>
            <a:r>
              <a:rPr lang="fr-FR" sz="1400" b="1" u="sng" cap="all" dirty="0">
                <a:latin typeface="Arial" charset="0"/>
                <a:cs typeface="Arial" charset="0"/>
              </a:rPr>
              <a:t> de Peiresc</a:t>
            </a:r>
          </a:p>
          <a:p>
            <a:pPr algn="ctr" eaLnBrk="1" hangingPunct="1">
              <a:defRPr/>
            </a:pPr>
            <a:r>
              <a:rPr lang="fr-FR" sz="1200" b="1" dirty="0"/>
              <a:t>(astronome)</a:t>
            </a:r>
          </a:p>
          <a:p>
            <a:pPr eaLnBrk="1" hangingPunct="1">
              <a:defRPr/>
            </a:pPr>
            <a:endParaRPr lang="fr-FR" sz="1400" b="1" dirty="0">
              <a:latin typeface="Arial" charset="0"/>
              <a:cs typeface="Arial" charset="0"/>
            </a:endParaRPr>
          </a:p>
        </p:txBody>
      </p:sp>
      <p:sp>
        <p:nvSpPr>
          <p:cNvPr id="7177" name="ZoneTexte 18"/>
          <p:cNvSpPr txBox="1">
            <a:spLocks noChangeArrowheads="1"/>
          </p:cNvSpPr>
          <p:nvPr/>
        </p:nvSpPr>
        <p:spPr bwMode="auto">
          <a:xfrm>
            <a:off x="5029200" y="2743200"/>
            <a:ext cx="12922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b="1" u="sng">
                <a:latin typeface="Arial" panose="020B0604020202020204" pitchFamily="34" charset="0"/>
              </a:rPr>
              <a:t>GRASSI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1">
                <a:latin typeface="Arial" panose="020B0604020202020204" pitchFamily="34" charset="0"/>
              </a:rPr>
              <a:t>(savant jésuite)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Arial" panose="020B0604020202020204" pitchFamily="34" charset="0"/>
            </a:endParaRPr>
          </a:p>
        </p:txBody>
      </p:sp>
      <p:pic>
        <p:nvPicPr>
          <p:cNvPr id="7178" name="Picture 19" descr="http://www.astrosurf.com/luxorion/Documents/grassi-orazi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838200"/>
            <a:ext cx="1485900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20" descr="http://www.astrosurf.com/luxorion/Documents/galilee-proces-inquisition.jpg"/>
          <p:cNvPicPr>
            <a:picLocks noChangeAspect="1" noChangeArrowheads="1"/>
          </p:cNvPicPr>
          <p:nvPr/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6" t="19028" r="49649" b="37968"/>
          <a:stretch>
            <a:fillRect/>
          </a:stretch>
        </p:blipFill>
        <p:spPr bwMode="auto">
          <a:xfrm>
            <a:off x="2743200" y="762000"/>
            <a:ext cx="1504950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21" descr="http://www.vintage-map.com/images/manufacturers/Magini_Giovanni_Antonio.jpg"/>
          <p:cNvPicPr>
            <a:picLocks noChangeAspect="1" noChangeArrowheads="1"/>
          </p:cNvPicPr>
          <p:nvPr/>
        </p:nvPicPr>
        <p:blipFill>
          <a:blip r:embed="rId11" r:link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02"/>
          <a:stretch>
            <a:fillRect/>
          </a:stretch>
        </p:blipFill>
        <p:spPr bwMode="auto">
          <a:xfrm>
            <a:off x="6400800" y="3886200"/>
            <a:ext cx="13716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21" descr="http://www.abebooks.de/images/ReadingRoom/Specials/Galileo-Galilei/Galilei-Risposta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962400"/>
            <a:ext cx="120173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 3" descr="Fichier:Sidereus Nuncius 1610.Galileo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714500"/>
            <a:ext cx="2270125" cy="346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6215063" y="4786313"/>
            <a:ext cx="21986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rgbClr val="0000FF"/>
                </a:solidFill>
                <a:latin typeface="Arial" panose="020B0604020202020204" pitchFamily="34" charset="0"/>
              </a:rPr>
              <a:t>Sidereus Nuncius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rgbClr val="0000FF"/>
                </a:solidFill>
                <a:latin typeface="Arial" panose="020B0604020202020204" pitchFamily="34" charset="0"/>
              </a:rPr>
              <a:t>1610</a:t>
            </a:r>
          </a:p>
        </p:txBody>
      </p:sp>
      <p:pic>
        <p:nvPicPr>
          <p:cNvPr id="8196" name="Image 5" descr="Fichier:Galileo's sketches of the moon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3857625"/>
            <a:ext cx="1857375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2" descr="http://www.rarebookroom.org/clearbox60.gif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638"/>
            <a:ext cx="571500" cy="57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4" descr="http://www.rarebookroom.org/clearbox60.gif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638"/>
            <a:ext cx="571500" cy="57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1" t="31429" r="55841" b="32938"/>
          <a:stretch>
            <a:fillRect/>
          </a:stretch>
        </p:blipFill>
        <p:spPr bwMode="auto">
          <a:xfrm>
            <a:off x="3286125" y="357188"/>
            <a:ext cx="4929188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8" t="33334" r="32045" b="28787"/>
          <a:stretch>
            <a:fillRect/>
          </a:stretch>
        </p:blipFill>
        <p:spPr bwMode="auto">
          <a:xfrm>
            <a:off x="642938" y="714375"/>
            <a:ext cx="5357812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5" descr="http://elbereth.obspm.fr/~charnoz/Gra44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4572000"/>
            <a:ext cx="4054475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ZoneTexte 3"/>
          <p:cNvSpPr txBox="1">
            <a:spLocks noChangeArrowheads="1"/>
          </p:cNvSpPr>
          <p:nvPr/>
        </p:nvSpPr>
        <p:spPr bwMode="auto">
          <a:xfrm>
            <a:off x="1214438" y="1928813"/>
            <a:ext cx="187801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>
                <a:solidFill>
                  <a:srgbClr val="0000FF"/>
                </a:solidFill>
                <a:latin typeface="Arial" panose="020B0604020202020204" pitchFamily="34" charset="0"/>
              </a:rPr>
              <a:t>Il Staggiatore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>
                <a:solidFill>
                  <a:srgbClr val="0000FF"/>
                </a:solidFill>
                <a:latin typeface="Arial" panose="020B0604020202020204" pitchFamily="34" charset="0"/>
              </a:rPr>
              <a:t>(l’Essayeur)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>
                <a:solidFill>
                  <a:srgbClr val="0000FF"/>
                </a:solidFill>
                <a:latin typeface="Arial" panose="020B0604020202020204" pitchFamily="34" charset="0"/>
              </a:rPr>
              <a:t>1623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0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pic>
        <p:nvPicPr>
          <p:cNvPr id="10243" name="Picture 2" descr="http://upload.wikimedia.org/wikipedia/commons/thumb/4/4f/Assayertitle.png/275px-Assayertitle.png">
            <a:hlinkClick r:id="rId2" tooltip="La gravure de Francesco Villamena sur la première page de L'Essayeur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1428750"/>
            <a:ext cx="3190875" cy="432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5357813" y="4357688"/>
            <a:ext cx="31432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0000FF"/>
                </a:solidFill>
                <a:latin typeface="Arial" panose="020B0604020202020204" pitchFamily="34" charset="0"/>
              </a:rPr>
              <a:t>Dialogue sur les deux grands systèmes du monde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0000FF"/>
                </a:solidFill>
                <a:latin typeface="Arial" panose="020B0604020202020204" pitchFamily="34" charset="0"/>
              </a:rPr>
              <a:t>Galilée - 1632</a:t>
            </a:r>
          </a:p>
        </p:txBody>
      </p:sp>
      <p:pic>
        <p:nvPicPr>
          <p:cNvPr id="11267" name="Picture 2" descr="Fichier:Galilei-weltsysteme 1-621x854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642938"/>
            <a:ext cx="41529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Rétrograd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3733800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9"/>
          <p:cNvSpPr txBox="1">
            <a:spLocks noChangeArrowheads="1"/>
          </p:cNvSpPr>
          <p:nvPr/>
        </p:nvSpPr>
        <p:spPr bwMode="auto">
          <a:xfrm>
            <a:off x="3657600" y="990600"/>
            <a:ext cx="4449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b="1">
                <a:solidFill>
                  <a:srgbClr val="FF9900"/>
                </a:solidFill>
                <a:latin typeface="Arial" panose="020B0604020202020204" pitchFamily="34" charset="0"/>
              </a:rPr>
              <a:t>Le mouvement apparent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b="1">
                <a:solidFill>
                  <a:srgbClr val="FF9900"/>
                </a:solidFill>
                <a:latin typeface="Arial" panose="020B0604020202020204" pitchFamily="34" charset="0"/>
              </a:rPr>
              <a:t>de la planète Mars</a:t>
            </a:r>
          </a:p>
        </p:txBody>
      </p:sp>
      <p:pic>
        <p:nvPicPr>
          <p:cNvPr id="12292" name="Picture 12" descr="Epicycle et défér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14600"/>
            <a:ext cx="369570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 Box 13"/>
          <p:cNvSpPr txBox="1">
            <a:spLocks noChangeArrowheads="1"/>
          </p:cNvSpPr>
          <p:nvPr/>
        </p:nvSpPr>
        <p:spPr bwMode="auto">
          <a:xfrm>
            <a:off x="1000125" y="4000500"/>
            <a:ext cx="35877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3600" b="1">
                <a:solidFill>
                  <a:srgbClr val="0066FF"/>
                </a:solidFill>
                <a:latin typeface="Arial" panose="020B0604020202020204" pitchFamily="34" charset="0"/>
              </a:rPr>
              <a:t>et l’explication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3600" b="1">
                <a:solidFill>
                  <a:srgbClr val="0066FF"/>
                </a:solidFill>
                <a:latin typeface="Arial" panose="020B0604020202020204" pitchFamily="34" charset="0"/>
              </a:rPr>
              <a:t>de Ptolémée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stsol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857250"/>
            <a:ext cx="3487737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marsconstrrep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143250"/>
            <a:ext cx="4067175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44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928688" y="285750"/>
            <a:ext cx="5715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800">
                <a:latin typeface="Arial" panose="020B0604020202020204" pitchFamily="34" charset="0"/>
              </a:rPr>
              <a:t>En 1838, l’observation de Bessel</a:t>
            </a:r>
            <a:br>
              <a:rPr lang="fr-FR" altLang="fr-FR" sz="2800">
                <a:latin typeface="Arial" panose="020B0604020202020204" pitchFamily="34" charset="0"/>
              </a:rPr>
            </a:br>
            <a:endParaRPr lang="fr-FR" altLang="fr-FR" sz="2800">
              <a:latin typeface="Arial" panose="020B0604020202020204" pitchFamily="34" charset="0"/>
            </a:endParaRPr>
          </a:p>
        </p:txBody>
      </p:sp>
      <p:grpSp>
        <p:nvGrpSpPr>
          <p:cNvPr id="14339" name="Groupe 6"/>
          <p:cNvGrpSpPr>
            <a:grpSpLocks/>
          </p:cNvGrpSpPr>
          <p:nvPr/>
        </p:nvGrpSpPr>
        <p:grpSpPr bwMode="auto">
          <a:xfrm>
            <a:off x="1643063" y="928688"/>
            <a:ext cx="5643562" cy="5316537"/>
            <a:chOff x="1643042" y="928670"/>
            <a:chExt cx="5643602" cy="5315817"/>
          </a:xfrm>
        </p:grpSpPr>
        <p:pic>
          <p:nvPicPr>
            <p:cNvPr id="1434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3042" y="928670"/>
              <a:ext cx="5643602" cy="5315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27" t="19978" r="41940" b="77333"/>
            <a:stretch>
              <a:fillRect/>
            </a:stretch>
          </p:blipFill>
          <p:spPr bwMode="auto">
            <a:xfrm>
              <a:off x="4714876" y="1214422"/>
              <a:ext cx="142876" cy="142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857250" y="500063"/>
            <a:ext cx="75723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800">
                <a:latin typeface="Arial" panose="020B0604020202020204" pitchFamily="34" charset="0"/>
              </a:rPr>
              <a:t>En 1851, l’expérience du pendule de Foucault</a:t>
            </a:r>
            <a:br>
              <a:rPr lang="fr-FR" altLang="fr-FR" sz="2800">
                <a:latin typeface="Arial" panose="020B0604020202020204" pitchFamily="34" charset="0"/>
              </a:rPr>
            </a:br>
            <a:endParaRPr lang="fr-FR" altLang="fr-FR" sz="2800">
              <a:latin typeface="Arial" panose="020B0604020202020204" pitchFamily="34" charset="0"/>
            </a:endParaRPr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1143000" y="1214438"/>
            <a:ext cx="66436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Le fil d'acier du pendule, long de 67 m, porte à son extrémité inférieure une boule de 28 kg.</a:t>
            </a:r>
          </a:p>
        </p:txBody>
      </p:sp>
      <p:pic>
        <p:nvPicPr>
          <p:cNvPr id="15364" name="Picture 4" descr="Fichier:Foucault pendulum at north pole accurate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143125"/>
            <a:ext cx="3071812" cy="406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Image 4" descr="Foucault-anim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2643188"/>
            <a:ext cx="4095750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196</Words>
  <Application>Microsoft Office PowerPoint</Application>
  <PresentationFormat>Affichage à l'écran (4:3)</PresentationFormat>
  <Paragraphs>45</Paragraphs>
  <Slides>13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jean claude marot</cp:lastModifiedBy>
  <cp:revision>48</cp:revision>
  <dcterms:created xsi:type="dcterms:W3CDTF">2009-05-21T22:01:44Z</dcterms:created>
  <dcterms:modified xsi:type="dcterms:W3CDTF">2016-11-01T17:26:40Z</dcterms:modified>
</cp:coreProperties>
</file>