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76" r:id="rId10"/>
    <p:sldId id="277" r:id="rId11"/>
    <p:sldId id="274" r:id="rId12"/>
    <p:sldId id="265" r:id="rId13"/>
    <p:sldId id="282" r:id="rId14"/>
    <p:sldId id="264" r:id="rId15"/>
    <p:sldId id="279" r:id="rId16"/>
    <p:sldId id="278" r:id="rId17"/>
    <p:sldId id="266" r:id="rId18"/>
    <p:sldId id="267" r:id="rId19"/>
    <p:sldId id="280" r:id="rId20"/>
    <p:sldId id="283" r:id="rId21"/>
    <p:sldId id="281" r:id="rId22"/>
    <p:sldId id="268" r:id="rId23"/>
    <p:sldId id="284" r:id="rId24"/>
    <p:sldId id="269" r:id="rId25"/>
    <p:sldId id="270" r:id="rId26"/>
    <p:sldId id="271" r:id="rId27"/>
    <p:sldId id="272" r:id="rId28"/>
    <p:sldId id="273" r:id="rId29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CC"/>
    <a:srgbClr val="FFFF00"/>
    <a:srgbClr val="FF3300"/>
    <a:srgbClr val="FF66CC"/>
    <a:srgbClr val="99CCFF"/>
    <a:srgbClr val="CCFF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1" d="100"/>
          <a:sy n="51" d="100"/>
        </p:scale>
        <p:origin x="84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A763BC8-80D6-4957-B6C2-DD358B84E14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732081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41FC3-AC1A-445F-B020-FA9D1109356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132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0CA20-716F-4F0C-9D80-EB687AF3CCC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3637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A8BBF3-659C-42F7-96E8-3D310C1A1BF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99011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9F188-DFA0-4F4C-92FB-DADE60EFF84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702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DDDA5-F765-4121-B3D9-2E91ED70A9C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95007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94A82-0BE5-46E7-B7B1-6AA632F029C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8457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B584E-9956-4116-ABD2-23F92C83AB9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4173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1A32B-4866-40B5-A329-3E44423AC3D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39576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3E436-5B97-4046-B5FF-7A0D14087B7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76027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F3CD2-C501-4189-BD2A-906DFC3EBFD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1583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3FF430-82B4-4633-8C88-9AA5911D95D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91621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4A6A405-223D-4A1F-BE75-EF20030BA1F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astrosurf.com/lombry/Images/stonehenge.jpg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ARISTARQ\IMAGES\01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8" y="890588"/>
            <a:ext cx="4976812" cy="497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E:\ARISTARQ\IMAGES\02_APO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"/>
            <a:ext cx="6172200" cy="466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505200" y="5029200"/>
            <a:ext cx="42957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b="1">
                <a:solidFill>
                  <a:srgbClr val="CCFFFF"/>
                </a:solidFill>
                <a:latin typeface="Arial" panose="020B0604020202020204" pitchFamily="34" charset="0"/>
              </a:rPr>
              <a:t>La Terre vue depuis la Lune </a:t>
            </a:r>
          </a:p>
          <a:p>
            <a:pPr algn="ctr"/>
            <a:r>
              <a:rPr lang="fr-FR" altLang="fr-FR" b="1">
                <a:solidFill>
                  <a:srgbClr val="CCFFFF"/>
                </a:solidFill>
                <a:latin typeface="Arial" panose="020B0604020202020204" pitchFamily="34" charset="0"/>
              </a:rPr>
              <a:t>(missions Apollo)</a:t>
            </a:r>
            <a:r>
              <a:rPr lang="fr-FR" altLang="fr-FR" b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E:\ARISTARQ\IMAGES\03_NEAR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4800"/>
            <a:ext cx="6477000" cy="500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114800" y="5410200"/>
            <a:ext cx="335915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sz="3200" b="1">
                <a:solidFill>
                  <a:srgbClr val="CCFFCC"/>
                </a:solidFill>
              </a:rPr>
              <a:t>TERRE - LUNE   </a:t>
            </a:r>
          </a:p>
          <a:p>
            <a:pPr algn="ctr"/>
            <a:r>
              <a:rPr lang="fr-FR" altLang="fr-FR" b="1">
                <a:solidFill>
                  <a:srgbClr val="CCFFCC"/>
                </a:solidFill>
              </a:rPr>
              <a:t>(missions Apollo)</a:t>
            </a:r>
            <a:endParaRPr lang="fr-FR" altLang="fr-FR" sz="3600" b="1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10400" y="1447800"/>
            <a:ext cx="1524000" cy="762000"/>
          </a:xfrm>
        </p:spPr>
        <p:txBody>
          <a:bodyPr/>
          <a:lstStyle/>
          <a:p>
            <a:r>
              <a:rPr lang="fr-FR" altLang="fr-FR" sz="3200" b="1">
                <a:solidFill>
                  <a:srgbClr val="FF0000"/>
                </a:solidFill>
              </a:rPr>
              <a:t>MARS</a:t>
            </a:r>
            <a:endParaRPr lang="fr-FR" altLang="fr-FR" sz="3200" b="1"/>
          </a:p>
        </p:txBody>
      </p:sp>
      <p:pic>
        <p:nvPicPr>
          <p:cNvPr id="6148" name="Picture 4" descr="E:\ARISTARQ\IMAGES\04_MARS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14400"/>
            <a:ext cx="5105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E:\ARISTARQ\IMAGES\05_JUP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304800"/>
            <a:ext cx="5453062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371600" y="609600"/>
            <a:ext cx="2139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600" b="1">
                <a:solidFill>
                  <a:srgbClr val="FF9900"/>
                </a:solidFill>
              </a:rPr>
              <a:t>JUPITER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E:\ARISTARQ\IMAGES\06_SAT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572452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4495800"/>
            <a:ext cx="2209800" cy="685800"/>
          </a:xfrm>
        </p:spPr>
        <p:txBody>
          <a:bodyPr/>
          <a:lstStyle/>
          <a:p>
            <a:r>
              <a:rPr lang="fr-FR" altLang="fr-FR" sz="3200" b="1" i="1">
                <a:solidFill>
                  <a:srgbClr val="FFFF00"/>
                </a:solidFill>
              </a:rPr>
              <a:t>SATURNE</a:t>
            </a:r>
            <a:endParaRPr lang="fr-FR" altLang="fr-FR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E:\ARISTARQ\IMAGES\07_HST_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076325"/>
            <a:ext cx="9048750" cy="47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981200" y="5029200"/>
            <a:ext cx="1333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200" b="1">
                <a:solidFill>
                  <a:srgbClr val="FFFF00"/>
                </a:solidFill>
              </a:rPr>
              <a:t>Pluton</a:t>
            </a:r>
            <a:endParaRPr lang="fr-FR" altLang="fr-FR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172200" y="1371600"/>
            <a:ext cx="13509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2800" b="1">
                <a:solidFill>
                  <a:srgbClr val="FF9900"/>
                </a:solidFill>
              </a:rPr>
              <a:t>Charon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75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utoUpdateAnimBg="0"/>
      <p:bldP spid="1024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E:\ARISTARQ\IMAGES\08_EIT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4008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2971800"/>
            <a:ext cx="4267200" cy="1295400"/>
          </a:xfrm>
        </p:spPr>
        <p:txBody>
          <a:bodyPr/>
          <a:lstStyle/>
          <a:p>
            <a:r>
              <a:rPr lang="fr-FR" altLang="fr-FR" sz="4000" b="1">
                <a:solidFill>
                  <a:srgbClr val="FFFF00"/>
                </a:solidFill>
              </a:rPr>
              <a:t>SOLEIL</a:t>
            </a:r>
            <a:endParaRPr lang="fr-FR" altLang="fr-FR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chemeClr val="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64" name="Group 12"/>
          <p:cNvGrpSpPr>
            <a:grpSpLocks/>
          </p:cNvGrpSpPr>
          <p:nvPr/>
        </p:nvGrpSpPr>
        <p:grpSpPr bwMode="auto">
          <a:xfrm>
            <a:off x="-203200" y="-1130300"/>
            <a:ext cx="9144000" cy="7183438"/>
            <a:chOff x="0" y="4525"/>
            <a:chExt cx="5760" cy="4525"/>
          </a:xfrm>
        </p:grpSpPr>
        <p:sp>
          <p:nvSpPr>
            <p:cNvPr id="23556" name="Rectangle 4"/>
            <p:cNvSpPr>
              <a:spLocks noChangeArrowheads="1"/>
            </p:cNvSpPr>
            <p:nvPr/>
          </p:nvSpPr>
          <p:spPr bwMode="auto">
            <a:xfrm>
              <a:off x="0" y="4525"/>
              <a:ext cx="5760" cy="4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23557" name="Rectangle 5"/>
            <p:cNvSpPr>
              <a:spLocks noChangeArrowheads="1"/>
            </p:cNvSpPr>
            <p:nvPr/>
          </p:nvSpPr>
          <p:spPr bwMode="auto">
            <a:xfrm>
              <a:off x="0" y="4525"/>
              <a:ext cx="5702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</p:grpSp>
      <p:pic>
        <p:nvPicPr>
          <p:cNvPr id="23559" name="Picture 7" descr="http://www.astrosurf.com/lombry/Images/os-ast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631113" cy="214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336550" y="4014788"/>
            <a:ext cx="8489950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sz="32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premier calendrier lunaire de l'histoire : </a:t>
            </a:r>
          </a:p>
          <a:p>
            <a:pPr algn="ctr"/>
            <a:r>
              <a:rPr lang="fr-FR" altLang="fr-FR" sz="32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os sculpté du paléolithique. </a:t>
            </a:r>
            <a:endParaRPr lang="fr-FR" altLang="fr-FR" sz="3200" b="1"/>
          </a:p>
          <a:p>
            <a:pPr algn="ctr"/>
            <a:endParaRPr lang="fr-FR" altLang="fr-FR" sz="3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3" name="Group 7"/>
          <p:cNvGrpSpPr>
            <a:grpSpLocks/>
          </p:cNvGrpSpPr>
          <p:nvPr/>
        </p:nvGrpSpPr>
        <p:grpSpPr bwMode="auto">
          <a:xfrm>
            <a:off x="0" y="-161925"/>
            <a:ext cx="9144000" cy="7183438"/>
            <a:chOff x="0" y="4525"/>
            <a:chExt cx="5760" cy="4525"/>
          </a:xfrm>
        </p:grpSpPr>
        <p:sp>
          <p:nvSpPr>
            <p:cNvPr id="24580" name="Rectangle 4"/>
            <p:cNvSpPr>
              <a:spLocks noChangeArrowheads="1"/>
            </p:cNvSpPr>
            <p:nvPr/>
          </p:nvSpPr>
          <p:spPr bwMode="auto">
            <a:xfrm>
              <a:off x="0" y="4525"/>
              <a:ext cx="5760" cy="4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24581" name="Rectangle 5"/>
            <p:cNvSpPr>
              <a:spLocks noChangeArrowheads="1"/>
            </p:cNvSpPr>
            <p:nvPr/>
          </p:nvSpPr>
          <p:spPr bwMode="auto">
            <a:xfrm>
              <a:off x="0" y="4525"/>
              <a:ext cx="5702" cy="1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fr-FR" altLang="fr-FR" b="1">
                  <a:solidFill>
                    <a:srgbClr val="000080"/>
                  </a:solidFill>
                  <a:hlinkClick r:id="rId2"/>
                </a:rPr>
                <a:t>  </a:t>
              </a:r>
              <a:r>
                <a:rPr lang="fr-FR" altLang="fr-FR" sz="14400" b="1">
                  <a:solidFill>
                    <a:srgbClr val="000080"/>
                  </a:solidFill>
                </a:rPr>
                <a:t> </a:t>
              </a:r>
              <a:r>
                <a:rPr lang="fr-FR" altLang="fr-FR" b="1">
                  <a:solidFill>
                    <a:srgbClr val="000080"/>
                  </a:solidFill>
                </a:rPr>
                <a:t>                                                  </a:t>
              </a:r>
              <a:endParaRPr lang="fr-FR" altLang="fr-FR" b="1"/>
            </a:p>
            <a:p>
              <a:endParaRPr lang="fr-FR" altLang="fr-FR" b="1">
                <a:solidFill>
                  <a:srgbClr val="000080"/>
                </a:solidFill>
              </a:endParaRPr>
            </a:p>
          </p:txBody>
        </p:sp>
      </p:grpSp>
      <p:pic>
        <p:nvPicPr>
          <p:cNvPr id="24582" name="Picture 6" descr="Stoneheng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410200" cy="316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2133600" y="4343400"/>
            <a:ext cx="5867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600" b="1">
                <a:solidFill>
                  <a:srgbClr val="000080"/>
                </a:solidFill>
                <a:cs typeface="Times New Roman" panose="02020603050405020304" pitchFamily="18" charset="0"/>
              </a:rPr>
              <a:t>Stonehenge, Angleterre </a:t>
            </a:r>
          </a:p>
          <a:p>
            <a:pPr algn="ctr"/>
            <a:r>
              <a:rPr lang="fr-FR" altLang="fr-FR" sz="3200" b="1">
                <a:solidFill>
                  <a:srgbClr val="000080"/>
                </a:solidFill>
                <a:cs typeface="Times New Roman" panose="02020603050405020304" pitchFamily="18" charset="0"/>
              </a:rPr>
              <a:t>2600 ans avant J-C</a:t>
            </a:r>
            <a:r>
              <a:rPr lang="fr-FR" altLang="fr-FR" sz="3600" b="1">
                <a:solidFill>
                  <a:srgbClr val="000080"/>
                </a:solidFill>
                <a:cs typeface="Times New Roman" panose="02020603050405020304" pitchFamily="18" charset="0"/>
              </a:rPr>
              <a:t>. </a:t>
            </a:r>
            <a:r>
              <a:rPr lang="fr-FR" altLang="fr-FR" sz="3600" b="1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100000">
              <a:schemeClr val="hlink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609600"/>
            <a:ext cx="7696200" cy="1676400"/>
          </a:xfrm>
        </p:spPr>
        <p:txBody>
          <a:bodyPr anchor="ctr"/>
          <a:lstStyle/>
          <a:p>
            <a:r>
              <a:rPr lang="fr-FR" altLang="fr-FR" sz="4000" b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Thalès de Milet (-625 à -545)</a:t>
            </a:r>
            <a:br>
              <a:rPr lang="fr-FR" altLang="fr-FR" sz="4000" b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4000" b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Anaximandre ( -611 à –547)</a:t>
            </a:r>
            <a:r>
              <a:rPr lang="fr-FR" altLang="fr-FR" sz="4000" b="1"/>
              <a:t/>
            </a:r>
            <a:br>
              <a:rPr lang="fr-FR" altLang="fr-FR" sz="4000" b="1"/>
            </a:br>
            <a:endParaRPr lang="fr-FR" altLang="fr-FR" sz="4000" b="1"/>
          </a:p>
        </p:txBody>
      </p:sp>
      <p:pic>
        <p:nvPicPr>
          <p:cNvPr id="21510" name="Picture 6" descr="patience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90800"/>
            <a:ext cx="39624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http://perso.wanadoo.fr/georges.nitram/anaximand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3646488" cy="299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100000">
              <a:srgbClr val="99CCFF">
                <a:gamma/>
                <a:tint val="42353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E:\ARISTARQ\IMAGES\ARIST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4"/>
          <a:stretch>
            <a:fillRect/>
          </a:stretch>
        </p:blipFill>
        <p:spPr bwMode="auto">
          <a:xfrm>
            <a:off x="3810000" y="1295400"/>
            <a:ext cx="4779963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495800"/>
            <a:ext cx="3505200" cy="1143000"/>
          </a:xfrm>
        </p:spPr>
        <p:txBody>
          <a:bodyPr/>
          <a:lstStyle/>
          <a:p>
            <a:r>
              <a:rPr lang="fr-FR" altLang="fr-FR" sz="4800" b="1">
                <a:solidFill>
                  <a:srgbClr val="0066FF"/>
                </a:solidFill>
              </a:rPr>
              <a:t>Aristote</a:t>
            </a:r>
            <a:br>
              <a:rPr lang="fr-FR" altLang="fr-FR" sz="4800" b="1">
                <a:solidFill>
                  <a:srgbClr val="0066FF"/>
                </a:solidFill>
              </a:rPr>
            </a:br>
            <a:r>
              <a:rPr lang="fr-FR" altLang="fr-FR" sz="4800" b="1">
                <a:solidFill>
                  <a:srgbClr val="0066FF"/>
                </a:solidFill>
              </a:rPr>
              <a:t> </a:t>
            </a:r>
            <a:r>
              <a:rPr lang="fr-FR" altLang="fr-FR" sz="3200" b="1">
                <a:solidFill>
                  <a:schemeClr val="accent2"/>
                </a:solidFill>
              </a:rPr>
              <a:t>(-384   à  -322 )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228600" y="533400"/>
            <a:ext cx="451485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4000" b="1" i="1">
                <a:solidFill>
                  <a:srgbClr val="FF0066"/>
                </a:solidFill>
              </a:rPr>
              <a:t>GEOCENTRISME: </a:t>
            </a:r>
          </a:p>
          <a:p>
            <a:r>
              <a:rPr lang="fr-FR" altLang="fr-FR" sz="3600" b="1" i="1">
                <a:solidFill>
                  <a:srgbClr val="FF3300"/>
                </a:solidFill>
              </a:rPr>
              <a:t>la Terre est au </a:t>
            </a:r>
          </a:p>
          <a:p>
            <a:r>
              <a:rPr lang="fr-FR" altLang="fr-FR" sz="3600" b="1" i="1">
                <a:solidFill>
                  <a:srgbClr val="FF3300"/>
                </a:solidFill>
              </a:rPr>
              <a:t>centre du monde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762000"/>
            <a:ext cx="7772400" cy="1143000"/>
          </a:xfrm>
        </p:spPr>
        <p:txBody>
          <a:bodyPr anchor="ctr"/>
          <a:lstStyle/>
          <a:p>
            <a:r>
              <a:rPr lang="fr-FR" altLang="fr-FR" sz="4400" b="1">
                <a:solidFill>
                  <a:srgbClr val="CCFFFF"/>
                </a:solidFill>
              </a:rPr>
              <a:t>ARISTARQUE de Samos</a:t>
            </a:r>
            <a:br>
              <a:rPr lang="fr-FR" altLang="fr-FR" sz="4400" b="1">
                <a:solidFill>
                  <a:srgbClr val="CCFFFF"/>
                </a:solidFill>
              </a:rPr>
            </a:br>
            <a:r>
              <a:rPr lang="fr-FR" altLang="fr-FR" sz="4400" b="1">
                <a:solidFill>
                  <a:srgbClr val="CCFFFF"/>
                </a:solidFill>
              </a:rPr>
              <a:t>(-310   -230)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352800" y="5029200"/>
            <a:ext cx="50514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sz="4000" b="1">
                <a:solidFill>
                  <a:srgbClr val="FF3300"/>
                </a:solidFill>
              </a:rPr>
              <a:t>HELIOCENTRISME </a:t>
            </a:r>
          </a:p>
          <a:p>
            <a:pPr algn="ctr"/>
            <a:r>
              <a:rPr lang="fr-FR" altLang="fr-FR" sz="2800" b="1">
                <a:solidFill>
                  <a:schemeClr val="accent2"/>
                </a:solidFill>
              </a:rPr>
              <a:t>(hélios : soleil)</a:t>
            </a:r>
          </a:p>
        </p:txBody>
      </p:sp>
      <p:pic>
        <p:nvPicPr>
          <p:cNvPr id="29704" name="Picture 8" descr="http://www.fsg.ulaval.ca/opus/physique534/images/sys_en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5791200" cy="243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5410200"/>
            <a:ext cx="5486400" cy="1143000"/>
          </a:xfrm>
        </p:spPr>
        <p:txBody>
          <a:bodyPr/>
          <a:lstStyle/>
          <a:p>
            <a:r>
              <a:rPr lang="fr-FR" altLang="fr-FR" b="1" i="1">
                <a:solidFill>
                  <a:srgbClr val="FF3399"/>
                </a:solidFill>
              </a:rPr>
              <a:t>Ptolémée</a:t>
            </a:r>
            <a:r>
              <a:rPr lang="fr-FR" altLang="fr-FR" b="1" i="1">
                <a:solidFill>
                  <a:srgbClr val="0066FF"/>
                </a:solidFill>
              </a:rPr>
              <a:t> </a:t>
            </a:r>
            <a:r>
              <a:rPr lang="fr-FR" altLang="fr-FR" sz="2400" b="1" i="1">
                <a:solidFill>
                  <a:srgbClr val="0066FF"/>
                </a:solidFill>
              </a:rPr>
              <a:t>(2ème s. ap. J.C.)</a:t>
            </a:r>
            <a:endParaRPr lang="fr-FR" altLang="fr-FR"/>
          </a:p>
        </p:txBody>
      </p:sp>
      <p:pic>
        <p:nvPicPr>
          <p:cNvPr id="11269" name="Picture 5" descr="E:\ARISTARQ\IMAGES\PTOL_M_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249988" cy="518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100000">
              <a:srgbClr val="66FFFF">
                <a:gamma/>
                <a:tint val="0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-36513" y="2514600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26632" name="Picture 8" descr="Rétrograd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3733800" cy="22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657600" y="990600"/>
            <a:ext cx="44497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sz="3200" b="1">
                <a:solidFill>
                  <a:srgbClr val="FF9900"/>
                </a:solidFill>
              </a:rPr>
              <a:t>Le mouvement apparent</a:t>
            </a:r>
          </a:p>
          <a:p>
            <a:pPr algn="ctr"/>
            <a:r>
              <a:rPr lang="fr-FR" altLang="fr-FR" sz="3200" b="1">
                <a:solidFill>
                  <a:srgbClr val="FF9900"/>
                </a:solidFill>
              </a:rPr>
              <a:t>de la planète Mars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-38100" y="195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26636" name="Picture 12" descr="Epicycle et défér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14600"/>
            <a:ext cx="36957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1219200" y="4038600"/>
            <a:ext cx="3587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600" b="1">
                <a:solidFill>
                  <a:srgbClr val="0066FF"/>
                </a:solidFill>
              </a:rPr>
              <a:t>et l’explication </a:t>
            </a:r>
          </a:p>
          <a:p>
            <a:pPr algn="ctr"/>
            <a:r>
              <a:rPr lang="fr-FR" altLang="fr-FR" sz="3600" b="1">
                <a:solidFill>
                  <a:srgbClr val="0066FF"/>
                </a:solidFill>
              </a:rPr>
              <a:t>de Ptolémée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-1123950" y="79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25606" name="Picture 6" descr="http://www.ac-reims.fr/datice/astronomie/astrotp/bouclemars/images/ptolem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839788"/>
            <a:ext cx="6286500" cy="517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3505200" cy="1143000"/>
          </a:xfrm>
        </p:spPr>
        <p:txBody>
          <a:bodyPr/>
          <a:lstStyle/>
          <a:p>
            <a:pPr algn="l"/>
            <a:r>
              <a:rPr lang="fr-FR" altLang="fr-FR" sz="4800" b="1">
                <a:solidFill>
                  <a:schemeClr val="accent2"/>
                </a:solidFill>
              </a:rPr>
              <a:t>COPERNIC</a:t>
            </a:r>
            <a:br>
              <a:rPr lang="fr-FR" altLang="fr-FR" sz="4800" b="1">
                <a:solidFill>
                  <a:schemeClr val="accent2"/>
                </a:solidFill>
              </a:rPr>
            </a:br>
            <a:r>
              <a:rPr lang="fr-FR" altLang="fr-FR" sz="4800" b="1">
                <a:solidFill>
                  <a:schemeClr val="accent2"/>
                </a:solidFill>
              </a:rPr>
              <a:t>    </a:t>
            </a:r>
            <a:r>
              <a:rPr lang="fr-FR" altLang="fr-FR" sz="3200" b="1">
                <a:solidFill>
                  <a:schemeClr val="accent2"/>
                </a:solidFill>
              </a:rPr>
              <a:t>1583</a:t>
            </a:r>
            <a:endParaRPr lang="fr-FR" altLang="fr-FR"/>
          </a:p>
        </p:txBody>
      </p:sp>
      <p:pic>
        <p:nvPicPr>
          <p:cNvPr id="13317" name="Picture 5" descr="E:\ARISTARQ\IMAGES\COPERN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90600"/>
            <a:ext cx="5562600" cy="464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2209800" y="5791200"/>
            <a:ext cx="47545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4000" b="1" i="1">
                <a:solidFill>
                  <a:srgbClr val="FF3300"/>
                </a:solidFill>
              </a:rPr>
              <a:t>HELIOCENTRISME</a:t>
            </a:r>
            <a:endParaRPr lang="fr-FR" altLang="fr-FR" sz="2800" b="1" i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CCFFFF"/>
            </a:gs>
            <a:gs pos="100000">
              <a:schemeClr val="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E:\ARISTARQ\IMAGES\10_GAL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2"/>
          <a:stretch>
            <a:fillRect/>
          </a:stretch>
        </p:blipFill>
        <p:spPr bwMode="auto">
          <a:xfrm>
            <a:off x="1371600" y="228600"/>
            <a:ext cx="56007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24400" y="5638800"/>
            <a:ext cx="3124200" cy="685800"/>
          </a:xfrm>
        </p:spPr>
        <p:txBody>
          <a:bodyPr/>
          <a:lstStyle/>
          <a:p>
            <a:r>
              <a:rPr lang="fr-FR" altLang="fr-FR" sz="4400" b="1">
                <a:solidFill>
                  <a:srgbClr val="FF0000"/>
                </a:solidFill>
              </a:rPr>
              <a:t>Galilée </a:t>
            </a:r>
            <a:r>
              <a:rPr lang="fr-FR" altLang="fr-FR" sz="3200" b="1">
                <a:solidFill>
                  <a:srgbClr val="FF0000"/>
                </a:solidFill>
              </a:rPr>
              <a:t>(1610)</a:t>
            </a:r>
            <a:endParaRPr lang="fr-FR" altLang="fr-FR" sz="4400" b="1">
              <a:solidFill>
                <a:srgbClr val="FF0000"/>
              </a:solidFill>
            </a:endParaRPr>
          </a:p>
        </p:txBody>
      </p:sp>
      <p:pic>
        <p:nvPicPr>
          <p:cNvPr id="14343" name="Picture 7" descr="http://www.astrosurf.com/lombry/Images/galilee-lunett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1814513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9" descr="http://www.dasop.obspm.fr/dasop/sciences/chap1/Galilee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914400"/>
            <a:ext cx="2135188" cy="307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3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1971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27654" name="Picture 6" descr="http://www.ac-grenoble.fr/phychim/nouvpro/tp/mariecur/relativit/mars/retrogradation_schem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4582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3124200" y="4572000"/>
            <a:ext cx="5105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600" b="1">
                <a:solidFill>
                  <a:schemeClr val="accent2"/>
                </a:solidFill>
              </a:rPr>
              <a:t>Le mouvement apparent </a:t>
            </a:r>
          </a:p>
          <a:p>
            <a:pPr algn="ctr"/>
            <a:r>
              <a:rPr lang="fr-FR" altLang="fr-FR" sz="3600" b="1">
                <a:solidFill>
                  <a:schemeClr val="accent2"/>
                </a:solidFill>
              </a:rPr>
              <a:t>de Mars  s’explique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 descr="http://www.infoscience.fr/images/portrait/heliocentriqu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2"/>
          <a:stretch>
            <a:fillRect/>
          </a:stretch>
        </p:blipFill>
        <p:spPr bwMode="auto">
          <a:xfrm>
            <a:off x="1219200" y="228600"/>
            <a:ext cx="64008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6" name="Oval 6"/>
          <p:cNvSpPr>
            <a:spLocks noChangeArrowheads="1"/>
          </p:cNvSpPr>
          <p:nvPr/>
        </p:nvSpPr>
        <p:spPr bwMode="auto">
          <a:xfrm>
            <a:off x="1524000" y="304800"/>
            <a:ext cx="5791200" cy="5638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727" name="Oval 7"/>
          <p:cNvSpPr>
            <a:spLocks noChangeArrowheads="1"/>
          </p:cNvSpPr>
          <p:nvPr/>
        </p:nvSpPr>
        <p:spPr bwMode="auto">
          <a:xfrm>
            <a:off x="5867400" y="5562600"/>
            <a:ext cx="2286000" cy="609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altLang="fr-FR" sz="3200" b="1">
                <a:solidFill>
                  <a:schemeClr val="accent2"/>
                </a:solidFill>
              </a:rPr>
              <a:t>Sphère des </a:t>
            </a:r>
          </a:p>
          <a:p>
            <a:pPr algn="ctr"/>
            <a:r>
              <a:rPr lang="fr-FR" altLang="fr-FR" sz="3200" b="1">
                <a:solidFill>
                  <a:schemeClr val="accent2"/>
                </a:solidFill>
              </a:rPr>
              <a:t>étoiles fixes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6477000" y="228600"/>
            <a:ext cx="10668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 animBg="1"/>
      <p:bldP spid="30727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accent2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3" name="Picture 11" descr="E:\ARISTARQ\IMAGES\15_ANDRO.JPG"/>
          <p:cNvPicPr>
            <a:picLocks noChangeAspect="1" noChangeArrowheads="1"/>
          </p:cNvPicPr>
          <p:nvPr/>
        </p:nvPicPr>
        <p:blipFill>
          <a:blip r:embed="rId2">
            <a:lum bright="34000" contras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1219200"/>
            <a:ext cx="4876800" cy="1143000"/>
          </a:xfrm>
        </p:spPr>
        <p:txBody>
          <a:bodyPr anchor="ctr"/>
          <a:lstStyle/>
          <a:p>
            <a:r>
              <a:rPr lang="fr-FR" altLang="fr-FR" sz="4400">
                <a:solidFill>
                  <a:schemeClr val="bg1"/>
                </a:solidFill>
              </a:rPr>
              <a:t>Giordano Bruno</a:t>
            </a:r>
            <a:br>
              <a:rPr lang="fr-FR" altLang="fr-FR" sz="4400">
                <a:solidFill>
                  <a:schemeClr val="bg1"/>
                </a:solidFill>
              </a:rPr>
            </a:br>
            <a:r>
              <a:rPr lang="fr-FR" altLang="fr-FR" sz="4400" b="1" i="1">
                <a:solidFill>
                  <a:schemeClr val="bg1"/>
                </a:solidFill>
              </a:rPr>
              <a:t>1584</a:t>
            </a:r>
            <a:br>
              <a:rPr lang="fr-FR" altLang="fr-FR" sz="4400" b="1" i="1">
                <a:solidFill>
                  <a:schemeClr val="bg1"/>
                </a:solidFill>
              </a:rPr>
            </a:br>
            <a:endParaRPr lang="fr-FR" altLang="fr-FR" sz="4400" b="1" i="1">
              <a:solidFill>
                <a:schemeClr val="bg1"/>
              </a:solidFill>
            </a:endParaRPr>
          </a:p>
        </p:txBody>
      </p:sp>
      <p:pic>
        <p:nvPicPr>
          <p:cNvPr id="28680" name="Picture 8" descr="http://agora.qc.ca/mot.nsf/2e730dc630aec62a852568720068fc07/8525675e005b6b288525676a0057779d/PersPortrait/0.164?OpenElement&amp;FieldElemFormat=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752600"/>
            <a:ext cx="2049463" cy="262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1524000" y="2895600"/>
            <a:ext cx="46482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6000" b="1" i="1">
                <a:solidFill>
                  <a:schemeClr val="accent2"/>
                </a:solidFill>
              </a:rPr>
              <a:t>L'Infini, </a:t>
            </a:r>
          </a:p>
          <a:p>
            <a:r>
              <a:rPr lang="fr-FR" altLang="fr-FR" sz="6000" b="1" i="1">
                <a:solidFill>
                  <a:schemeClr val="accent2"/>
                </a:solidFill>
              </a:rPr>
              <a:t>l'univers </a:t>
            </a:r>
          </a:p>
          <a:p>
            <a:r>
              <a:rPr lang="fr-FR" altLang="fr-FR" sz="6000" b="1" i="1">
                <a:solidFill>
                  <a:schemeClr val="accent2"/>
                </a:solidFill>
              </a:rPr>
              <a:t>et les mondes</a:t>
            </a:r>
            <a:r>
              <a:rPr lang="fr-FR" altLang="fr-FR" sz="4400" b="1" i="1">
                <a:solidFill>
                  <a:srgbClr val="FF3300"/>
                </a:solidFill>
              </a:rPr>
              <a:t> </a:t>
            </a:r>
          </a:p>
          <a:p>
            <a:endParaRPr lang="fr-FR" altLang="fr-FR" sz="4400" b="1" i="1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100000">
              <a:srgbClr val="99CCFF">
                <a:gamma/>
                <a:tint val="0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E:\ARISTARQ\IMAGES\TYCHO_B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09600"/>
            <a:ext cx="6705600" cy="549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8600" y="1143000"/>
            <a:ext cx="196215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sz="4800" b="1">
                <a:solidFill>
                  <a:schemeClr val="accent2"/>
                </a:solidFill>
              </a:rPr>
              <a:t>Tycho </a:t>
            </a:r>
          </a:p>
          <a:p>
            <a:pPr algn="ctr"/>
            <a:r>
              <a:rPr lang="fr-FR" altLang="fr-FR" sz="4800" b="1">
                <a:solidFill>
                  <a:schemeClr val="accent2"/>
                </a:solidFill>
              </a:rPr>
              <a:t>Brahé</a:t>
            </a:r>
          </a:p>
          <a:p>
            <a:pPr algn="ctr"/>
            <a:r>
              <a:rPr lang="fr-FR" altLang="fr-FR" sz="3600" b="1">
                <a:solidFill>
                  <a:schemeClr val="accent2"/>
                </a:solidFill>
              </a:rPr>
              <a:t>(1630)</a:t>
            </a:r>
            <a:endParaRPr lang="fr-FR" altLang="fr-FR" sz="36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66FF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1" name="Picture 7" descr="http://www.hf.uio.no/iakk/roger/lithic/CHAOS/Einstei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00400"/>
            <a:ext cx="2430463" cy="297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3" name="Picture 9" descr="http://www.hf.uio.no/iakk/roger/lithic/CHAOS/Newt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38200"/>
            <a:ext cx="2420938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1371600" y="4267200"/>
            <a:ext cx="23939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sz="3600" b="1">
                <a:solidFill>
                  <a:srgbClr val="FF66CC"/>
                </a:solidFill>
              </a:rPr>
              <a:t>NEWTON</a:t>
            </a:r>
          </a:p>
          <a:p>
            <a:pPr algn="ctr"/>
            <a:r>
              <a:rPr lang="fr-FR" altLang="fr-FR" sz="3600" b="1">
                <a:solidFill>
                  <a:srgbClr val="FF66CC"/>
                </a:solidFill>
              </a:rPr>
              <a:t>1643 - 1727</a:t>
            </a:r>
          </a:p>
          <a:p>
            <a:pPr algn="ctr"/>
            <a:endParaRPr lang="fr-FR" altLang="fr-FR" sz="3600" b="1">
              <a:solidFill>
                <a:srgbClr val="FF66CC"/>
              </a:solidFill>
            </a:endParaRP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4800600" y="1905000"/>
            <a:ext cx="2611438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sz="4000" b="1">
                <a:solidFill>
                  <a:schemeClr val="accent2"/>
                </a:solidFill>
              </a:rPr>
              <a:t>EINSTEIN</a:t>
            </a:r>
          </a:p>
          <a:p>
            <a:pPr algn="ctr"/>
            <a:r>
              <a:rPr lang="fr-FR" altLang="fr-FR" sz="3600" b="1">
                <a:solidFill>
                  <a:schemeClr val="accent2"/>
                </a:solidFill>
              </a:rPr>
              <a:t>1879 - 1955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E:\ARISTARQ\IMAGES\12_HST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809625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050925" y="196850"/>
            <a:ext cx="3752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600" i="1">
                <a:solidFill>
                  <a:srgbClr val="FFFF66"/>
                </a:solidFill>
              </a:rPr>
              <a:t>L’étoile </a:t>
            </a:r>
            <a:r>
              <a:rPr lang="fr-FR" altLang="fr-FR" sz="3600" b="1" i="1">
                <a:solidFill>
                  <a:srgbClr val="FFFF66"/>
                </a:solidFill>
              </a:rPr>
              <a:t>Bételgeuse</a:t>
            </a:r>
            <a:endParaRPr lang="fr-FR" altLang="fr-FR" b="1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343400" y="5943600"/>
            <a:ext cx="38417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200">
                <a:solidFill>
                  <a:srgbClr val="FFFF66"/>
                </a:solidFill>
              </a:rPr>
              <a:t>Constellation d ’Orion</a:t>
            </a:r>
            <a:endParaRPr lang="fr-FR" altLang="fr-FR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E:\ARISTARQ\IMAGES\13_MIL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60198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457200"/>
            <a:ext cx="4953000" cy="1371600"/>
          </a:xfrm>
        </p:spPr>
        <p:txBody>
          <a:bodyPr/>
          <a:lstStyle/>
          <a:p>
            <a:r>
              <a:rPr lang="fr-FR" altLang="fr-FR" sz="4000" b="1">
                <a:solidFill>
                  <a:srgbClr val="00FF00"/>
                </a:solidFill>
              </a:rPr>
              <a:t>Notre Galaxie</a:t>
            </a:r>
            <a:r>
              <a:rPr lang="fr-FR" altLang="fr-FR" sz="3200">
                <a:solidFill>
                  <a:srgbClr val="00FF00"/>
                </a:solidFill>
              </a:rPr>
              <a:t> :</a:t>
            </a:r>
          </a:p>
          <a:p>
            <a:r>
              <a:rPr lang="fr-FR" altLang="fr-FR" sz="3200" b="1" i="1">
                <a:solidFill>
                  <a:schemeClr val="bg1"/>
                </a:solidFill>
              </a:rPr>
              <a:t>« la voie</a:t>
            </a:r>
            <a:r>
              <a:rPr lang="fr-FR" altLang="fr-FR" sz="3200" b="1" i="1">
                <a:solidFill>
                  <a:srgbClr val="FF0066"/>
                </a:solidFill>
              </a:rPr>
              <a:t> lactée »</a:t>
            </a:r>
          </a:p>
          <a:p>
            <a:r>
              <a:rPr lang="fr-FR" altLang="fr-FR" sz="3200" b="1" i="1">
                <a:solidFill>
                  <a:srgbClr val="00FF00"/>
                </a:solidFill>
              </a:rPr>
              <a:t>          (image virtuelle)</a:t>
            </a:r>
            <a:endParaRPr lang="fr-FR" altLang="fr-FR" sz="3200" b="1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E:\ARISTARQ\IMAGES\15_AND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57200"/>
            <a:ext cx="3886200" cy="1600200"/>
          </a:xfrm>
        </p:spPr>
        <p:txBody>
          <a:bodyPr/>
          <a:lstStyle/>
          <a:p>
            <a:r>
              <a:rPr lang="fr-FR" altLang="fr-FR" sz="3200" b="1" i="1">
                <a:solidFill>
                  <a:schemeClr val="hlink"/>
                </a:solidFill>
              </a:rPr>
              <a:t>Notre voisine :</a:t>
            </a:r>
          </a:p>
          <a:p>
            <a:r>
              <a:rPr lang="fr-FR" altLang="fr-FR" sz="3200" b="1" i="1">
                <a:solidFill>
                  <a:schemeClr val="hlink"/>
                </a:solidFill>
              </a:rPr>
              <a:t>La Galaxie d ’Andromède</a:t>
            </a:r>
            <a:endParaRPr lang="fr-FR" altLang="fr-FR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E:\ARISTARQ\IMAGES\16_HST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538"/>
            <a:ext cx="8686800" cy="627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638800" y="6096000"/>
            <a:ext cx="1774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2800" b="1">
                <a:solidFill>
                  <a:schemeClr val="hlink"/>
                </a:solidFill>
              </a:rPr>
              <a:t>NGC 4414</a:t>
            </a:r>
            <a:endParaRPr lang="fr-FR" altLang="fr-F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7772400" cy="1143000"/>
          </a:xfrm>
        </p:spPr>
        <p:txBody>
          <a:bodyPr anchor="ctr"/>
          <a:lstStyle/>
          <a:p>
            <a:endParaRPr lang="fr-FR" altLang="fr-FR" sz="4400"/>
          </a:p>
        </p:txBody>
      </p:sp>
      <p:pic>
        <p:nvPicPr>
          <p:cNvPr id="20484" name="Picture 4" descr="E:\ARISTARQ\IMAGES\17_HST_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146</Words>
  <Application>Microsoft Office PowerPoint</Application>
  <PresentationFormat>Affichage à l'écran (4:3)</PresentationFormat>
  <Paragraphs>54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2" baseType="lpstr">
      <vt:lpstr>Times New Roman</vt:lpstr>
      <vt:lpstr>Arial</vt:lpstr>
      <vt:lpstr>Trebuchet MS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Thalès de Milet (-625 à -545) Anaximandre ( -611 à –547) </vt:lpstr>
      <vt:lpstr>Aristote  (-384   à  -322 )</vt:lpstr>
      <vt:lpstr>ARISTARQUE de Samos (-310   -230)</vt:lpstr>
      <vt:lpstr>Ptolémée (2ème s. ap. J.C.)</vt:lpstr>
      <vt:lpstr>Présentation PowerPoint</vt:lpstr>
      <vt:lpstr>Présentation PowerPoint</vt:lpstr>
      <vt:lpstr>COPERNIC     1583</vt:lpstr>
      <vt:lpstr>Présentation PowerPoint</vt:lpstr>
      <vt:lpstr>Présentation PowerPoint</vt:lpstr>
      <vt:lpstr>Présentation PowerPoint</vt:lpstr>
      <vt:lpstr>Giordano Bruno 1584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ANDORRE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LYCEE COMTE DE FOIX</dc:creator>
  <cp:lastModifiedBy>jean claude marot</cp:lastModifiedBy>
  <cp:revision>44</cp:revision>
  <dcterms:created xsi:type="dcterms:W3CDTF">2003-09-18T10:01:29Z</dcterms:created>
  <dcterms:modified xsi:type="dcterms:W3CDTF">2016-11-04T16:14:38Z</dcterms:modified>
</cp:coreProperties>
</file>