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98" r:id="rId3"/>
    <p:sldId id="257" r:id="rId4"/>
    <p:sldId id="259" r:id="rId5"/>
    <p:sldId id="260" r:id="rId6"/>
    <p:sldId id="316" r:id="rId7"/>
    <p:sldId id="313" r:id="rId8"/>
    <p:sldId id="339" r:id="rId9"/>
    <p:sldId id="263" r:id="rId10"/>
    <p:sldId id="261" r:id="rId11"/>
    <p:sldId id="264" r:id="rId12"/>
    <p:sldId id="351" r:id="rId13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50000"/>
      </a:spcBef>
      <a:spcAft>
        <a:spcPct val="0"/>
      </a:spcAft>
      <a:defRPr sz="2400" kern="1200">
        <a:solidFill>
          <a:srgbClr val="FFFF00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50000"/>
      </a:spcBef>
      <a:spcAft>
        <a:spcPct val="0"/>
      </a:spcAft>
      <a:defRPr sz="2400" kern="1200">
        <a:solidFill>
          <a:srgbClr val="FFFF00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50000"/>
      </a:spcBef>
      <a:spcAft>
        <a:spcPct val="0"/>
      </a:spcAft>
      <a:defRPr sz="2400" kern="1200">
        <a:solidFill>
          <a:srgbClr val="FFFF00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50000"/>
      </a:spcBef>
      <a:spcAft>
        <a:spcPct val="0"/>
      </a:spcAft>
      <a:defRPr sz="2400" kern="1200">
        <a:solidFill>
          <a:srgbClr val="FFFF00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50000"/>
      </a:spcBef>
      <a:spcAft>
        <a:spcPct val="0"/>
      </a:spcAft>
      <a:defRPr sz="2400" kern="1200">
        <a:solidFill>
          <a:srgbClr val="FFFF00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rgbClr val="FFFF00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rgbClr val="FFFF00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rgbClr val="FFFF00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rgbClr val="FFFF00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3399FF"/>
    <a:srgbClr val="080808"/>
    <a:srgbClr val="990000"/>
    <a:srgbClr val="FF0000"/>
    <a:srgbClr val="FFFFCC"/>
    <a:srgbClr val="CC3300"/>
    <a:srgbClr val="FF99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endParaRPr lang="fr-FR" alt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endParaRPr lang="fr-FR" altLang="fr-FR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endParaRPr lang="fr-FR" altLang="fr-FR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44766397-5385-4BB1-8B13-3D5BA6C6E40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188789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>
              <a:defRPr sz="1200"/>
            </a:lvl1pPr>
          </a:lstStyle>
          <a:p>
            <a:endParaRPr lang="fr-FR" altLang="fr-FR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1200"/>
            </a:lvl1pPr>
          </a:lstStyle>
          <a:p>
            <a:endParaRPr lang="fr-FR" altLang="fr-FR"/>
          </a:p>
        </p:txBody>
      </p:sp>
      <p:sp>
        <p:nvSpPr>
          <p:cNvPr id="205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4588" y="687388"/>
            <a:ext cx="4568825" cy="34258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1227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69363"/>
            <a:ext cx="29718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  <a:spAutoFit/>
          </a:bodyPr>
          <a:lstStyle>
            <a:lvl1pPr>
              <a:defRPr sz="1200"/>
            </a:lvl1pPr>
          </a:lstStyle>
          <a:p>
            <a:endParaRPr lang="fr-FR" altLang="fr-FR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869363"/>
            <a:ext cx="29718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200"/>
            </a:lvl1pPr>
          </a:lstStyle>
          <a:p>
            <a:fld id="{A3F2E6D3-ECA2-449C-95C0-DF6C761BFE1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973827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15D6F4-53FC-4971-97A2-C1252B7B263F}" type="slidenum">
              <a:rPr lang="fr-FR" altLang="fr-FR"/>
              <a:pPr/>
              <a:t>1</a:t>
            </a:fld>
            <a:endParaRPr lang="fr-FR" altLang="fr-FR"/>
          </a:p>
        </p:txBody>
      </p:sp>
      <p:sp>
        <p:nvSpPr>
          <p:cNvPr id="5122" name="Rectangle 2"/>
          <p:cNvSpPr>
            <a:spLocks noRo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ln/>
        </p:spPr>
        <p:txBody>
          <a:bodyPr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27281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15D81F-82C4-41A2-BF0B-CA8B438EB0E8}" type="slidenum">
              <a:rPr lang="fr-FR" altLang="fr-FR"/>
              <a:pPr/>
              <a:t>2</a:t>
            </a:fld>
            <a:endParaRPr lang="fr-FR" altLang="fr-FR"/>
          </a:p>
        </p:txBody>
      </p:sp>
      <p:sp>
        <p:nvSpPr>
          <p:cNvPr id="7170" name="Rectangle 2"/>
          <p:cNvSpPr>
            <a:spLocks noRo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ln/>
        </p:spPr>
        <p:txBody>
          <a:bodyPr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39533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F15C59-92AB-4FEC-888A-3CC0A7B60233}" type="slidenum">
              <a:rPr lang="fr-FR" altLang="fr-FR"/>
              <a:pPr/>
              <a:t>3</a:t>
            </a:fld>
            <a:endParaRPr lang="fr-FR" altLang="fr-FR"/>
          </a:p>
        </p:txBody>
      </p:sp>
      <p:sp>
        <p:nvSpPr>
          <p:cNvPr id="9218" name="Rectangle 2"/>
          <p:cNvSpPr>
            <a:spLocks noRo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ln/>
        </p:spPr>
        <p:txBody>
          <a:bodyPr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626250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41C188-2ED2-4856-B0C4-74BC4A649189}" type="slidenum">
              <a:rPr lang="fr-FR" altLang="fr-FR"/>
              <a:pPr/>
              <a:t>4</a:t>
            </a:fld>
            <a:endParaRPr lang="fr-FR" altLang="fr-FR"/>
          </a:p>
        </p:txBody>
      </p:sp>
      <p:sp>
        <p:nvSpPr>
          <p:cNvPr id="11266" name="Rectangle 2"/>
          <p:cNvSpPr>
            <a:spLocks noRo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ln/>
        </p:spPr>
        <p:txBody>
          <a:bodyPr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539431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110137-6318-4FAD-B9D6-09D122C1FFDB}" type="slidenum">
              <a:rPr lang="fr-FR" altLang="fr-FR"/>
              <a:pPr/>
              <a:t>5</a:t>
            </a:fld>
            <a:endParaRPr lang="fr-FR" altLang="fr-FR"/>
          </a:p>
        </p:txBody>
      </p:sp>
      <p:sp>
        <p:nvSpPr>
          <p:cNvPr id="13314" name="Rectangle 2"/>
          <p:cNvSpPr>
            <a:spLocks noRo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ln/>
        </p:spPr>
        <p:txBody>
          <a:bodyPr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104097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9BC766-0333-4ED9-A254-A7FFFC6BABAF}" type="slidenum">
              <a:rPr lang="fr-FR" altLang="fr-FR"/>
              <a:pPr/>
              <a:t>6</a:t>
            </a:fld>
            <a:endParaRPr lang="fr-FR" altLang="fr-FR"/>
          </a:p>
        </p:txBody>
      </p:sp>
      <p:sp>
        <p:nvSpPr>
          <p:cNvPr id="17410" name="Rectangle 2"/>
          <p:cNvSpPr>
            <a:spLocks noRo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639763"/>
          </a:xfrm>
          <a:noFill/>
          <a:ln/>
        </p:spPr>
        <p:txBody>
          <a:bodyPr/>
          <a:lstStyle/>
          <a:p>
            <a:r>
              <a:rPr lang="fr-FR" altLang="fr-FR"/>
              <a:t>Remaniement de la membrane observé chez mammifères en hibernation, poissons vivant dans de l’eau à température variable, plantes résistantes au froid et bactérie des sources chaudes (Karp, 2004)</a:t>
            </a:r>
          </a:p>
        </p:txBody>
      </p:sp>
    </p:spTree>
    <p:extLst>
      <p:ext uri="{BB962C8B-B14F-4D97-AF65-F5344CB8AC3E}">
        <p14:creationId xmlns:p14="http://schemas.microsoft.com/office/powerpoint/2010/main" val="38299243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54F502-E1B5-4857-9348-F4D29D34CB96}" type="slidenum">
              <a:rPr lang="fr-FR" altLang="fr-FR"/>
              <a:pPr/>
              <a:t>7</a:t>
            </a:fld>
            <a:endParaRPr lang="fr-FR" altLang="fr-FR"/>
          </a:p>
        </p:txBody>
      </p:sp>
      <p:sp>
        <p:nvSpPr>
          <p:cNvPr id="19458" name="Rectangle 2"/>
          <p:cNvSpPr>
            <a:spLocks noRo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822325"/>
          </a:xfrm>
          <a:noFill/>
          <a:ln/>
        </p:spPr>
        <p:txBody>
          <a:bodyPr/>
          <a:lstStyle/>
          <a:p>
            <a:r>
              <a:rPr lang="fr-FR" altLang="fr-FR"/>
              <a:t>Si une cellule mesure 20 micromètres de diamètre, alors sa circonférence est d’environ 60 micromètres. Il faudrait donc à une molécule de phospholipide qui se déplacerait en ligne droite (ce qui n’est pas du tout le cas) environ 15 secondes pur aller d’un pôle à l’autre de la cellule.</a:t>
            </a:r>
          </a:p>
        </p:txBody>
      </p:sp>
    </p:spTree>
    <p:extLst>
      <p:ext uri="{BB962C8B-B14F-4D97-AF65-F5344CB8AC3E}">
        <p14:creationId xmlns:p14="http://schemas.microsoft.com/office/powerpoint/2010/main" val="36172388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DA3F1F-9F63-448D-BF17-0B24D8A78757}" type="slidenum">
              <a:rPr lang="fr-FR" altLang="fr-FR"/>
              <a:pPr/>
              <a:t>8</a:t>
            </a:fld>
            <a:endParaRPr lang="fr-FR" altLang="fr-FR"/>
          </a:p>
        </p:txBody>
      </p:sp>
      <p:sp>
        <p:nvSpPr>
          <p:cNvPr id="21506" name="Rectangle 2"/>
          <p:cNvSpPr>
            <a:spLocks noRo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ln/>
        </p:spPr>
        <p:txBody>
          <a:bodyPr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211833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810E47-2726-462B-A826-9E0602BFCA4C}" type="slidenum">
              <a:rPr lang="fr-FR" altLang="fr-FR"/>
              <a:pPr/>
              <a:t>9</a:t>
            </a:fld>
            <a:endParaRPr lang="fr-FR" altLang="fr-FR"/>
          </a:p>
        </p:txBody>
      </p:sp>
      <p:sp>
        <p:nvSpPr>
          <p:cNvPr id="23554" name="Rectangle 2"/>
          <p:cNvSpPr>
            <a:spLocks noRo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ln/>
        </p:spPr>
        <p:txBody>
          <a:bodyPr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020670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F27FA1-E9C7-46DC-A77E-0A094FCA3C8D}" type="slidenum">
              <a:rPr lang="fr-FR" altLang="fr-FR"/>
              <a:pPr/>
              <a:t>10</a:t>
            </a:fld>
            <a:endParaRPr lang="fr-FR" altLang="fr-FR"/>
          </a:p>
        </p:txBody>
      </p:sp>
      <p:sp>
        <p:nvSpPr>
          <p:cNvPr id="27650" name="Rectangle 2"/>
          <p:cNvSpPr>
            <a:spLocks noRo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ln/>
        </p:spPr>
        <p:txBody>
          <a:bodyPr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624724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47B4C4-2153-46E6-BE63-C02B233DABA1}" type="slidenum">
              <a:rPr lang="fr-FR" altLang="fr-FR"/>
              <a:pPr/>
              <a:t>11</a:t>
            </a:fld>
            <a:endParaRPr lang="fr-FR" altLang="fr-FR"/>
          </a:p>
        </p:txBody>
      </p:sp>
      <p:sp>
        <p:nvSpPr>
          <p:cNvPr id="29698" name="Rectangle 2"/>
          <p:cNvSpPr>
            <a:spLocks noRo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38638"/>
            <a:ext cx="5029200" cy="274637"/>
          </a:xfrm>
          <a:ln/>
        </p:spPr>
        <p:txBody>
          <a:bodyPr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100255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725E63-D200-4BBB-BBE1-3DD6B9BE2658}" type="slidenum">
              <a:rPr lang="fr-FR" altLang="fr-FR"/>
              <a:pPr/>
              <a:t>12</a:t>
            </a:fld>
            <a:endParaRPr lang="fr-FR" altLang="fr-FR"/>
          </a:p>
        </p:txBody>
      </p:sp>
      <p:sp>
        <p:nvSpPr>
          <p:cNvPr id="41986" name="Rectangle 2"/>
          <p:cNvSpPr>
            <a:spLocks noRo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ln/>
        </p:spPr>
        <p:txBody>
          <a:bodyPr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48690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E0B26B-C60B-452C-90F9-E4FC8FFDB8C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83451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8B0EC9-9BA3-415C-968C-22C3396B6AC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18767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E10140-8E70-4EA8-9974-B27147292DD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19649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AD765B-BE21-4CFB-BED1-42E7A3A6A7E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65189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42C308-CD05-4D9E-BF5B-1BC6F4F859C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32272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EB0FF1-DE0E-40B2-8C7A-300C28AF253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11633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B0F2F1-B7F1-4569-83AD-DB549A2EA4E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81699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ED5104-4A67-4959-B56F-1FE57D51E2B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72626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0D716D-6164-4523-A98C-12C0978A0F7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52639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FF2FF9-E834-4200-95EF-1283BFCFB08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67906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A65E91-EC07-4810-894E-BEB9E7C09D7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85645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100000">
              <a:schemeClr val="accent2">
                <a:gamma/>
                <a:tint val="20000"/>
                <a:invGamma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fr-FR" alt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fr-FR" alt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fld id="{65B2006D-087F-4295-A91A-BD01CC3881C7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485014" y="1248956"/>
            <a:ext cx="6450013" cy="4155626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476250" indent="-4762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667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fr-FR" altLang="fr-FR" sz="6600" b="1" dirty="0">
                <a:ln/>
                <a:solidFill>
                  <a:srgbClr val="0000FF"/>
                </a:solidFill>
                <a:effectLst/>
              </a:rPr>
              <a:t>Structure et </a:t>
            </a:r>
            <a:r>
              <a:rPr lang="fr-FR" altLang="fr-FR" sz="6600" b="1" dirty="0" smtClean="0">
                <a:ln/>
                <a:solidFill>
                  <a:srgbClr val="0000FF"/>
                </a:solidFill>
                <a:effectLst/>
              </a:rPr>
              <a:t>fonctions </a:t>
            </a:r>
            <a:r>
              <a:rPr lang="fr-FR" altLang="fr-FR" sz="6600" b="1" dirty="0">
                <a:ln/>
                <a:solidFill>
                  <a:srgbClr val="0000FF"/>
                </a:solidFill>
                <a:effectLst/>
              </a:rPr>
              <a:t>de la membrane cellulaire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396875" y="519113"/>
            <a:ext cx="4511675" cy="3416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285750" indent="-2857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762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fr-FR" altLang="fr-FR" dirty="0">
                <a:solidFill>
                  <a:srgbClr val="0000FF"/>
                </a:solidFill>
              </a:rPr>
              <a:t>Frontière entre l’intérieur et l’extérieur de la cellule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fr-FR" altLang="fr-FR" dirty="0">
                <a:solidFill>
                  <a:srgbClr val="0000FF"/>
                </a:solidFill>
              </a:rPr>
              <a:t>Contrôle des entrées et des sorties de la cellule (échanges cellulaires)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fr-FR" altLang="fr-FR" dirty="0">
                <a:solidFill>
                  <a:srgbClr val="0000FF"/>
                </a:solidFill>
              </a:rPr>
              <a:t>Compartiments intérieurs de la cellules (organites membranaires)</a:t>
            </a:r>
          </a:p>
        </p:txBody>
      </p:sp>
      <p:pic>
        <p:nvPicPr>
          <p:cNvPr id="6147" name="Picture 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479" y="3040912"/>
            <a:ext cx="4114800" cy="320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609600" y="533400"/>
            <a:ext cx="7315200" cy="7016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fr-FR" altLang="fr-FR" sz="4000"/>
              <a:t>Structure de la membrane</a:t>
            </a:r>
          </a:p>
        </p:txBody>
      </p:sp>
      <p:pic>
        <p:nvPicPr>
          <p:cNvPr id="8195" name="Picture 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1" t="13927" r="4347" b="6963"/>
          <a:stretch>
            <a:fillRect/>
          </a:stretch>
        </p:blipFill>
        <p:spPr bwMode="auto">
          <a:xfrm>
            <a:off x="5772150" y="2455863"/>
            <a:ext cx="2706688" cy="259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819150" y="1919288"/>
            <a:ext cx="3429000" cy="1754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196850" indent="-196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fr-FR" altLang="fr-FR" dirty="0">
                <a:solidFill>
                  <a:schemeClr val="accent6"/>
                </a:solidFill>
              </a:rPr>
              <a:t>Épaisseur : 7 à 8 nm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fr-FR" altLang="fr-FR" dirty="0">
                <a:solidFill>
                  <a:schemeClr val="accent6"/>
                </a:solidFill>
              </a:rPr>
              <a:t>Deux feuillets visibles au microscope électronique</a:t>
            </a: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1049338" y="5557838"/>
            <a:ext cx="3849687" cy="366712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fr-FR" altLang="fr-FR" sz="1800" b="1">
                <a:solidFill>
                  <a:schemeClr val="tx1"/>
                </a:solidFill>
              </a:rPr>
              <a:t>1 nm (nanomètre) = 1/1000 de µm</a:t>
            </a:r>
          </a:p>
        </p:txBody>
      </p:sp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1185863" y="4073525"/>
            <a:ext cx="3967162" cy="827088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fr-FR" altLang="fr-FR" sz="1600" b="1">
                <a:solidFill>
                  <a:schemeClr val="tx1"/>
                </a:solidFill>
              </a:rPr>
              <a:t>Il faudrait superposer 10 000 épaisseurs de membrane pour obtenir l’épaisseur d’une feuille de papier.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3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609600" y="373063"/>
            <a:ext cx="6858000" cy="6413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fr-FR" altLang="fr-FR" sz="3600" b="1" dirty="0">
                <a:solidFill>
                  <a:schemeClr val="accent6"/>
                </a:solidFill>
              </a:rPr>
              <a:t>Modèle de la mosaïque fluide</a:t>
            </a: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685800" y="1371600"/>
            <a:ext cx="3124200" cy="831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196850" indent="-196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60425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50925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fr-FR" altLang="fr-FR" dirty="0">
                <a:solidFill>
                  <a:srgbClr val="0000FF"/>
                </a:solidFill>
              </a:rPr>
              <a:t>Deux couches de phospholipides </a:t>
            </a:r>
          </a:p>
        </p:txBody>
      </p:sp>
      <p:pic>
        <p:nvPicPr>
          <p:cNvPr id="10244" name="Picture 4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295400"/>
            <a:ext cx="5041900" cy="378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685800" y="2286000"/>
            <a:ext cx="3276600" cy="831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190500" indent="-1905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fr-FR" altLang="fr-FR" dirty="0">
                <a:solidFill>
                  <a:schemeClr val="accent6"/>
                </a:solidFill>
              </a:rPr>
              <a:t>Protéines à la surface et à travers</a:t>
            </a:r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685800" y="3124200"/>
            <a:ext cx="3276600" cy="1200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190500" indent="-1905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fr-FR" altLang="fr-FR" dirty="0">
                <a:solidFill>
                  <a:schemeClr val="accent6"/>
                </a:solidFill>
              </a:rPr>
              <a:t>Polysaccharides attachés aux lipides ou aux protéines</a:t>
            </a:r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685800" y="4419600"/>
            <a:ext cx="3276600" cy="831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190500" indent="-1905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fr-FR" altLang="fr-FR" dirty="0">
                <a:solidFill>
                  <a:schemeClr val="accent6"/>
                </a:solidFill>
              </a:rPr>
              <a:t>Cholestérol entre les phospholipides</a:t>
            </a:r>
          </a:p>
        </p:txBody>
      </p:sp>
      <p:grpSp>
        <p:nvGrpSpPr>
          <p:cNvPr id="10250" name="Group 10"/>
          <p:cNvGrpSpPr>
            <a:grpSpLocks/>
          </p:cNvGrpSpPr>
          <p:nvPr/>
        </p:nvGrpSpPr>
        <p:grpSpPr bwMode="auto">
          <a:xfrm>
            <a:off x="4953000" y="3657600"/>
            <a:ext cx="1295400" cy="1066800"/>
            <a:chOff x="3120" y="2304"/>
            <a:chExt cx="816" cy="672"/>
          </a:xfrm>
        </p:grpSpPr>
        <p:sp>
          <p:nvSpPr>
            <p:cNvPr id="10248" name="Line 8"/>
            <p:cNvSpPr>
              <a:spLocks noChangeShapeType="1"/>
            </p:cNvSpPr>
            <p:nvPr/>
          </p:nvSpPr>
          <p:spPr bwMode="auto">
            <a:xfrm>
              <a:off x="3168" y="2304"/>
              <a:ext cx="768" cy="0"/>
            </a:xfrm>
            <a:prstGeom prst="line">
              <a:avLst/>
            </a:prstGeom>
            <a:noFill/>
            <a:ln w="50800">
              <a:solidFill>
                <a:srgbClr val="FF3300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249" name="Line 9"/>
            <p:cNvSpPr>
              <a:spLocks noChangeShapeType="1"/>
            </p:cNvSpPr>
            <p:nvPr/>
          </p:nvSpPr>
          <p:spPr bwMode="auto">
            <a:xfrm>
              <a:off x="3120" y="2976"/>
              <a:ext cx="768" cy="0"/>
            </a:xfrm>
            <a:prstGeom prst="line">
              <a:avLst/>
            </a:prstGeom>
            <a:noFill/>
            <a:ln w="50800">
              <a:solidFill>
                <a:srgbClr val="FF3300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251" name="Oval 11"/>
          <p:cNvSpPr>
            <a:spLocks noChangeArrowheads="1"/>
          </p:cNvSpPr>
          <p:nvPr/>
        </p:nvSpPr>
        <p:spPr bwMode="auto">
          <a:xfrm>
            <a:off x="4032250" y="1365250"/>
            <a:ext cx="1917700" cy="1460500"/>
          </a:xfrm>
          <a:prstGeom prst="ellipse">
            <a:avLst/>
          </a:prstGeom>
          <a:noFill/>
          <a:ln w="254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0255" name="Group 15"/>
          <p:cNvGrpSpPr>
            <a:grpSpLocks/>
          </p:cNvGrpSpPr>
          <p:nvPr/>
        </p:nvGrpSpPr>
        <p:grpSpPr bwMode="auto">
          <a:xfrm>
            <a:off x="7086600" y="3886200"/>
            <a:ext cx="1447800" cy="1524000"/>
            <a:chOff x="4464" y="2448"/>
            <a:chExt cx="912" cy="960"/>
          </a:xfrm>
        </p:grpSpPr>
        <p:sp>
          <p:nvSpPr>
            <p:cNvPr id="10252" name="Line 12"/>
            <p:cNvSpPr>
              <a:spLocks noChangeShapeType="1"/>
            </p:cNvSpPr>
            <p:nvPr/>
          </p:nvSpPr>
          <p:spPr bwMode="auto">
            <a:xfrm flipH="1" flipV="1">
              <a:off x="4464" y="2928"/>
              <a:ext cx="240" cy="480"/>
            </a:xfrm>
            <a:prstGeom prst="line">
              <a:avLst/>
            </a:prstGeom>
            <a:noFill/>
            <a:ln w="25400">
              <a:solidFill>
                <a:srgbClr val="FF3300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253" name="Line 13"/>
            <p:cNvSpPr>
              <a:spLocks noChangeShapeType="1"/>
            </p:cNvSpPr>
            <p:nvPr/>
          </p:nvSpPr>
          <p:spPr bwMode="auto">
            <a:xfrm flipH="1" flipV="1">
              <a:off x="4848" y="2640"/>
              <a:ext cx="240" cy="480"/>
            </a:xfrm>
            <a:prstGeom prst="line">
              <a:avLst/>
            </a:prstGeom>
            <a:noFill/>
            <a:ln w="25400">
              <a:solidFill>
                <a:srgbClr val="FF3300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254" name="Line 14"/>
            <p:cNvSpPr>
              <a:spLocks noChangeShapeType="1"/>
            </p:cNvSpPr>
            <p:nvPr/>
          </p:nvSpPr>
          <p:spPr bwMode="auto">
            <a:xfrm flipH="1" flipV="1">
              <a:off x="5136" y="2448"/>
              <a:ext cx="240" cy="480"/>
            </a:xfrm>
            <a:prstGeom prst="line">
              <a:avLst/>
            </a:prstGeom>
            <a:noFill/>
            <a:ln w="25400">
              <a:solidFill>
                <a:srgbClr val="FF3300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0260" name="Group 20"/>
          <p:cNvGrpSpPr>
            <a:grpSpLocks/>
          </p:cNvGrpSpPr>
          <p:nvPr/>
        </p:nvGrpSpPr>
        <p:grpSpPr bwMode="auto">
          <a:xfrm>
            <a:off x="4489450" y="2736850"/>
            <a:ext cx="2527300" cy="2146300"/>
            <a:chOff x="2828" y="1724"/>
            <a:chExt cx="1592" cy="1352"/>
          </a:xfrm>
        </p:grpSpPr>
        <p:grpSp>
          <p:nvGrpSpPr>
            <p:cNvPr id="10258" name="Group 18"/>
            <p:cNvGrpSpPr>
              <a:grpSpLocks/>
            </p:cNvGrpSpPr>
            <p:nvPr/>
          </p:nvGrpSpPr>
          <p:grpSpPr bwMode="auto">
            <a:xfrm>
              <a:off x="2828" y="1724"/>
              <a:ext cx="1592" cy="1016"/>
              <a:chOff x="2828" y="1724"/>
              <a:chExt cx="1592" cy="1016"/>
            </a:xfrm>
          </p:grpSpPr>
          <p:sp>
            <p:nvSpPr>
              <p:cNvPr id="10256" name="Oval 16"/>
              <p:cNvSpPr>
                <a:spLocks noChangeArrowheads="1"/>
              </p:cNvSpPr>
              <p:nvPr/>
            </p:nvSpPr>
            <p:spPr bwMode="auto">
              <a:xfrm>
                <a:off x="2828" y="1724"/>
                <a:ext cx="536" cy="1016"/>
              </a:xfrm>
              <a:prstGeom prst="ellipse">
                <a:avLst/>
              </a:prstGeom>
              <a:noFill/>
              <a:ln w="25400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0257" name="Oval 17"/>
              <p:cNvSpPr>
                <a:spLocks noChangeArrowheads="1"/>
              </p:cNvSpPr>
              <p:nvPr/>
            </p:nvSpPr>
            <p:spPr bwMode="auto">
              <a:xfrm>
                <a:off x="3788" y="1772"/>
                <a:ext cx="632" cy="440"/>
              </a:xfrm>
              <a:prstGeom prst="ellipse">
                <a:avLst/>
              </a:prstGeom>
              <a:noFill/>
              <a:ln w="25400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10259" name="Oval 19"/>
            <p:cNvSpPr>
              <a:spLocks noChangeArrowheads="1"/>
            </p:cNvSpPr>
            <p:nvPr/>
          </p:nvSpPr>
          <p:spPr bwMode="auto">
            <a:xfrm>
              <a:off x="3356" y="2252"/>
              <a:ext cx="440" cy="824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autoUpdateAnimBg="0"/>
      <p:bldP spid="10245" grpId="0" autoUpdateAnimBg="0"/>
      <p:bldP spid="10246" grpId="0" autoUpdateAnimBg="0"/>
      <p:bldP spid="10247" grpId="0" autoUpdateAnimBg="0"/>
      <p:bldP spid="102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Object 2"/>
          <p:cNvGraphicFramePr>
            <a:graphicFrameLocks/>
          </p:cNvGraphicFramePr>
          <p:nvPr/>
        </p:nvGraphicFramePr>
        <p:xfrm>
          <a:off x="5410200" y="533400"/>
          <a:ext cx="2930525" cy="291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4" name="CorelPhotoPaint.Image.8" r:id="rId4" imgW="2930400" imgH="2917800" progId="CorelPhotoPaint.Image.8">
                  <p:embed/>
                </p:oleObj>
              </mc:Choice>
              <mc:Fallback>
                <p:oleObj name="CorelPhotoPaint.Image.8" r:id="rId4" imgW="2930400" imgH="2917800" progId="CorelPhotoPaint.Image.8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533400"/>
                        <a:ext cx="2930525" cy="2917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415925" y="3763963"/>
            <a:ext cx="7083425" cy="831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Ctr="1">
            <a:spAutoFit/>
          </a:bodyPr>
          <a:lstStyle>
            <a:lvl1pPr marL="288925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0005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1910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3815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45720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5029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5486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5943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6400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fr-FR" altLang="fr-FR" dirty="0">
                <a:solidFill>
                  <a:srgbClr val="0000FF"/>
                </a:solidFill>
              </a:rPr>
              <a:t>Cholestérol : rôle dans le maintien de la fluidité de la membrane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457200" y="381000"/>
            <a:ext cx="2667000" cy="5191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fr-FR" altLang="fr-FR" sz="2800" b="1" dirty="0">
                <a:solidFill>
                  <a:srgbClr val="0000FF"/>
                </a:solidFill>
              </a:rPr>
              <a:t>LIPIDES</a:t>
            </a:r>
          </a:p>
        </p:txBody>
      </p:sp>
      <p:grpSp>
        <p:nvGrpSpPr>
          <p:cNvPr id="12295" name="Group 7"/>
          <p:cNvGrpSpPr>
            <a:grpSpLocks/>
          </p:cNvGrpSpPr>
          <p:nvPr/>
        </p:nvGrpSpPr>
        <p:grpSpPr bwMode="auto">
          <a:xfrm>
            <a:off x="4038600" y="990600"/>
            <a:ext cx="1295400" cy="1981200"/>
            <a:chOff x="2544" y="624"/>
            <a:chExt cx="816" cy="1248"/>
          </a:xfrm>
        </p:grpSpPr>
        <p:sp>
          <p:nvSpPr>
            <p:cNvPr id="12293" name="Line 5"/>
            <p:cNvSpPr>
              <a:spLocks noChangeShapeType="1"/>
            </p:cNvSpPr>
            <p:nvPr/>
          </p:nvSpPr>
          <p:spPr bwMode="auto">
            <a:xfrm>
              <a:off x="2544" y="624"/>
              <a:ext cx="816" cy="0"/>
            </a:xfrm>
            <a:prstGeom prst="line">
              <a:avLst/>
            </a:prstGeom>
            <a:noFill/>
            <a:ln w="25400">
              <a:solidFill>
                <a:srgbClr val="CC3300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294" name="Line 6"/>
            <p:cNvSpPr>
              <a:spLocks noChangeShapeType="1"/>
            </p:cNvSpPr>
            <p:nvPr/>
          </p:nvSpPr>
          <p:spPr bwMode="auto">
            <a:xfrm>
              <a:off x="2544" y="1872"/>
              <a:ext cx="816" cy="0"/>
            </a:xfrm>
            <a:prstGeom prst="line">
              <a:avLst/>
            </a:prstGeom>
            <a:noFill/>
            <a:ln w="25400">
              <a:solidFill>
                <a:srgbClr val="CC3300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533400" y="1066800"/>
            <a:ext cx="3886200" cy="831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196850" indent="-196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fr-FR" altLang="fr-FR" dirty="0">
                <a:solidFill>
                  <a:srgbClr val="0000FF"/>
                </a:solidFill>
              </a:rPr>
              <a:t>Phospholipides (deux couches)</a:t>
            </a:r>
          </a:p>
        </p:txBody>
      </p:sp>
      <p:grpSp>
        <p:nvGrpSpPr>
          <p:cNvPr id="12299" name="Group 11"/>
          <p:cNvGrpSpPr>
            <a:grpSpLocks/>
          </p:cNvGrpSpPr>
          <p:nvPr/>
        </p:nvGrpSpPr>
        <p:grpSpPr bwMode="auto">
          <a:xfrm>
            <a:off x="533400" y="2057400"/>
            <a:ext cx="6248400" cy="831850"/>
            <a:chOff x="336" y="1296"/>
            <a:chExt cx="3936" cy="524"/>
          </a:xfrm>
        </p:grpSpPr>
        <p:sp>
          <p:nvSpPr>
            <p:cNvPr id="12297" name="Rectangle 9"/>
            <p:cNvSpPr>
              <a:spLocks noChangeArrowheads="1"/>
            </p:cNvSpPr>
            <p:nvPr/>
          </p:nvSpPr>
          <p:spPr bwMode="auto">
            <a:xfrm>
              <a:off x="336" y="1296"/>
              <a:ext cx="2448" cy="5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marL="196850" indent="-196850"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479425"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Char char="•"/>
              </a:pPr>
              <a:r>
                <a:rPr lang="fr-FR" altLang="fr-FR" dirty="0">
                  <a:solidFill>
                    <a:srgbClr val="0000FF"/>
                  </a:solidFill>
                </a:rPr>
                <a:t>Cholestérol (15% à 50 % du total des lipides)</a:t>
              </a:r>
            </a:p>
          </p:txBody>
        </p:sp>
        <p:sp>
          <p:nvSpPr>
            <p:cNvPr id="12298" name="Line 10"/>
            <p:cNvSpPr>
              <a:spLocks noChangeShapeType="1"/>
            </p:cNvSpPr>
            <p:nvPr/>
          </p:nvSpPr>
          <p:spPr bwMode="auto">
            <a:xfrm>
              <a:off x="2880" y="1440"/>
              <a:ext cx="1392" cy="0"/>
            </a:xfrm>
            <a:prstGeom prst="line">
              <a:avLst/>
            </a:prstGeom>
            <a:noFill/>
            <a:ln w="25400">
              <a:solidFill>
                <a:srgbClr val="CC3300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2300" name="Picture 12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0" y="4300538"/>
            <a:ext cx="4029075" cy="2325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  <p:bldP spid="12296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0" y="2319338"/>
            <a:ext cx="5559425" cy="294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497013" y="1006475"/>
            <a:ext cx="5830887" cy="83163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algn="ctr"/>
            <a:r>
              <a:rPr lang="fr-FR" altLang="fr-FR" dirty="0">
                <a:solidFill>
                  <a:schemeClr val="accent6"/>
                </a:solidFill>
              </a:rPr>
              <a:t>Les acides gras insaturés augmentent la fluidité de la membrane.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412750" y="268288"/>
            <a:ext cx="2606675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fr-FR" altLang="fr-FR"/>
              <a:t>Mosaïque fluide 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3370263" y="503238"/>
            <a:ext cx="5170487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fr-FR" altLang="fr-FR">
                <a:solidFill>
                  <a:schemeClr val="accent2"/>
                </a:solidFill>
              </a:rPr>
              <a:t>Les molécules sont ordonnées, mais se déplacent sans arrêt les unes par rapport aux autres. </a:t>
            </a:r>
          </a:p>
        </p:txBody>
      </p:sp>
      <p:pic>
        <p:nvPicPr>
          <p:cNvPr id="18436" name="Picture 4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0" y="1909763"/>
            <a:ext cx="4421188" cy="2320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2046288" y="4324350"/>
            <a:ext cx="5195887" cy="193963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fr-FR" altLang="fr-F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Un phospholipide change de position avec un autre plus d’un million de fois par seconde. Il ne bascule d’une couche à l’autre qu’environ une fois à chaque demi-heure.</a:t>
            </a:r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517525" y="808038"/>
            <a:ext cx="2211388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fr-FR" altLang="fr-FR"/>
              <a:t>= cristal liquide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412750" y="222250"/>
            <a:ext cx="7758113" cy="5191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fr-FR" altLang="fr-FR" sz="2800" dirty="0">
                <a:solidFill>
                  <a:schemeClr val="accent6"/>
                </a:solidFill>
              </a:rPr>
              <a:t>Propriétés d’une membrane de phospholipides :</a:t>
            </a: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473075" y="855663"/>
            <a:ext cx="7786688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fr-FR" altLang="fr-FR" dirty="0">
                <a:solidFill>
                  <a:schemeClr val="accent6"/>
                </a:solidFill>
              </a:rPr>
              <a:t>Peut se réparer d’elle-même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946150" y="1312863"/>
            <a:ext cx="7078663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fr-FR" altLang="fr-FR" sz="1600" dirty="0">
                <a:solidFill>
                  <a:schemeClr val="accent6"/>
                </a:solidFill>
              </a:rPr>
              <a:t>Si la membrane est percée ou déchirée, les molécules de phospholipides qui s’étaient écartées les unes des autres peuvent à nouveau se rapprocher et fermer l’ouverture.</a:t>
            </a:r>
          </a:p>
        </p:txBody>
      </p:sp>
      <p:grpSp>
        <p:nvGrpSpPr>
          <p:cNvPr id="20487" name="Group 7"/>
          <p:cNvGrpSpPr>
            <a:grpSpLocks/>
          </p:cNvGrpSpPr>
          <p:nvPr/>
        </p:nvGrpSpPr>
        <p:grpSpPr bwMode="auto">
          <a:xfrm>
            <a:off x="473075" y="2376488"/>
            <a:ext cx="8008938" cy="1333500"/>
            <a:chOff x="298" y="1497"/>
            <a:chExt cx="5045" cy="840"/>
          </a:xfrm>
        </p:grpSpPr>
        <p:sp>
          <p:nvSpPr>
            <p:cNvPr id="20485" name="Rectangle 5"/>
            <p:cNvSpPr>
              <a:spLocks noChangeArrowheads="1"/>
            </p:cNvSpPr>
            <p:nvPr/>
          </p:nvSpPr>
          <p:spPr bwMode="auto">
            <a:xfrm>
              <a:off x="298" y="1497"/>
              <a:ext cx="504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r>
                <a:rPr lang="fr-FR" altLang="fr-FR" dirty="0">
                  <a:solidFill>
                    <a:schemeClr val="accent6"/>
                  </a:solidFill>
                </a:rPr>
                <a:t>Peut varier facilement sa taille</a:t>
              </a:r>
            </a:p>
          </p:txBody>
        </p:sp>
        <p:sp>
          <p:nvSpPr>
            <p:cNvPr id="20486" name="Rectangle 6"/>
            <p:cNvSpPr>
              <a:spLocks noChangeArrowheads="1"/>
            </p:cNvSpPr>
            <p:nvPr/>
          </p:nvSpPr>
          <p:spPr bwMode="auto">
            <a:xfrm>
              <a:off x="610" y="1817"/>
              <a:ext cx="4459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r>
                <a:rPr lang="fr-FR" altLang="fr-FR" sz="1600" dirty="0">
                  <a:solidFill>
                    <a:schemeClr val="accent6"/>
                  </a:solidFill>
                </a:rPr>
                <a:t>Si on ajoute des molécules de phospholipides, celles-ci se joignent aux autres et la membrane s’agrandit. Inversement, elle peut réduire sa taille si on enlève des molécules</a:t>
              </a:r>
              <a:r>
                <a:rPr lang="fr-FR" altLang="fr-FR" sz="1600" dirty="0"/>
                <a:t>.</a:t>
              </a:r>
            </a:p>
          </p:txBody>
        </p:sp>
      </p:grpSp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531813" y="5043488"/>
            <a:ext cx="6577012" cy="831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fr-FR" altLang="fr-FR" dirty="0">
                <a:solidFill>
                  <a:schemeClr val="accent6"/>
                </a:solidFill>
              </a:rPr>
              <a:t>Deux sphères peuvent fusionner pour en former une plus grande</a:t>
            </a:r>
          </a:p>
        </p:txBody>
      </p:sp>
      <p:grpSp>
        <p:nvGrpSpPr>
          <p:cNvPr id="20494" name="Group 14"/>
          <p:cNvGrpSpPr>
            <a:grpSpLocks/>
          </p:cNvGrpSpPr>
          <p:nvPr/>
        </p:nvGrpSpPr>
        <p:grpSpPr bwMode="auto">
          <a:xfrm>
            <a:off x="515938" y="3402013"/>
            <a:ext cx="8202612" cy="2317750"/>
            <a:chOff x="325" y="2143"/>
            <a:chExt cx="5167" cy="1460"/>
          </a:xfrm>
        </p:grpSpPr>
        <p:sp>
          <p:nvSpPr>
            <p:cNvPr id="20489" name="Rectangle 9"/>
            <p:cNvSpPr>
              <a:spLocks noChangeArrowheads="1"/>
            </p:cNvSpPr>
            <p:nvPr/>
          </p:nvSpPr>
          <p:spPr bwMode="auto">
            <a:xfrm>
              <a:off x="325" y="2415"/>
              <a:ext cx="503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r>
                <a:rPr lang="fr-FR" altLang="fr-FR" dirty="0">
                  <a:solidFill>
                    <a:schemeClr val="accent6"/>
                  </a:solidFill>
                </a:rPr>
                <a:t>Permet à une sphère de se diviser</a:t>
              </a:r>
            </a:p>
          </p:txBody>
        </p:sp>
        <p:sp>
          <p:nvSpPr>
            <p:cNvPr id="20490" name="Rectangle 10"/>
            <p:cNvSpPr>
              <a:spLocks noChangeArrowheads="1"/>
            </p:cNvSpPr>
            <p:nvPr/>
          </p:nvSpPr>
          <p:spPr bwMode="auto">
            <a:xfrm>
              <a:off x="626" y="2743"/>
              <a:ext cx="3400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r>
                <a:rPr lang="fr-FR" altLang="fr-FR" sz="1600" dirty="0">
                  <a:solidFill>
                    <a:schemeClr val="accent6"/>
                  </a:solidFill>
                </a:rPr>
                <a:t>Il suffit de resserrer l’équateur d’une sphère pour obtenir deux sphères.</a:t>
              </a:r>
            </a:p>
          </p:txBody>
        </p:sp>
        <p:pic>
          <p:nvPicPr>
            <p:cNvPr id="20491" name="Picture 11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1" y="2307"/>
              <a:ext cx="1181" cy="10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492" name="Line 12"/>
            <p:cNvSpPr>
              <a:spLocks noChangeShapeType="1"/>
            </p:cNvSpPr>
            <p:nvPr/>
          </p:nvSpPr>
          <p:spPr bwMode="auto">
            <a:xfrm flipV="1">
              <a:off x="4551" y="3250"/>
              <a:ext cx="213" cy="353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493" name="Line 13"/>
            <p:cNvSpPr>
              <a:spLocks noChangeShapeType="1"/>
            </p:cNvSpPr>
            <p:nvPr/>
          </p:nvSpPr>
          <p:spPr bwMode="auto">
            <a:xfrm flipH="1">
              <a:off x="5125" y="2143"/>
              <a:ext cx="213" cy="353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4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8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215900" y="165100"/>
            <a:ext cx="7848600" cy="7016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fr-FR" altLang="fr-FR" sz="4000" b="1"/>
              <a:t>Perméabilité sélective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609600" y="1447800"/>
            <a:ext cx="6858000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fr-FR" altLang="fr-FR" dirty="0">
                <a:solidFill>
                  <a:srgbClr val="0000FF"/>
                </a:solidFill>
              </a:rPr>
              <a:t>La double couche de lipides est </a:t>
            </a:r>
            <a:r>
              <a:rPr lang="fr-FR" altLang="fr-FR" b="1" dirty="0" smtClean="0">
                <a:solidFill>
                  <a:srgbClr val="FF0000"/>
                </a:solidFill>
              </a:rPr>
              <a:t>perméable</a:t>
            </a:r>
            <a:endParaRPr lang="fr-FR" altLang="fr-FR" dirty="0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1143000" y="2057400"/>
            <a:ext cx="5410200" cy="1754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196850" indent="-196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fr-FR" altLang="fr-FR" dirty="0">
                <a:solidFill>
                  <a:srgbClr val="0000FF"/>
                </a:solidFill>
              </a:rPr>
              <a:t>Aux molécules très petites (H</a:t>
            </a:r>
            <a:r>
              <a:rPr lang="fr-FR" altLang="fr-FR" baseline="-25000" dirty="0">
                <a:solidFill>
                  <a:srgbClr val="0000FF"/>
                </a:solidFill>
              </a:rPr>
              <a:t>2</a:t>
            </a:r>
            <a:r>
              <a:rPr lang="fr-FR" altLang="fr-FR" dirty="0">
                <a:solidFill>
                  <a:srgbClr val="0000FF"/>
                </a:solidFill>
              </a:rPr>
              <a:t>O, CO</a:t>
            </a:r>
            <a:r>
              <a:rPr lang="fr-FR" altLang="fr-FR" baseline="-25000" dirty="0">
                <a:solidFill>
                  <a:srgbClr val="0000FF"/>
                </a:solidFill>
              </a:rPr>
              <a:t>2</a:t>
            </a:r>
            <a:r>
              <a:rPr lang="fr-FR" altLang="fr-FR" dirty="0">
                <a:solidFill>
                  <a:srgbClr val="0000FF"/>
                </a:solidFill>
              </a:rPr>
              <a:t>, O</a:t>
            </a:r>
            <a:r>
              <a:rPr lang="fr-FR" altLang="fr-FR" baseline="-25000" dirty="0">
                <a:solidFill>
                  <a:srgbClr val="0000FF"/>
                </a:solidFill>
              </a:rPr>
              <a:t>2</a:t>
            </a:r>
            <a:r>
              <a:rPr lang="fr-FR" altLang="fr-FR" dirty="0">
                <a:solidFill>
                  <a:srgbClr val="0000FF"/>
                </a:solidFill>
              </a:rPr>
              <a:t>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fr-FR" altLang="fr-FR" dirty="0">
                <a:solidFill>
                  <a:srgbClr val="0000FF"/>
                </a:solidFill>
              </a:rPr>
              <a:t>Aux molécules liposolubles (hydrophobes, non polaires)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762000" y="4419600"/>
            <a:ext cx="6096000" cy="831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fr-FR" altLang="fr-FR" dirty="0">
                <a:solidFill>
                  <a:srgbClr val="0000FF"/>
                </a:solidFill>
              </a:rPr>
              <a:t>La double couche de lipides est </a:t>
            </a:r>
            <a:r>
              <a:rPr lang="fr-FR" altLang="fr-FR" b="1" dirty="0" smtClean="0">
                <a:solidFill>
                  <a:srgbClr val="FF0000"/>
                </a:solidFill>
              </a:rPr>
              <a:t>imperméable</a:t>
            </a:r>
            <a:endParaRPr lang="fr-FR" altLang="fr-FR" dirty="0"/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1143000" y="5334000"/>
            <a:ext cx="7696200" cy="138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196850" indent="-196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fr-FR" altLang="fr-FR" dirty="0">
                <a:solidFill>
                  <a:srgbClr val="0000FF"/>
                </a:solidFill>
              </a:rPr>
              <a:t>Aux grosses molécules et à la plupart des molécules polaires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fr-FR" altLang="fr-FR" dirty="0">
                <a:solidFill>
                  <a:srgbClr val="0000FF"/>
                </a:solidFill>
              </a:rPr>
              <a:t>Aux ions (K</a:t>
            </a:r>
            <a:r>
              <a:rPr lang="fr-FR" altLang="fr-FR" baseline="30000" dirty="0">
                <a:solidFill>
                  <a:srgbClr val="0000FF"/>
                </a:solidFill>
              </a:rPr>
              <a:t>+</a:t>
            </a:r>
            <a:r>
              <a:rPr lang="fr-FR" altLang="fr-FR" dirty="0">
                <a:solidFill>
                  <a:srgbClr val="0000FF"/>
                </a:solidFill>
              </a:rPr>
              <a:t>, Cl</a:t>
            </a:r>
            <a:r>
              <a:rPr lang="fr-FR" altLang="fr-FR" baseline="30000" dirty="0">
                <a:solidFill>
                  <a:srgbClr val="0000FF"/>
                </a:solidFill>
              </a:rPr>
              <a:t>-</a:t>
            </a:r>
            <a:r>
              <a:rPr lang="fr-FR" altLang="fr-FR" dirty="0">
                <a:solidFill>
                  <a:srgbClr val="0000FF"/>
                </a:solidFill>
              </a:rPr>
              <a:t>, Na</a:t>
            </a:r>
            <a:r>
              <a:rPr lang="fr-FR" altLang="fr-FR" baseline="30000" dirty="0">
                <a:solidFill>
                  <a:srgbClr val="0000FF"/>
                </a:solidFill>
              </a:rPr>
              <a:t>+</a:t>
            </a:r>
            <a:r>
              <a:rPr lang="fr-FR" altLang="fr-FR" dirty="0">
                <a:solidFill>
                  <a:srgbClr val="0000FF"/>
                </a:solidFill>
              </a:rPr>
              <a:t>)</a:t>
            </a:r>
          </a:p>
        </p:txBody>
      </p:sp>
      <p:pic>
        <p:nvPicPr>
          <p:cNvPr id="22535" name="Picture 7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625" y="1417637"/>
            <a:ext cx="2060575" cy="336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36" name="Line 8"/>
          <p:cNvSpPr>
            <a:spLocks noChangeShapeType="1"/>
          </p:cNvSpPr>
          <p:nvPr/>
        </p:nvSpPr>
        <p:spPr bwMode="auto">
          <a:xfrm flipH="1">
            <a:off x="552450" y="4164013"/>
            <a:ext cx="58674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  <p:bldP spid="22534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609600" y="533400"/>
            <a:ext cx="6553200" cy="46230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fr-FR" altLang="fr-FR" b="1" dirty="0">
                <a:solidFill>
                  <a:schemeClr val="accent6"/>
                </a:solidFill>
              </a:rPr>
              <a:t>Rôles des protéines de la membrane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577850" y="1219200"/>
            <a:ext cx="2895600" cy="46230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196850" indent="-1968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fr-FR" altLang="fr-FR" dirty="0">
                <a:solidFill>
                  <a:srgbClr val="FFFF00"/>
                </a:solidFill>
              </a:rPr>
              <a:t>Transport</a:t>
            </a:r>
          </a:p>
        </p:txBody>
      </p:sp>
      <p:pic>
        <p:nvPicPr>
          <p:cNvPr id="26628" name="Picture 4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888" y="1417638"/>
            <a:ext cx="5651500" cy="424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515938" y="1849438"/>
            <a:ext cx="2790825" cy="31956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285750" indent="-2857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762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fr-FR" altLang="fr-FR" dirty="0">
                <a:solidFill>
                  <a:srgbClr val="FFFF00"/>
                </a:solidFill>
              </a:rPr>
              <a:t>Enzymes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fr-FR" altLang="fr-FR" dirty="0">
                <a:solidFill>
                  <a:srgbClr val="FFFF00"/>
                </a:solidFill>
              </a:rPr>
              <a:t>Récepteurs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fr-FR" altLang="fr-FR" dirty="0">
                <a:solidFill>
                  <a:srgbClr val="FFFF00"/>
                </a:solidFill>
              </a:rPr>
              <a:t>Adhérence entre les cellules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fr-FR" altLang="fr-FR" dirty="0">
                <a:solidFill>
                  <a:srgbClr val="FFFF00"/>
                </a:solidFill>
              </a:rPr>
              <a:t>Reconnaissance par le système immunitaire</a:t>
            </a:r>
          </a:p>
        </p:txBody>
      </p:sp>
      <p:grpSp>
        <p:nvGrpSpPr>
          <p:cNvPr id="26633" name="Group 9"/>
          <p:cNvGrpSpPr>
            <a:grpSpLocks/>
          </p:cNvGrpSpPr>
          <p:nvPr/>
        </p:nvGrpSpPr>
        <p:grpSpPr bwMode="auto">
          <a:xfrm>
            <a:off x="4640263" y="2722563"/>
            <a:ext cx="1973262" cy="3509962"/>
            <a:chOff x="2923" y="1715"/>
            <a:chExt cx="1243" cy="2211"/>
          </a:xfrm>
        </p:grpSpPr>
        <p:sp>
          <p:nvSpPr>
            <p:cNvPr id="26630" name="Line 6"/>
            <p:cNvSpPr>
              <a:spLocks noChangeShapeType="1"/>
            </p:cNvSpPr>
            <p:nvPr/>
          </p:nvSpPr>
          <p:spPr bwMode="auto">
            <a:xfrm>
              <a:off x="2923" y="1826"/>
              <a:ext cx="26" cy="141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6631" name="Line 7"/>
            <p:cNvSpPr>
              <a:spLocks noChangeShapeType="1"/>
            </p:cNvSpPr>
            <p:nvPr/>
          </p:nvSpPr>
          <p:spPr bwMode="auto">
            <a:xfrm>
              <a:off x="4071" y="1715"/>
              <a:ext cx="18" cy="539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6632" name="Line 8"/>
            <p:cNvSpPr>
              <a:spLocks noChangeShapeType="1"/>
            </p:cNvSpPr>
            <p:nvPr/>
          </p:nvSpPr>
          <p:spPr bwMode="auto">
            <a:xfrm>
              <a:off x="4157" y="3454"/>
              <a:ext cx="9" cy="472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6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6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6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autoUpdateAnimBg="0"/>
      <p:bldP spid="26629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352425" y="366823"/>
            <a:ext cx="5715000" cy="120097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fr-FR" altLang="fr-FR" b="1" dirty="0">
                <a:solidFill>
                  <a:srgbClr val="0000FF"/>
                </a:solidFill>
              </a:rPr>
              <a:t>Des protéines permettent le passage de ce qui ne peut pas passer à travers les lipides </a:t>
            </a:r>
          </a:p>
        </p:txBody>
      </p:sp>
      <p:grpSp>
        <p:nvGrpSpPr>
          <p:cNvPr id="28677" name="Group 5"/>
          <p:cNvGrpSpPr>
            <a:grpSpLocks/>
          </p:cNvGrpSpPr>
          <p:nvPr/>
        </p:nvGrpSpPr>
        <p:grpSpPr bwMode="auto">
          <a:xfrm>
            <a:off x="352425" y="260350"/>
            <a:ext cx="7773988" cy="3060700"/>
            <a:chOff x="336" y="144"/>
            <a:chExt cx="4897" cy="1928"/>
          </a:xfrm>
        </p:grpSpPr>
        <p:sp>
          <p:nvSpPr>
            <p:cNvPr id="28675" name="Rectangle 3"/>
            <p:cNvSpPr>
              <a:spLocks noChangeArrowheads="1"/>
            </p:cNvSpPr>
            <p:nvPr/>
          </p:nvSpPr>
          <p:spPr bwMode="auto">
            <a:xfrm>
              <a:off x="336" y="1248"/>
              <a:ext cx="2832" cy="7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marL="196850" indent="-196850"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479425"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Char char="•"/>
              </a:pPr>
              <a:r>
                <a:rPr lang="fr-FR" altLang="fr-FR" dirty="0">
                  <a:solidFill>
                    <a:srgbClr val="0000FF"/>
                  </a:solidFill>
                </a:rPr>
                <a:t>Forment des canaux à travers la membrane (transport passif)</a:t>
              </a:r>
            </a:p>
          </p:txBody>
        </p:sp>
        <p:pic>
          <p:nvPicPr>
            <p:cNvPr id="28676" name="Picture 4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8" y="144"/>
              <a:ext cx="1105" cy="19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8680" name="Group 8"/>
          <p:cNvGrpSpPr>
            <a:grpSpLocks/>
          </p:cNvGrpSpPr>
          <p:nvPr/>
        </p:nvGrpSpPr>
        <p:grpSpPr bwMode="auto">
          <a:xfrm>
            <a:off x="425450" y="3338513"/>
            <a:ext cx="8502650" cy="3568700"/>
            <a:chOff x="240" y="2112"/>
            <a:chExt cx="5356" cy="2248"/>
          </a:xfrm>
        </p:grpSpPr>
        <p:sp>
          <p:nvSpPr>
            <p:cNvPr id="28678" name="Rectangle 6"/>
            <p:cNvSpPr>
              <a:spLocks noChangeArrowheads="1"/>
            </p:cNvSpPr>
            <p:nvPr/>
          </p:nvSpPr>
          <p:spPr bwMode="auto">
            <a:xfrm>
              <a:off x="240" y="2208"/>
              <a:ext cx="2208" cy="2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marL="196850" indent="-196850"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 dirty="0">
                  <a:solidFill>
                    <a:srgbClr val="0000FF"/>
                  </a:solidFill>
                </a:rPr>
                <a:t>OU</a:t>
              </a:r>
            </a:p>
            <a:p>
              <a:pPr>
                <a:spcBef>
                  <a:spcPct val="50000"/>
                </a:spcBef>
                <a:buFontTx/>
                <a:buChar char="•"/>
              </a:pPr>
              <a:r>
                <a:rPr lang="fr-FR" altLang="fr-FR" dirty="0">
                  <a:solidFill>
                    <a:srgbClr val="0000FF"/>
                  </a:solidFill>
                </a:rPr>
                <a:t>s’associent aux ions ou molécules à transporter et les déplacent dans la membrane (transport actif)</a:t>
              </a:r>
            </a:p>
            <a:p>
              <a:pPr>
                <a:spcBef>
                  <a:spcPct val="50000"/>
                </a:spcBef>
                <a:buFontTx/>
                <a:buChar char="•"/>
              </a:pPr>
              <a:endParaRPr lang="fr-FR" altLang="fr-FR" dirty="0">
                <a:solidFill>
                  <a:srgbClr val="FFFF00"/>
                </a:solidFill>
              </a:endParaRPr>
            </a:p>
          </p:txBody>
        </p:sp>
        <p:pic>
          <p:nvPicPr>
            <p:cNvPr id="28679" name="Picture 7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2" y="2112"/>
              <a:ext cx="3244" cy="20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381000" y="457200"/>
            <a:ext cx="2286000" cy="2678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fr-FR" altLang="fr-FR" dirty="0">
                <a:solidFill>
                  <a:srgbClr val="0000FF"/>
                </a:solidFill>
              </a:rPr>
              <a:t>Le transport actif permet aux cellules de conserver un milieu intérieur différent du milieu extérieur </a:t>
            </a: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460375" y="4275138"/>
            <a:ext cx="1928813" cy="192087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fr-FR" altLang="fr-FR" sz="2000" b="1">
                <a:solidFill>
                  <a:schemeClr val="tx1"/>
                </a:solidFill>
              </a:rPr>
              <a:t>Près de 40% de l’énergie dépensée sert à faire du transport actif.</a:t>
            </a:r>
          </a:p>
        </p:txBody>
      </p:sp>
      <p:pic>
        <p:nvPicPr>
          <p:cNvPr id="40966" name="Picture 6" descr="inexce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350" y="306388"/>
            <a:ext cx="6038850" cy="6135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99CC"/>
      </a:hlink>
      <a:folHlink>
        <a:srgbClr val="FF9900"/>
      </a:folHlink>
    </a:clrScheme>
    <a:fontScheme name="Modèle par défaut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24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24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33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FFFF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66CCFF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FF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33CCCC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99CC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2492</TotalTime>
  <Words>547</Words>
  <Application>Microsoft Office PowerPoint</Application>
  <PresentationFormat>Affichage à l'écran (4:3)</PresentationFormat>
  <Paragraphs>64</Paragraphs>
  <Slides>12</Slides>
  <Notes>12</Notes>
  <HiddenSlides>0</HiddenSlides>
  <MMClips>0</MMClips>
  <ScaleCrop>false</ScaleCrop>
  <HeadingPairs>
    <vt:vector size="8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6" baseType="lpstr">
      <vt:lpstr>Arial</vt:lpstr>
      <vt:lpstr>Times New Roman</vt:lpstr>
      <vt:lpstr>Modèle par défaut</vt:lpstr>
      <vt:lpstr>CorelPhotoPaint.Image.8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Aucun titre de diapositive</dc:title>
  <dc:creator>Gilles Bourbonnais</dc:creator>
  <cp:lastModifiedBy>jean claude marot</cp:lastModifiedBy>
  <cp:revision>232</cp:revision>
  <dcterms:created xsi:type="dcterms:W3CDTF">2001-09-10T19:38:39Z</dcterms:created>
  <dcterms:modified xsi:type="dcterms:W3CDTF">2016-12-08T15:41:18Z</dcterms:modified>
</cp:coreProperties>
</file>