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69" r:id="rId4"/>
    <p:sldId id="256" r:id="rId5"/>
    <p:sldId id="278" r:id="rId6"/>
    <p:sldId id="277" r:id="rId7"/>
    <p:sldId id="260" r:id="rId8"/>
    <p:sldId id="262" r:id="rId9"/>
    <p:sldId id="263" r:id="rId10"/>
    <p:sldId id="273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F24FC-1559-453F-BFBF-3119EEACE217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08BD0-1DA3-453B-9B88-4E889DB0B8B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886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B7A08-05DD-4FD9-AAF0-9A2D6F52D711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BD1C9-21E1-496C-87FC-B575FB339F1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3420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C8D5D-7134-44DF-B85C-85FD0B1AC4AC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823D3-5325-4FB5-8D98-43EBB70640C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972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FF930-D6AB-4EA0-B4EE-C1F2596CD9FE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AD9FA-F0B0-4C49-BF96-9F429D025B0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4442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9BF8A-25DF-4957-9A44-A9A6B370999A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E3C1E-8836-40D9-82E0-6922A5DEF7F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482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CDF5A-1EA6-4B61-B48B-88DFF6D90BBE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CE2B6-F387-44E2-84D1-D23CD2C5B64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1614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1844A-6323-4002-8CB5-23A476F675CC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D663-9AB5-4047-8144-BA72B9F1FA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1442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70650-6CF8-45DE-8D52-29119BBEC093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53D2F-EC10-4892-8BAB-AA82EB46B9A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195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D0D05-7816-48F5-B329-5B0502D4636F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C2F4D-0447-42EF-BA74-710FE650C09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005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41B36-EECC-4783-9AD5-062EF8C62991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881E8-EA38-4B37-8AFF-266465E5ADE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1506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E825E-D197-4D17-9274-A9FE07CABBF4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F08AA-5DE6-46DF-A25E-B00565BE201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350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27E1BE-9D20-453B-BDD5-C288F9554896}" type="datetimeFigureOut">
              <a:rPr lang="fr-FR"/>
              <a:pPr>
                <a:defRPr/>
              </a:pPr>
              <a:t>19/12/2018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F98B602-5BB8-4173-A7E4-26DF39D42AC8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2055813"/>
            <a:ext cx="611505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1193800"/>
            <a:ext cx="66103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284163"/>
            <a:ext cx="6191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519113" y="461963"/>
            <a:ext cx="7632700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0033CC"/>
                </a:solidFill>
                <a:latin typeface="Calibri" panose="020F0502020204030204" pitchFamily="34" charset="0"/>
              </a:rPr>
              <a:t>Détermination de groupes caractéristiques</a:t>
            </a:r>
          </a:p>
          <a:p>
            <a:pPr eaLnBrk="1" hangingPunct="1"/>
            <a:endParaRPr lang="fr-FR" altLang="fr-FR">
              <a:latin typeface="Calibri" panose="020F0502020204030204" pitchFamily="34" charset="0"/>
            </a:endParaRPr>
          </a:p>
          <a:p>
            <a:pPr eaLnBrk="1" hangingPunct="1"/>
            <a:r>
              <a:rPr lang="fr-FR" altLang="fr-FR">
                <a:latin typeface="Calibri" panose="020F0502020204030204" pitchFamily="34" charset="0"/>
              </a:rPr>
              <a:t>Associer un groupe caractéristique à une fonction dans le cas des alcool, aldéhyde, cétone, acide carboxylique, ester, amine, amide. </a:t>
            </a:r>
          </a:p>
          <a:p>
            <a:pPr eaLnBrk="1" hangingPunct="1"/>
            <a:endParaRPr lang="fr-FR" altLang="fr-FR">
              <a:latin typeface="Calibri" panose="020F0502020204030204" pitchFamily="34" charset="0"/>
            </a:endParaRPr>
          </a:p>
          <a:p>
            <a:pPr lvl="1" eaLnBrk="1" hangingPunct="1"/>
            <a:r>
              <a:rPr lang="fr-FR" altLang="fr-FR" b="1">
                <a:solidFill>
                  <a:srgbClr val="C00000"/>
                </a:solidFill>
                <a:latin typeface="Calibri" panose="020F0502020204030204" pitchFamily="34" charset="0"/>
              </a:rPr>
              <a:t>recherche de la présence de bandes caractéristiques des liaisons </a:t>
            </a:r>
          </a:p>
          <a:p>
            <a:pPr lvl="1" eaLnBrk="1" hangingPunct="1"/>
            <a:endParaRPr lang="fr-FR" altLang="fr-FR" b="1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1" eaLnBrk="1" hangingPunct="1"/>
            <a:r>
              <a:rPr lang="fr-FR" altLang="fr-FR" b="1">
                <a:solidFill>
                  <a:srgbClr val="C00000"/>
                </a:solidFill>
                <a:latin typeface="Calibri" panose="020F0502020204030204" pitchFamily="34" charset="0"/>
              </a:rPr>
              <a:t>recherche de l’absence de bandes caractéristiques des liaisons </a:t>
            </a:r>
          </a:p>
          <a:p>
            <a:pPr lvl="1" eaLnBrk="1" hangingPunct="1"/>
            <a:endParaRPr lang="fr-FR" altLang="fr-FR" b="1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1" eaLnBrk="1" hangingPunct="1"/>
            <a:r>
              <a:rPr lang="fr-FR" altLang="fr-FR" b="1">
                <a:solidFill>
                  <a:srgbClr val="C00000"/>
                </a:solidFill>
                <a:latin typeface="Calibri" panose="020F0502020204030204" pitchFamily="34" charset="0"/>
              </a:rPr>
              <a:t>associer les informations pour déterminer les groupes caractéristiques</a:t>
            </a:r>
          </a:p>
        </p:txBody>
      </p:sp>
      <p:pic>
        <p:nvPicPr>
          <p:cNvPr id="10243" name="Picture 2" descr="http://upload.wikimedia.org/wikipedia/commons/7/7a/BandeI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3802063"/>
            <a:ext cx="7402512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90538"/>
            <a:ext cx="8342313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4213225"/>
            <a:ext cx="20383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http://upload.wikimedia.org/wikipedia/commons/7/7a/Bande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3" y="4210050"/>
            <a:ext cx="5691187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346075"/>
            <a:ext cx="838835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4367213"/>
            <a:ext cx="25241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http://upload.wikimedia.org/wikipedia/commons/7/7a/Bande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4430713"/>
            <a:ext cx="5691187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461963"/>
            <a:ext cx="8247063" cy="40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637088"/>
            <a:ext cx="26670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http://upload.wikimedia.org/wikipedia/commons/7/7a/Bande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4649788"/>
            <a:ext cx="5197475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842963"/>
            <a:ext cx="88011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77813"/>
            <a:ext cx="8140700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3459163"/>
            <a:ext cx="8126412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ebpeda.ac-montpellier.fr/spc/ABCDORGA/Famille/alcospe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563" y="442913"/>
            <a:ext cx="5995987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3038" y="4298950"/>
            <a:ext cx="24828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u="sng">
                <a:solidFill>
                  <a:srgbClr val="C00000"/>
                </a:solidFill>
                <a:cs typeface="Times New Roman" panose="02020603050405020304" pitchFamily="18" charset="0"/>
              </a:rPr>
              <a:t>Cétones</a:t>
            </a:r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/>
            </a:r>
            <a:b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</a:br>
            <a:endParaRPr lang="fr-FR" altLang="fr-FR" sz="120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C=O (vibration de valence)</a:t>
            </a:r>
            <a:endParaRPr lang="fr-FR" altLang="fr-FR" sz="200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endParaRPr lang="fr-FR" altLang="fr-FR" sz="1750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6388" name="Picture 4" descr="http://webpeda.ac-montpellier.fr/spc/ABCDORGA/Famille/cetospe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3652838"/>
            <a:ext cx="596265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92088" y="739775"/>
            <a:ext cx="257016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u="sng">
                <a:solidFill>
                  <a:srgbClr val="C00000"/>
                </a:solidFill>
                <a:cs typeface="Times New Roman" panose="02020603050405020304" pitchFamily="18" charset="0"/>
              </a:rPr>
              <a:t>Alcools</a:t>
            </a:r>
          </a:p>
          <a:p>
            <a:endParaRPr lang="fr-FR" altLang="fr-FR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O-H (vibration de valence) </a:t>
            </a:r>
          </a:p>
          <a:p>
            <a:pPr eaLnBrk="1" hangingPunct="1"/>
            <a:endParaRPr lang="fr-FR" altLang="fr-FR" sz="2000" u="sng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000">
                <a:solidFill>
                  <a:srgbClr val="000000"/>
                </a:solidFill>
                <a:cs typeface="Times New Roman" panose="02020603050405020304" pitchFamily="18" charset="0"/>
              </a:rPr>
              <a:t>* </a:t>
            </a:r>
            <a:r>
              <a:rPr lang="fr-FR" altLang="fr-FR" sz="1000" u="sng">
                <a:solidFill>
                  <a:srgbClr val="000000"/>
                </a:solidFill>
                <a:cs typeface="Times New Roman" panose="02020603050405020304" pitchFamily="18" charset="0"/>
              </a:rPr>
              <a:t>en phase vapeur</a:t>
            </a:r>
            <a:r>
              <a:rPr lang="fr-FR" altLang="fr-FR" sz="1000">
                <a:solidFill>
                  <a:srgbClr val="000000"/>
                </a:solidFill>
                <a:cs typeface="Times New Roman" panose="02020603050405020304" pitchFamily="18" charset="0"/>
              </a:rPr>
              <a:t> (pas de liaison hydrogène) : pic vers 3600 cm</a:t>
            </a:r>
            <a:r>
              <a:rPr lang="fr-FR" altLang="fr-FR" sz="1000" baseline="30000">
                <a:solidFill>
                  <a:srgbClr val="000000"/>
                </a:solidFill>
                <a:cs typeface="Times New Roman" panose="02020603050405020304" pitchFamily="18" charset="0"/>
              </a:rPr>
              <a:t>-1</a:t>
            </a:r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altLang="fr-FR" sz="1000" u="sng">
                <a:solidFill>
                  <a:srgbClr val="000000"/>
                </a:solidFill>
                <a:cs typeface="Times New Roman" panose="02020603050405020304" pitchFamily="18" charset="0"/>
              </a:rPr>
              <a:t>en phase liquide</a:t>
            </a:r>
            <a:r>
              <a:rPr lang="fr-FR" altLang="fr-FR" sz="1000">
                <a:solidFill>
                  <a:srgbClr val="000000"/>
                </a:solidFill>
                <a:cs typeface="Times New Roman" panose="02020603050405020304" pitchFamily="18" charset="0"/>
              </a:rPr>
              <a:t> (liaisons hydrogène): pic assez large et arrondi entre 3200 et 3400 cm</a:t>
            </a:r>
            <a:r>
              <a:rPr lang="fr-FR" altLang="fr-FR" sz="1000" baseline="30000">
                <a:solidFill>
                  <a:srgbClr val="000000"/>
                </a:solidFill>
                <a:cs typeface="Times New Roman" panose="02020603050405020304" pitchFamily="18" charset="0"/>
              </a:rPr>
              <a:t>-1</a:t>
            </a:r>
            <a:r>
              <a:rPr lang="fr-FR" altLang="fr-FR" sz="100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b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</a:br>
            <a:endParaRPr lang="fr-FR" altLang="fr-FR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220663" y="1116013"/>
            <a:ext cx="2551112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u="sng">
                <a:solidFill>
                  <a:srgbClr val="C00000"/>
                </a:solidFill>
                <a:cs typeface="Times New Roman" panose="02020603050405020304" pitchFamily="18" charset="0"/>
              </a:rPr>
              <a:t>Aldéhydes </a:t>
            </a:r>
          </a:p>
          <a:p>
            <a:pPr eaLnBrk="1" hangingPunct="1"/>
            <a:endParaRPr lang="fr-FR" altLang="fr-FR" sz="120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C=O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</a:t>
            </a:r>
            <a:r>
              <a:rPr lang="fr-FR" altLang="fr-FR" sz="1400" baseline="-25000">
                <a:solidFill>
                  <a:srgbClr val="000000"/>
                </a:solidFill>
                <a:cs typeface="Times New Roman" panose="02020603050405020304" pitchFamily="18" charset="0"/>
              </a:rPr>
              <a:t>(sp2)</a:t>
            </a:r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-H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fr-FR" altLang="fr-FR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endParaRPr lang="fr-FR" altLang="fr-FR" sz="1780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7411" name="Picture 2" descr="http://webpeda.ac-montpellier.fr/spc/ABCDORGA/Famille/aldespe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385763"/>
            <a:ext cx="601186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269875" y="3959225"/>
            <a:ext cx="24352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u="sng">
                <a:solidFill>
                  <a:srgbClr val="C00000"/>
                </a:solidFill>
                <a:cs typeface="Times New Roman" panose="02020603050405020304" pitchFamily="18" charset="0"/>
              </a:rPr>
              <a:t>Acides</a:t>
            </a:r>
          </a:p>
          <a:p>
            <a:endParaRPr lang="fr-FR" altLang="fr-FR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C=O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C-O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O-H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fr-FR" altLang="fr-FR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endParaRPr lang="fr-FR" altLang="fr-FR" sz="1780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7413" name="Picture 4" descr="http://webpeda.ac-montpellier.fr/spc/ABCDORGA/Famille/acidspe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3522663"/>
            <a:ext cx="6021387" cy="26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34938" y="2033588"/>
            <a:ext cx="256063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u="sng">
                <a:solidFill>
                  <a:srgbClr val="C00000"/>
                </a:solidFill>
                <a:cs typeface="Times New Roman" panose="02020603050405020304" pitchFamily="18" charset="0"/>
              </a:rPr>
              <a:t>esters</a:t>
            </a:r>
          </a:p>
          <a:p>
            <a:endParaRPr lang="fr-FR" altLang="fr-FR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C=O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C-O vibration de valence </a:t>
            </a:r>
            <a:br>
              <a:rPr lang="fr-FR" altLang="fr-FR" sz="140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fr-FR" altLang="fr-FR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fr-FR" altLang="fr-FR" sz="120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endParaRPr lang="fr-FR" altLang="fr-FR" sz="1740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8435" name="Picture 2" descr="http://webpeda.ac-montpellier.fr/spc/ABCDORGA/Famille/estersp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1730375"/>
            <a:ext cx="6019800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687388"/>
            <a:ext cx="8335962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" t="39893" r="5579"/>
          <a:stretch>
            <a:fillRect/>
          </a:stretch>
        </p:blipFill>
        <p:spPr bwMode="auto">
          <a:xfrm>
            <a:off x="0" y="346075"/>
            <a:ext cx="9144000" cy="61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830263" y="1301750"/>
            <a:ext cx="73723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 u="sng">
                <a:solidFill>
                  <a:srgbClr val="C00000"/>
                </a:solidFill>
                <a:cs typeface="Times New Roman" panose="02020603050405020304" pitchFamily="18" charset="0"/>
              </a:rPr>
              <a:t>Domaine d'étude</a:t>
            </a:r>
            <a:endParaRPr lang="fr-FR" altLang="fr-FR" sz="240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eaLnBrk="1" hangingPunct="1"/>
            <a:endParaRPr lang="fr-FR" altLang="fr-FR" sz="11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fr-FR" altLang="fr-FR">
                <a:solidFill>
                  <a:srgbClr val="000000"/>
                </a:solidFill>
                <a:cs typeface="Times New Roman" panose="02020603050405020304" pitchFamily="18" charset="0"/>
              </a:rPr>
              <a:t>La spectrométrie IR, permet par interprétation des spectres obtenus, </a:t>
            </a:r>
          </a:p>
          <a:p>
            <a:pPr eaLnBrk="1" hangingPunct="1"/>
            <a:r>
              <a:rPr lang="fr-FR" altLang="fr-FR">
                <a:solidFill>
                  <a:srgbClr val="000000"/>
                </a:solidFill>
                <a:cs typeface="Times New Roman" panose="02020603050405020304" pitchFamily="18" charset="0"/>
              </a:rPr>
              <a:t>de déceler :</a:t>
            </a:r>
          </a:p>
          <a:p>
            <a:pPr eaLnBrk="1" hangingPunct="1"/>
            <a:endParaRPr lang="fr-FR" altLang="fr-FR" sz="11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0"/>
                </a:solidFill>
                <a:cs typeface="Times New Roman" panose="02020603050405020304" pitchFamily="18" charset="0"/>
              </a:rPr>
              <a:t> les </a:t>
            </a:r>
            <a:r>
              <a:rPr lang="fr-FR" altLang="fr-FR">
                <a:solidFill>
                  <a:srgbClr val="C00000"/>
                </a:solidFill>
                <a:cs typeface="Times New Roman" panose="02020603050405020304" pitchFamily="18" charset="0"/>
              </a:rPr>
              <a:t>groupes caractéristiques </a:t>
            </a:r>
            <a:r>
              <a:rPr lang="fr-FR" altLang="fr-FR">
                <a:solidFill>
                  <a:srgbClr val="000000"/>
                </a:solidFill>
                <a:cs typeface="Times New Roman" panose="02020603050405020304" pitchFamily="18" charset="0"/>
              </a:rPr>
              <a:t>contenus dans une molécule: alcool, aldéhyde, cétone, acide..., </a:t>
            </a:r>
          </a:p>
          <a:p>
            <a:pPr eaLnBrk="1" hangingPunct="1">
              <a:buFontTx/>
              <a:buChar char="-"/>
            </a:pPr>
            <a:endParaRPr lang="fr-FR" altLang="fr-FR" sz="12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0"/>
                </a:solidFill>
                <a:cs typeface="Times New Roman" panose="02020603050405020304" pitchFamily="18" charset="0"/>
              </a:rPr>
              <a:t>les </a:t>
            </a:r>
            <a:r>
              <a:rPr lang="fr-FR" altLang="fr-FR">
                <a:solidFill>
                  <a:srgbClr val="C00000"/>
                </a:solidFill>
                <a:cs typeface="Times New Roman" panose="02020603050405020304" pitchFamily="18" charset="0"/>
              </a:rPr>
              <a:t>liaisons entre les carbones </a:t>
            </a:r>
            <a:r>
              <a:rPr lang="fr-FR" altLang="fr-FR">
                <a:solidFill>
                  <a:srgbClr val="000000"/>
                </a:solidFill>
                <a:cs typeface="Times New Roman" panose="02020603050405020304" pitchFamily="18" charset="0"/>
              </a:rPr>
              <a:t>d'une chaîne (chaîne saturée, insaturée, caractère aromatique d'une molécule)....</a:t>
            </a:r>
            <a:r>
              <a:rPr lang="fr-FR" altLang="fr-FR" sz="1100">
                <a:cs typeface="Times New Roman" panose="02020603050405020304" pitchFamily="18" charset="0"/>
              </a:rPr>
              <a:t> </a:t>
            </a:r>
            <a:endParaRPr lang="fr-FR" altLang="fr-FR" sz="4000">
              <a:cs typeface="Times New Roman" panose="02020603050405020304" pitchFamily="18" charset="0"/>
            </a:endParaRPr>
          </a:p>
        </p:txBody>
      </p:sp>
      <p:sp>
        <p:nvSpPr>
          <p:cNvPr id="5123" name="ZoneTexte 3"/>
          <p:cNvSpPr txBox="1">
            <a:spLocks noChangeArrowheads="1"/>
          </p:cNvSpPr>
          <p:nvPr/>
        </p:nvSpPr>
        <p:spPr bwMode="auto">
          <a:xfrm>
            <a:off x="2859088" y="430213"/>
            <a:ext cx="161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chemeClr val="accent2"/>
                </a:solidFill>
                <a:latin typeface="Calibri" panose="020F0502020204030204" pitchFamily="34" charset="0"/>
              </a:rPr>
              <a:t>(INFRAROUGE)</a:t>
            </a:r>
            <a:endParaRPr lang="fr-FR" altLang="fr-FR" sz="1200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465138"/>
            <a:ext cx="18859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2" descr="E:\01 JC\01-COURS\01 TS\nouveau programme\TS\01 Spécifique\02-O-spectres\O3 IR\fti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4375150"/>
            <a:ext cx="243681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5"/>
          <a:stretch>
            <a:fillRect/>
          </a:stretch>
        </p:blipFill>
        <p:spPr bwMode="auto">
          <a:xfrm>
            <a:off x="192088" y="1125538"/>
            <a:ext cx="8740775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322263"/>
            <a:ext cx="17621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36550" y="6127750"/>
            <a:ext cx="8307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latin typeface="Calibri" panose="020F0502020204030204" pitchFamily="34" charset="0"/>
              </a:rPr>
              <a:t>vibrations de valence (vibrations se produisant le long des liaisons) ou de déformation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72" name="Picture 28" descr="F:\01 TS\01 Cours TS\01 Cours Spécifique\02-O-spectres\O3-A IR\Asymmetrical_stretchi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517525"/>
            <a:ext cx="2246313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3" name="Picture 29" descr="F:\01 TS\01 Cours TS\01 Cours Spécifique\02-O-spectres\O3-A IR\Modo_rotacao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3" y="4670425"/>
            <a:ext cx="2370137" cy="169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4" name="Picture 30" descr="F:\01 TS\01 Cours TS\01 Cours Spécifique\02-O-spectres\O3-A IR\Scissorin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2644775"/>
            <a:ext cx="24003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5" name="Picture 31" descr="F:\01 TS\01 Cours TS\01 Cours Spécifique\02-O-spectres\O3-A IR\Symmetrical_stretching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79425"/>
            <a:ext cx="24003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6" name="Picture 32" descr="F:\01 TS\01 Cours TS\01 Cours Spécifique\02-O-spectres\O3-A IR\Twisting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525" y="4737100"/>
            <a:ext cx="24003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7" name="Picture 33" descr="F:\01 TS\01 Cours TS\01 Cours Spécifique\02-O-spectres\O3-A IR\Wagging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2616200"/>
            <a:ext cx="24003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3722688" y="3108325"/>
            <a:ext cx="9144000" cy="0"/>
          </a:xfrm>
          <a:prstGeom prst="rect">
            <a:avLst/>
          </a:prstGeom>
          <a:solidFill>
            <a:srgbClr val="FFFF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4436" rIns="0" bIns="44436">
            <a:spAutoFit/>
          </a:bodyPr>
          <a:lstStyle/>
          <a:p>
            <a:endParaRPr lang="fr-FR" altLang="fr-FR"/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1631950" y="246063"/>
            <a:ext cx="1539875" cy="57785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fr-FR" altLang="fr-FR" b="1">
                <a:solidFill>
                  <a:srgbClr val="000000"/>
                </a:solidFill>
                <a:cs typeface="Courier New" panose="02070309020205020404" pitchFamily="49" charset="0"/>
              </a:rPr>
              <a:t>é</a:t>
            </a:r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tirement</a:t>
            </a:r>
            <a:b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</a:t>
            </a:r>
            <a:r>
              <a:rPr lang="fr-FR" altLang="fr-FR" b="1">
                <a:solidFill>
                  <a:srgbClr val="000000"/>
                </a:solidFill>
                <a:cs typeface="Courier New" panose="02070309020205020404" pitchFamily="49" charset="0"/>
              </a:rPr>
              <a:t>é</a:t>
            </a:r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trique</a:t>
            </a:r>
            <a:endParaRPr lang="fr-FR" altLang="fr-FR"/>
          </a:p>
        </p:txBody>
      </p:sp>
      <p:sp>
        <p:nvSpPr>
          <p:cNvPr id="31781" name="Rectangle 37"/>
          <p:cNvSpPr>
            <a:spLocks noChangeArrowheads="1"/>
          </p:cNvSpPr>
          <p:nvPr/>
        </p:nvSpPr>
        <p:spPr bwMode="auto">
          <a:xfrm>
            <a:off x="3449638" y="3108325"/>
            <a:ext cx="9144000" cy="0"/>
          </a:xfrm>
          <a:prstGeom prst="rect">
            <a:avLst/>
          </a:prstGeom>
          <a:solidFill>
            <a:srgbClr val="FFFF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4436" rIns="0" bIns="44436">
            <a:spAutoFit/>
          </a:bodyPr>
          <a:lstStyle/>
          <a:p>
            <a:endParaRPr lang="fr-FR" altLang="fr-FR"/>
          </a:p>
        </p:txBody>
      </p:sp>
      <p:sp>
        <p:nvSpPr>
          <p:cNvPr id="31782" name="Rectangle 38"/>
          <p:cNvSpPr>
            <a:spLocks noChangeArrowheads="1"/>
          </p:cNvSpPr>
          <p:nvPr/>
        </p:nvSpPr>
        <p:spPr bwMode="auto">
          <a:xfrm>
            <a:off x="5440363" y="260350"/>
            <a:ext cx="2085975" cy="57785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fr-FR" altLang="fr-FR" b="1">
                <a:solidFill>
                  <a:srgbClr val="000000"/>
                </a:solidFill>
                <a:cs typeface="Courier New" panose="02070309020205020404" pitchFamily="49" charset="0"/>
              </a:rPr>
              <a:t>é</a:t>
            </a:r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tirement</a:t>
            </a:r>
            <a:b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antisym</a:t>
            </a:r>
            <a:r>
              <a:rPr lang="fr-FR" altLang="fr-FR" b="1">
                <a:solidFill>
                  <a:srgbClr val="000000"/>
                </a:solidFill>
                <a:cs typeface="Courier New" panose="02070309020205020404" pitchFamily="49" charset="0"/>
              </a:rPr>
              <a:t>é</a:t>
            </a:r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trique</a:t>
            </a:r>
            <a:endParaRPr lang="fr-FR" altLang="fr-FR"/>
          </a:p>
        </p:txBody>
      </p:sp>
      <p:sp>
        <p:nvSpPr>
          <p:cNvPr id="31783" name="Rectangle 39"/>
          <p:cNvSpPr>
            <a:spLocks noChangeArrowheads="1"/>
          </p:cNvSpPr>
          <p:nvPr/>
        </p:nvSpPr>
        <p:spPr bwMode="auto">
          <a:xfrm>
            <a:off x="3581400" y="3246438"/>
            <a:ext cx="9144000" cy="0"/>
          </a:xfrm>
          <a:prstGeom prst="rect">
            <a:avLst/>
          </a:prstGeom>
          <a:solidFill>
            <a:srgbClr val="FFFF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4436" rIns="0" bIns="44436">
            <a:spAutoFit/>
          </a:bodyPr>
          <a:lstStyle/>
          <a:p>
            <a:endParaRPr lang="fr-FR" altLang="fr-FR"/>
          </a:p>
        </p:txBody>
      </p:sp>
      <p:sp>
        <p:nvSpPr>
          <p:cNvPr id="31784" name="Rectangle 40"/>
          <p:cNvSpPr>
            <a:spLocks noChangeArrowheads="1"/>
          </p:cNvSpPr>
          <p:nvPr/>
        </p:nvSpPr>
        <p:spPr bwMode="auto">
          <a:xfrm>
            <a:off x="5489575" y="2568575"/>
            <a:ext cx="1822450" cy="303213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Cisaillement</a:t>
            </a:r>
            <a:endParaRPr lang="fr-FR" altLang="fr-FR"/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3922713" y="3246438"/>
            <a:ext cx="9144000" cy="0"/>
          </a:xfrm>
          <a:prstGeom prst="rect">
            <a:avLst/>
          </a:prstGeom>
          <a:solidFill>
            <a:srgbClr val="FFFF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4436" rIns="0" bIns="44436">
            <a:spAutoFit/>
          </a:bodyPr>
          <a:lstStyle/>
          <a:p>
            <a:endParaRPr lang="fr-FR" altLang="fr-FR"/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5830888" y="4670425"/>
            <a:ext cx="1139825" cy="303213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Bascule</a:t>
            </a:r>
            <a:endParaRPr lang="fr-FR" altLang="fr-FR"/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3786188" y="3246438"/>
            <a:ext cx="9144000" cy="0"/>
          </a:xfrm>
          <a:prstGeom prst="rect">
            <a:avLst/>
          </a:prstGeom>
          <a:solidFill>
            <a:srgbClr val="FFFF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4436" rIns="0" bIns="44436">
            <a:spAutoFit/>
          </a:bodyPr>
          <a:lstStyle/>
          <a:p>
            <a:endParaRPr lang="fr-FR" altLang="fr-FR"/>
          </a:p>
        </p:txBody>
      </p:sp>
      <p:sp>
        <p:nvSpPr>
          <p:cNvPr id="31788" name="Rectangle 44"/>
          <p:cNvSpPr>
            <a:spLocks noChangeArrowheads="1"/>
          </p:cNvSpPr>
          <p:nvPr/>
        </p:nvSpPr>
        <p:spPr bwMode="auto">
          <a:xfrm>
            <a:off x="1819275" y="2582863"/>
            <a:ext cx="1412875" cy="303212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Agitation</a:t>
            </a:r>
            <a:endParaRPr lang="fr-FR" altLang="fr-FR"/>
          </a:p>
        </p:txBody>
      </p:sp>
      <p:sp>
        <p:nvSpPr>
          <p:cNvPr id="31789" name="Rectangle 45"/>
          <p:cNvSpPr>
            <a:spLocks noChangeArrowheads="1"/>
          </p:cNvSpPr>
          <p:nvPr/>
        </p:nvSpPr>
        <p:spPr bwMode="auto">
          <a:xfrm>
            <a:off x="3922713" y="3246438"/>
            <a:ext cx="9144000" cy="0"/>
          </a:xfrm>
          <a:prstGeom prst="rect">
            <a:avLst/>
          </a:prstGeom>
          <a:solidFill>
            <a:srgbClr val="FFFF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4436" rIns="0" bIns="44436">
            <a:spAutoFit/>
          </a:bodyPr>
          <a:lstStyle/>
          <a:p>
            <a:endParaRPr lang="fr-FR" altLang="fr-FR"/>
          </a:p>
        </p:txBody>
      </p:sp>
      <p:sp>
        <p:nvSpPr>
          <p:cNvPr id="31790" name="Rectangle 46"/>
          <p:cNvSpPr>
            <a:spLocks noChangeArrowheads="1"/>
          </p:cNvSpPr>
          <p:nvPr/>
        </p:nvSpPr>
        <p:spPr bwMode="auto">
          <a:xfrm>
            <a:off x="2011363" y="4737100"/>
            <a:ext cx="1139825" cy="303213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fr-FR" altLang="fr-FR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Torsion</a:t>
            </a:r>
            <a:endParaRPr lang="fr-FR" alt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614363"/>
            <a:ext cx="897255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roupe 20"/>
          <p:cNvGrpSpPr>
            <a:grpSpLocks/>
          </p:cNvGrpSpPr>
          <p:nvPr/>
        </p:nvGrpSpPr>
        <p:grpSpPr bwMode="auto">
          <a:xfrm>
            <a:off x="-214313" y="1339850"/>
            <a:ext cx="2420938" cy="1190625"/>
            <a:chOff x="850448" y="672355"/>
            <a:chExt cx="2421319" cy="1190750"/>
          </a:xfrm>
        </p:grpSpPr>
        <p:sp>
          <p:nvSpPr>
            <p:cNvPr id="1036" name="ZoneTexte 8"/>
            <p:cNvSpPr txBox="1">
              <a:spLocks noChangeArrowheads="1"/>
            </p:cNvSpPr>
            <p:nvPr/>
          </p:nvSpPr>
          <p:spPr bwMode="auto">
            <a:xfrm>
              <a:off x="850448" y="672355"/>
              <a:ext cx="2421319" cy="1190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>
                  <a:solidFill>
                    <a:srgbClr val="FF0000"/>
                  </a:solidFill>
                  <a:latin typeface="Calibri" panose="020F0502020204030204" pitchFamily="34" charset="0"/>
                </a:rPr>
                <a:t>Transmittance</a:t>
              </a:r>
            </a:p>
            <a:p>
              <a:pPr algn="ctr" eaLnBrk="1" hangingPunct="1"/>
              <a:endParaRPr lang="fr-FR" altLang="fr-FR">
                <a:solidFill>
                  <a:srgbClr val="0033CC"/>
                </a:solidFill>
                <a:latin typeface="Calibri" panose="020F0502020204030204" pitchFamily="34" charset="0"/>
              </a:endParaRPr>
            </a:p>
            <a:p>
              <a:pPr algn="ctr" eaLnBrk="1" hangingPunct="1"/>
              <a:endParaRPr lang="fr-FR" altLang="fr-FR">
                <a:solidFill>
                  <a:srgbClr val="0033CC"/>
                </a:solidFill>
                <a:latin typeface="Calibri" panose="020F0502020204030204" pitchFamily="34" charset="0"/>
              </a:endParaRPr>
            </a:p>
            <a:p>
              <a:pPr algn="ctr" eaLnBrk="1" hangingPunct="1"/>
              <a:r>
                <a:rPr lang="fr-FR" altLang="fr-FR">
                  <a:solidFill>
                    <a:srgbClr val="0033CC"/>
                  </a:solidFill>
                  <a:latin typeface="Calibri" panose="020F0502020204030204" pitchFamily="34" charset="0"/>
                </a:rPr>
                <a:t>en %</a:t>
              </a:r>
            </a:p>
          </p:txBody>
        </p:sp>
        <p:graphicFrame>
          <p:nvGraphicFramePr>
            <p:cNvPr id="1026" name="Object 8"/>
            <p:cNvGraphicFramePr>
              <a:graphicFrameLocks noChangeAspect="1"/>
            </p:cNvGraphicFramePr>
            <p:nvPr/>
          </p:nvGraphicFramePr>
          <p:xfrm>
            <a:off x="1520734" y="1025525"/>
            <a:ext cx="1171575" cy="560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Equation" r:id="rId3" imgW="901440" imgH="431640" progId="Equation.DSMT4">
                    <p:embed/>
                  </p:oleObj>
                </mc:Choice>
                <mc:Fallback>
                  <p:oleObj name="Equation" r:id="rId3" imgW="901440" imgH="43164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734" y="1025525"/>
                          <a:ext cx="1171575" cy="560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7" name="Group 13"/>
          <p:cNvGrpSpPr>
            <a:grpSpLocks/>
          </p:cNvGrpSpPr>
          <p:nvPr/>
        </p:nvGrpSpPr>
        <p:grpSpPr bwMode="auto">
          <a:xfrm>
            <a:off x="679450" y="184150"/>
            <a:ext cx="8280400" cy="5964238"/>
            <a:chOff x="428" y="116"/>
            <a:chExt cx="5216" cy="3757"/>
          </a:xfrm>
        </p:grpSpPr>
        <p:pic>
          <p:nvPicPr>
            <p:cNvPr id="1028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" y="232"/>
              <a:ext cx="111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Image 2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6" y="116"/>
              <a:ext cx="1564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1" name="ZoneTexte 9"/>
            <p:cNvSpPr txBox="1">
              <a:spLocks noChangeArrowheads="1"/>
            </p:cNvSpPr>
            <p:nvPr/>
          </p:nvSpPr>
          <p:spPr bwMode="auto">
            <a:xfrm>
              <a:off x="4148" y="2568"/>
              <a:ext cx="1496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fr-FR" altLang="fr-FR">
                <a:solidFill>
                  <a:srgbClr val="FF0000"/>
                </a:solidFill>
                <a:latin typeface="Calibri" panose="020F0502020204030204" pitchFamily="34" charset="0"/>
              </a:endParaRPr>
            </a:p>
            <a:p>
              <a:pPr algn="ctr" eaLnBrk="1" hangingPunct="1"/>
              <a:r>
                <a:rPr lang="fr-FR" altLang="fr-FR">
                  <a:solidFill>
                    <a:srgbClr val="FF0000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Nombre d’onde</a:t>
              </a:r>
            </a:p>
            <a:p>
              <a:pPr algn="ctr" eaLnBrk="1" hangingPunct="1"/>
              <a:r>
                <a:rPr lang="fr-FR" altLang="fr-FR">
                  <a:solidFill>
                    <a:srgbClr val="FF0000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(wavenumber) </a:t>
              </a:r>
            </a:p>
            <a:p>
              <a:pPr algn="ctr" eaLnBrk="1" hangingPunct="1"/>
              <a:r>
                <a:rPr lang="fr-FR" altLang="fr-FR" sz="2400" b="1">
                  <a:cs typeface="Times New Roman" panose="02020603050405020304" pitchFamily="18" charset="0"/>
                  <a:sym typeface="Symbol" panose="05050102010706020507" pitchFamily="18" charset="2"/>
                </a:rPr>
                <a:t></a:t>
              </a:r>
              <a:r>
                <a:rPr lang="fr-FR" altLang="fr-FR" b="1">
                  <a:cs typeface="Times New Roman" panose="02020603050405020304" pitchFamily="18" charset="0"/>
                </a:rPr>
                <a:t> </a:t>
              </a:r>
              <a:r>
                <a:rPr lang="fr-FR" altLang="fr-FR" b="1">
                  <a:cs typeface="Times New Roman" panose="02020603050405020304" pitchFamily="18" charset="0"/>
                  <a:sym typeface="Symbol" panose="05050102010706020507" pitchFamily="18" charset="2"/>
                </a:rPr>
                <a:t>= 1 / </a:t>
              </a:r>
              <a:r>
                <a:rPr lang="fr-FR" altLang="fr-FR" sz="2400" b="1">
                  <a:latin typeface="Symbol" panose="05050102010706020507" pitchFamily="18" charset="2"/>
                  <a:cs typeface="Times New Roman" panose="02020603050405020304" pitchFamily="18" charset="0"/>
                  <a:sym typeface="Symbol" panose="05050102010706020507" pitchFamily="18" charset="2"/>
                </a:rPr>
                <a:t>l</a:t>
              </a:r>
              <a:r>
                <a:rPr lang="fr-FR" altLang="fr-FR" b="1">
                  <a:solidFill>
                    <a:srgbClr val="FF0000"/>
                  </a:solidFill>
                  <a:cs typeface="Times New Roman" panose="02020603050405020304" pitchFamily="18" charset="0"/>
                  <a:sym typeface="Symbol" panose="05050102010706020507" pitchFamily="18" charset="2"/>
                </a:rPr>
                <a:t> </a:t>
              </a:r>
              <a:endParaRPr lang="fr-FR" altLang="fr-FR" b="1">
                <a:solidFill>
                  <a:srgbClr val="FF0000"/>
                </a:solidFill>
                <a:latin typeface="Calibri" panose="020F0502020204030204" pitchFamily="34" charset="0"/>
              </a:endParaRPr>
            </a:p>
            <a:p>
              <a:pPr algn="ctr" eaLnBrk="1" hangingPunct="1"/>
              <a:endParaRPr lang="fr-FR" altLang="fr-FR" sz="500">
                <a:latin typeface="Calibri" panose="020F0502020204030204" pitchFamily="34" charset="0"/>
              </a:endParaRP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inverse de la 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longueur d’onde</a:t>
              </a:r>
            </a:p>
            <a:p>
              <a:pPr algn="ctr" eaLnBrk="1" hangingPunct="1"/>
              <a:endParaRPr lang="fr-FR" altLang="fr-FR" sz="500">
                <a:solidFill>
                  <a:srgbClr val="0033CC"/>
                </a:solidFill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fr-FR" altLang="fr-FR" sz="1400">
                  <a:solidFill>
                    <a:srgbClr val="0033CC"/>
                  </a:solidFill>
                  <a:cs typeface="Times New Roman" panose="02020603050405020304" pitchFamily="18" charset="0"/>
                </a:rPr>
                <a:t>en cm</a:t>
              </a:r>
              <a:r>
                <a:rPr lang="fr-FR" altLang="fr-FR" sz="1400" baseline="30000">
                  <a:solidFill>
                    <a:srgbClr val="0033CC"/>
                  </a:solidFill>
                  <a:cs typeface="Times New Roman" panose="02020603050405020304" pitchFamily="18" charset="0"/>
                  <a:sym typeface="Symbol" panose="05050102010706020507" pitchFamily="18" charset="2"/>
                </a:rPr>
                <a:t>-1</a:t>
              </a:r>
              <a:r>
                <a:rPr lang="fr-FR" altLang="fr-FR" sz="1400">
                  <a:solidFill>
                    <a:srgbClr val="0033CC"/>
                  </a:solidFill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endParaRPr lang="fr-FR" altLang="fr-FR" sz="1400">
                <a:solidFill>
                  <a:srgbClr val="0033CC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03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55" t="12067" r="1276" b="22591"/>
            <a:stretch>
              <a:fillRect/>
            </a:stretch>
          </p:blipFill>
          <p:spPr bwMode="auto">
            <a:xfrm>
              <a:off x="918" y="1320"/>
              <a:ext cx="3461" cy="2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231775"/>
            <a:ext cx="8475663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4538663"/>
            <a:ext cx="17621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http://upload.wikimedia.org/wikipedia/commons/7/7a/Bande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4314825"/>
            <a:ext cx="56896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85763"/>
            <a:ext cx="8585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06925"/>
            <a:ext cx="20955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http://upload.wikimedia.org/wikipedia/commons/7/7a/Bande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191000"/>
            <a:ext cx="5689600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199</Words>
  <Application>Microsoft Office PowerPoint</Application>
  <PresentationFormat>Affichage à l'écran (4:3)</PresentationFormat>
  <Paragraphs>59</Paragraphs>
  <Slides>19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Symbol</vt:lpstr>
      <vt:lpstr>Courier New</vt:lpstr>
      <vt:lpstr>Thème Office</vt:lpstr>
      <vt:lpstr>Equation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JC</dc:creator>
  <cp:lastModifiedBy>jean claude marot</cp:lastModifiedBy>
  <cp:revision>41</cp:revision>
  <dcterms:created xsi:type="dcterms:W3CDTF">2012-03-25T09:12:36Z</dcterms:created>
  <dcterms:modified xsi:type="dcterms:W3CDTF">2018-12-19T17:35:53Z</dcterms:modified>
</cp:coreProperties>
</file>