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0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225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89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60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1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25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40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08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25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76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32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3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8AAB3-5EE0-4A3D-8641-88916CCC7EE4}" type="datetimeFigureOut">
              <a:rPr lang="fr-FR" smtClean="0"/>
              <a:t>06/12/2018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F1F75-51D9-4909-BA6A-2A49555DB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86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uia-echecs.blogspot.com/2015/03/histoire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6267" y="1069974"/>
            <a:ext cx="404142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1 pliage :    E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e 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= 1.10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pliages :   E</a:t>
            </a:r>
            <a:r>
              <a:rPr lang="fr-FR" sz="2000" b="1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fr-FR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 = 1.10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….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pliages :   E</a:t>
            </a:r>
            <a:r>
              <a:rPr lang="fr-FR" sz="2000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e </a:t>
            </a:r>
            <a:r>
              <a:rPr lang="fr-FR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1.10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0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6178" y="1069974"/>
            <a:ext cx="3115733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= 1024 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 = 10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fr-F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fr-F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10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fr-F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fr-FR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fr-FR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(=</a:t>
            </a:r>
            <a:r>
              <a:rPr lang="fr-FR" sz="1400" b="1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1,09951.10</a:t>
            </a:r>
            <a:r>
              <a:rPr lang="fr-FR" sz="1400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fr-FR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4000" y="3295457"/>
            <a:ext cx="4278489" cy="2644827"/>
          </a:xfrm>
          <a:prstGeom prst="rect">
            <a:avLst/>
          </a:prstGeom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pliages :  </a:t>
            </a:r>
            <a:endParaRPr lang="fr-FR" sz="1100" dirty="0" smtClean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e 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1.10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1.10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fr-FR" b="1" baseline="30000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</a:t>
            </a:r>
            <a:endParaRPr lang="fr-FR" sz="1100" b="1" dirty="0" smtClean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spcAft>
                <a:spcPts val="1000"/>
              </a:spcAft>
            </a:pP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10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= 10</a:t>
            </a:r>
            <a:r>
              <a:rPr lang="fr-FR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fr-F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km =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100 000 km</a:t>
            </a:r>
            <a:endParaRPr lang="fr-FR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b="1" dirty="0" smtClean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 pliages : 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b="1" baseline="-25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400 000 km</a:t>
            </a:r>
            <a:endParaRPr lang="fr-FR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(Distance terre Lune :   d = 385 000 km)</a:t>
            </a:r>
            <a:endParaRPr lang="fr-FR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58442" y="383318"/>
            <a:ext cx="3205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00CC"/>
                </a:solidFill>
              </a:rPr>
              <a:t>Etablissement de la loi :</a:t>
            </a:r>
            <a:endParaRPr lang="fr-FR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27201" y="983693"/>
            <a:ext cx="37479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Une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légende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sur l‘invention du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jeu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d'échecs.</a:t>
            </a:r>
          </a:p>
          <a:p>
            <a:pPr algn="just"/>
            <a:endParaRPr lang="fr-FR" baseline="30000" dirty="0">
              <a:solidFill>
                <a:srgbClr val="0B0080"/>
              </a:solidFill>
              <a:latin typeface="Arial" panose="020B0604020202020204" pitchFamily="34" charset="0"/>
            </a:endParaRPr>
          </a:p>
          <a:p>
            <a:pPr algn="just"/>
            <a:r>
              <a:rPr lang="fr-FR" dirty="0" smtClean="0">
                <a:latin typeface="Arial" panose="020B0604020202020204" pitchFamily="34" charset="0"/>
              </a:rPr>
              <a:t>Le Roi </a:t>
            </a:r>
            <a:r>
              <a:rPr lang="fr-FR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Shihram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 s’ennuie et promet une forte récompense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à qui lui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proposerait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une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distraction. </a:t>
            </a:r>
          </a:p>
          <a:p>
            <a:pPr algn="just"/>
            <a:endParaRPr lang="fr-FR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Le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sage </a:t>
            </a:r>
            <a:r>
              <a:rPr lang="fr-FR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Sissa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lui présente le jeu d’échec.</a:t>
            </a:r>
          </a:p>
          <a:p>
            <a:pPr algn="just"/>
            <a:endParaRPr lang="fr-FR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En récompense </a:t>
            </a:r>
            <a:r>
              <a:rPr lang="fr-FR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Sissa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demanda au 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Roi </a:t>
            </a:r>
            <a:r>
              <a:rPr lang="fr-FR" dirty="0">
                <a:solidFill>
                  <a:srgbClr val="222222"/>
                </a:solidFill>
                <a:latin typeface="Arial" panose="020B0604020202020204" pitchFamily="34" charset="0"/>
              </a:rPr>
              <a:t>de déposer un grain de riz sur la première case, deux sur la deuxième, quatre sur la troisième, et ainsi de suite pour remplir l'échiquier </a:t>
            </a:r>
            <a:r>
              <a:rPr lang="fr-FR" dirty="0">
                <a:solidFill>
                  <a:srgbClr val="0000CC"/>
                </a:solidFill>
                <a:latin typeface="Arial" panose="020B0604020202020204" pitchFamily="34" charset="0"/>
              </a:rPr>
              <a:t>en doublant la quantité de grain à chaque </a:t>
            </a:r>
            <a:r>
              <a:rPr lang="fr-FR" dirty="0" smtClean="0">
                <a:solidFill>
                  <a:srgbClr val="0000CC"/>
                </a:solidFill>
                <a:latin typeface="Arial" panose="020B0604020202020204" pitchFamily="34" charset="0"/>
              </a:rPr>
              <a:t>case</a:t>
            </a:r>
            <a:r>
              <a:rPr lang="fr-FR" dirty="0" smtClean="0">
                <a:solidFill>
                  <a:srgbClr val="222222"/>
                </a:solidFill>
                <a:latin typeface="Arial" panose="020B0604020202020204" pitchFamily="34" charset="0"/>
              </a:rPr>
              <a:t>…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6124206" y="1733586"/>
            <a:ext cx="5305425" cy="3373751"/>
            <a:chOff x="6327406" y="1891631"/>
            <a:chExt cx="5305425" cy="3373751"/>
          </a:xfrm>
        </p:grpSpPr>
        <p:sp>
          <p:nvSpPr>
            <p:cNvPr id="5" name="Rectangle 4"/>
            <p:cNvSpPr/>
            <p:nvPr/>
          </p:nvSpPr>
          <p:spPr>
            <a:xfrm>
              <a:off x="7390582" y="4734467"/>
              <a:ext cx="3179075" cy="530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50" dirty="0">
                  <a:hlinkClick r:id="rId2"/>
                </a:rPr>
                <a:t>http://</a:t>
              </a:r>
              <a:r>
                <a:rPr lang="fr-FR" sz="1050" dirty="0" smtClean="0">
                  <a:hlinkClick r:id="rId2"/>
                </a:rPr>
                <a:t>uia-echecs.blogspot.com/2015/03/histoire.html</a:t>
              </a:r>
              <a:endParaRPr lang="fr-FR" sz="1050" dirty="0" smtClean="0"/>
            </a:p>
            <a:p>
              <a:endParaRPr lang="fr-FR" dirty="0"/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406" y="1891631"/>
              <a:ext cx="5305425" cy="2771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624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6044" y="1205427"/>
            <a:ext cx="79135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Sur la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dernière case de 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l'échiquier il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faudrait 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déposer un nombre de grains égal à :</a:t>
            </a:r>
          </a:p>
          <a:p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 </a:t>
            </a:r>
          </a:p>
          <a:p>
            <a:pPr algn="ctr"/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2</a:t>
            </a:r>
            <a:r>
              <a:rPr lang="fr-FR" baseline="300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63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 =9,2</a:t>
            </a:r>
            <a:r>
              <a:rPr lang="fr-FR" sz="11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x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10</a:t>
            </a:r>
            <a:r>
              <a:rPr lang="fr-FR" baseline="300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18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 (= 9,2 milliards de milliards)  </a:t>
            </a:r>
          </a:p>
          <a:p>
            <a:endParaRPr lang="fr-FR" dirty="0">
              <a:solidFill>
                <a:srgbClr val="222222"/>
              </a:solidFill>
              <a:latin typeface="verdana" panose="020B0604030504040204" pitchFamily="34" charset="0"/>
            </a:endParaRPr>
          </a:p>
          <a:p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et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y ajouter le total des grains déposés sur les cases 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précédentes ce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qui fait un total 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de : </a:t>
            </a:r>
          </a:p>
          <a:p>
            <a:endParaRPr lang="fr-FR" b="1" dirty="0">
              <a:solidFill>
                <a:srgbClr val="222222"/>
              </a:solidFill>
              <a:latin typeface="verdana" panose="020B0604030504040204" pitchFamily="34" charset="0"/>
            </a:endParaRPr>
          </a:p>
          <a:p>
            <a:pPr algn="ctr"/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2</a:t>
            </a:r>
            <a:r>
              <a:rPr lang="fr-FR" baseline="300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64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-1 =1,8</a:t>
            </a:r>
            <a:r>
              <a:rPr lang="fr-FR" sz="11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x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10</a:t>
            </a:r>
            <a:r>
              <a:rPr lang="fr-FR" baseline="30000" dirty="0" smtClean="0">
                <a:solidFill>
                  <a:srgbClr val="222222"/>
                </a:solidFill>
                <a:latin typeface="verdana" panose="020B0604030504040204" pitchFamily="34" charset="0"/>
              </a:rPr>
              <a:t>19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(= 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18 </a:t>
            </a:r>
            <a:r>
              <a:rPr lang="fr-FR" dirty="0">
                <a:solidFill>
                  <a:srgbClr val="222222"/>
                </a:solidFill>
                <a:latin typeface="verdana" panose="020B0604030504040204" pitchFamily="34" charset="0"/>
              </a:rPr>
              <a:t>milliards de milliards)</a:t>
            </a:r>
            <a:r>
              <a:rPr lang="fr-FR" dirty="0" smtClean="0">
                <a:solidFill>
                  <a:srgbClr val="222222"/>
                </a:solidFill>
                <a:latin typeface="verdana" panose="020B0604030504040204" pitchFamily="34" charset="0"/>
              </a:rPr>
              <a:t>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691466" y="4875156"/>
            <a:ext cx="404142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solidFill>
                  <a:srgbClr val="0000CC"/>
                </a:solidFill>
                <a:latin typeface="verdana" panose="020B0604030504040204" pitchFamily="34" charset="0"/>
              </a:rPr>
              <a:t>720 000 millions de tonnes ou 1 000 ans de production mondiale </a:t>
            </a:r>
            <a:r>
              <a:rPr lang="fr-FR" sz="2000" dirty="0" smtClean="0">
                <a:solidFill>
                  <a:srgbClr val="0000CC"/>
                </a:solidFill>
                <a:latin typeface="verdana" panose="020B0604030504040204" pitchFamily="34" charset="0"/>
              </a:rPr>
              <a:t>actuelle de </a:t>
            </a:r>
            <a:r>
              <a:rPr lang="fr-FR" sz="2000" dirty="0">
                <a:solidFill>
                  <a:srgbClr val="0000CC"/>
                </a:solidFill>
                <a:latin typeface="verdana" panose="020B0604030504040204" pitchFamily="34" charset="0"/>
              </a:rPr>
              <a:t>riz !</a:t>
            </a:r>
            <a:r>
              <a:rPr lang="fr-FR" dirty="0">
                <a:solidFill>
                  <a:srgbClr val="0000CC"/>
                </a:solidFill>
              </a:rPr>
              <a:t/>
            </a:r>
            <a:br>
              <a:rPr lang="fr-FR" dirty="0">
                <a:solidFill>
                  <a:srgbClr val="0000CC"/>
                </a:solidFill>
              </a:rPr>
            </a:br>
            <a:endParaRPr lang="fr-FR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8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176</Words>
  <Application>Microsoft Office PowerPoint</Application>
  <PresentationFormat>Grand écran</PresentationFormat>
  <Paragraphs>31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Times New Roman</vt:lpstr>
      <vt:lpstr>verdana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5</cp:revision>
  <dcterms:created xsi:type="dcterms:W3CDTF">2018-12-06T12:32:08Z</dcterms:created>
  <dcterms:modified xsi:type="dcterms:W3CDTF">2018-12-06T13:25:55Z</dcterms:modified>
</cp:coreProperties>
</file>