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00"/>
    <a:srgbClr val="0066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5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66ABB1-8D00-495B-AE4A-C123CA5BD26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87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C0698B-67A4-49A4-8B01-D52B5B71319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70837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FE72B7-21B6-43E1-B060-7E506E545CD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73747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95C44B-50F0-4069-9099-ADD32C1FBD0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54783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AF91FE-6B9F-4515-9B24-FEDD2F5AFF1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23329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E0DC12-8311-4632-8EAC-4E44F217897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130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0C4C68-2F25-494E-832E-285B05E4E92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2415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DA4C3-39B1-47E1-8844-BC56BB8FC02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41570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A2B94F-B1BC-4384-8222-C7BBA815B25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16420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A4BDD6-A4CF-4EE2-9619-BD4DCAE27C0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59502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F57B94-399D-4A2D-8AEC-B8D66CE41BB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94109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FDA189F-3AC7-4A2A-A473-3876792CB184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683568" y="386218"/>
            <a:ext cx="7652047" cy="83099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2400" dirty="0" smtClean="0">
                <a:solidFill>
                  <a:srgbClr val="C00000"/>
                </a:solidFill>
              </a:rPr>
              <a:t>ETUDE </a:t>
            </a:r>
            <a:r>
              <a:rPr lang="fr-FR" altLang="fr-FR" sz="2400" dirty="0">
                <a:solidFill>
                  <a:srgbClr val="C00000"/>
                </a:solidFill>
              </a:rPr>
              <a:t>DE LA </a:t>
            </a:r>
            <a:r>
              <a:rPr lang="fr-FR" altLang="fr-FR" sz="2400" b="1" dirty="0">
                <a:solidFill>
                  <a:srgbClr val="C00000"/>
                </a:solidFill>
              </a:rPr>
              <a:t>CARACTERISTIQUE</a:t>
            </a:r>
            <a:r>
              <a:rPr lang="fr-FR" altLang="fr-FR" sz="2400" dirty="0">
                <a:solidFill>
                  <a:srgbClr val="C00000"/>
                </a:solidFill>
              </a:rPr>
              <a:t> </a:t>
            </a:r>
            <a:endParaRPr lang="fr-FR" altLang="fr-FR" sz="2400" dirty="0" smtClean="0">
              <a:solidFill>
                <a:srgbClr val="C00000"/>
              </a:solidFill>
            </a:endParaRPr>
          </a:p>
          <a:p>
            <a:pPr algn="ctr" eaLnBrk="1" hangingPunct="1"/>
            <a:r>
              <a:rPr lang="fr-FR" altLang="fr-FR" sz="2400" dirty="0" smtClean="0">
                <a:solidFill>
                  <a:srgbClr val="C00000"/>
                </a:solidFill>
              </a:rPr>
              <a:t>D’UNE </a:t>
            </a:r>
            <a:r>
              <a:rPr lang="fr-FR" altLang="fr-FR" sz="2400" dirty="0">
                <a:solidFill>
                  <a:srgbClr val="C00000"/>
                </a:solidFill>
              </a:rPr>
              <a:t>RESISTANCE</a:t>
            </a:r>
          </a:p>
        </p:txBody>
      </p:sp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539552" y="1772816"/>
            <a:ext cx="3476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>
                <a:solidFill>
                  <a:srgbClr val="0000FF"/>
                </a:solidFill>
              </a:rPr>
              <a:t>1) Prévisions expérimentales</a:t>
            </a:r>
          </a:p>
        </p:txBody>
      </p:sp>
      <p:sp>
        <p:nvSpPr>
          <p:cNvPr id="2052" name="Text Box 7"/>
          <p:cNvSpPr txBox="1">
            <a:spLocks noChangeArrowheads="1"/>
          </p:cNvSpPr>
          <p:nvPr/>
        </p:nvSpPr>
        <p:spPr bwMode="auto">
          <a:xfrm>
            <a:off x="919832" y="4442346"/>
            <a:ext cx="705718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fr-FR" altLang="fr-FR" b="1" dirty="0" smtClean="0">
                <a:solidFill>
                  <a:srgbClr val="C00000"/>
                </a:solidFill>
              </a:rPr>
              <a:t>Faire </a:t>
            </a:r>
            <a:r>
              <a:rPr lang="fr-FR" altLang="fr-FR" b="1" dirty="0">
                <a:solidFill>
                  <a:srgbClr val="C00000"/>
                </a:solidFill>
              </a:rPr>
              <a:t>le schéma du montage </a:t>
            </a:r>
            <a:r>
              <a:rPr lang="fr-FR" altLang="fr-FR" dirty="0" smtClean="0"/>
              <a:t>permettant d’étudier l’évolution de l’intensité </a:t>
            </a:r>
            <a:r>
              <a:rPr lang="fr-FR" alt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fr-FR" altLang="fr-FR" dirty="0" smtClean="0"/>
              <a:t> du courant dans la résistance selon la tension U appliquée à ses bornes.</a:t>
            </a:r>
          </a:p>
          <a:p>
            <a:pPr algn="just" eaLnBrk="1" hangingPunct="1"/>
            <a:endParaRPr lang="fr-FR" altLang="fr-FR" dirty="0" smtClean="0"/>
          </a:p>
          <a:p>
            <a:pPr algn="just" eaLnBrk="1" hangingPunct="1"/>
            <a:r>
              <a:rPr lang="fr-FR" altLang="fr-FR" dirty="0" smtClean="0"/>
              <a:t>Formulez votre hypothèse sur l’allure de la caractéristique de la résistance, c’est-à-dire le de graphique U en fonction de </a:t>
            </a:r>
            <a:r>
              <a:rPr lang="fr-FR" alt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fr-FR" altLang="fr-FR" dirty="0" smtClean="0"/>
              <a:t> ?</a:t>
            </a:r>
            <a:endParaRPr lang="fr-FR" altLang="fr-FR" dirty="0"/>
          </a:p>
        </p:txBody>
      </p:sp>
      <p:sp>
        <p:nvSpPr>
          <p:cNvPr id="2" name="Rectangle 1"/>
          <p:cNvSpPr/>
          <p:nvPr/>
        </p:nvSpPr>
        <p:spPr>
          <a:xfrm>
            <a:off x="1784127" y="2287185"/>
            <a:ext cx="5220581" cy="1477328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eaLnBrk="1" hangingPunct="1"/>
            <a:r>
              <a:rPr lang="fr-FR" altLang="fr-FR" i="1" dirty="0" smtClean="0"/>
              <a:t>Matériel disponible : </a:t>
            </a:r>
          </a:p>
          <a:p>
            <a:pPr eaLnBrk="1" hangingPunct="1"/>
            <a:r>
              <a:rPr lang="fr-FR" altLang="fr-FR" i="1" dirty="0" smtClean="0"/>
              <a:t>	- générateur continu de tension variable</a:t>
            </a:r>
          </a:p>
          <a:p>
            <a:pPr eaLnBrk="1" hangingPunct="1"/>
            <a:r>
              <a:rPr lang="fr-FR" altLang="fr-FR" i="1" dirty="0"/>
              <a:t>	</a:t>
            </a:r>
            <a:r>
              <a:rPr lang="fr-FR" altLang="fr-FR" i="1" dirty="0" smtClean="0"/>
              <a:t>- deux multimètres</a:t>
            </a:r>
          </a:p>
          <a:p>
            <a:pPr eaLnBrk="1" hangingPunct="1"/>
            <a:r>
              <a:rPr lang="fr-FR" altLang="fr-FR" i="1" dirty="0" smtClean="0"/>
              <a:t>	- une résistance sur support</a:t>
            </a:r>
          </a:p>
          <a:p>
            <a:pPr eaLnBrk="1" hangingPunct="1"/>
            <a:r>
              <a:rPr lang="fr-FR" altLang="fr-FR" i="1" dirty="0" smtClean="0"/>
              <a:t>	- fils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539750" y="595313"/>
            <a:ext cx="6604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>
                <a:solidFill>
                  <a:srgbClr val="0000FF"/>
                </a:solidFill>
              </a:rPr>
              <a:t>2) Etude expérimentale de la caractéristique d’une lampe</a:t>
            </a: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467544" y="1556792"/>
            <a:ext cx="4537075" cy="412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dirty="0"/>
              <a:t>Réaliser le montage prévu à la partie 1</a:t>
            </a:r>
          </a:p>
          <a:p>
            <a:pPr eaLnBrk="1" hangingPunct="1"/>
            <a:endParaRPr lang="fr-FR" altLang="fr-FR" dirty="0"/>
          </a:p>
          <a:p>
            <a:pPr algn="just" eaLnBrk="1" hangingPunct="1"/>
            <a:r>
              <a:rPr lang="fr-FR" altLang="fr-FR" dirty="0"/>
              <a:t>Faire varier progressivement la tension du générateur de 0 à 6 Volts </a:t>
            </a:r>
            <a:r>
              <a:rPr lang="fr-FR" altLang="fr-FR" dirty="0" smtClean="0"/>
              <a:t>(</a:t>
            </a:r>
            <a:r>
              <a:rPr lang="fr-FR" altLang="fr-FR" dirty="0"/>
              <a:t>augmenter de 0,5 volt à chaque fois) et noter vos mesures (U et </a:t>
            </a:r>
            <a:r>
              <a:rPr lang="fr-FR" alt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fr-FR" altLang="fr-FR" dirty="0" smtClean="0"/>
              <a:t>) sous </a:t>
            </a:r>
            <a:r>
              <a:rPr lang="fr-FR" altLang="fr-FR" dirty="0"/>
              <a:t>forme de tableau en utilisant le </a:t>
            </a:r>
            <a:r>
              <a:rPr lang="fr-FR" altLang="fr-FR" dirty="0" smtClean="0">
                <a:solidFill>
                  <a:srgbClr val="0000FF"/>
                </a:solidFill>
              </a:rPr>
              <a:t>tableur</a:t>
            </a:r>
            <a:r>
              <a:rPr lang="fr-FR" altLang="fr-FR" dirty="0" smtClean="0"/>
              <a:t>.</a:t>
            </a:r>
            <a:endParaRPr lang="fr-FR" altLang="fr-FR" dirty="0"/>
          </a:p>
          <a:p>
            <a:pPr eaLnBrk="1" hangingPunct="1"/>
            <a:endParaRPr lang="fr-FR" altLang="fr-FR" dirty="0"/>
          </a:p>
          <a:p>
            <a:pPr eaLnBrk="1" hangingPunct="1"/>
            <a:endParaRPr lang="fr-FR" altLang="fr-FR" dirty="0" smtClean="0"/>
          </a:p>
          <a:p>
            <a:pPr algn="just" eaLnBrk="1" hangingPunct="1"/>
            <a:r>
              <a:rPr lang="fr-FR" altLang="fr-FR" dirty="0" smtClean="0"/>
              <a:t>Tracer </a:t>
            </a:r>
            <a:r>
              <a:rPr lang="fr-FR" altLang="fr-FR" dirty="0"/>
              <a:t>la </a:t>
            </a:r>
            <a:r>
              <a:rPr lang="fr-FR" altLang="fr-FR" dirty="0" smtClean="0">
                <a:solidFill>
                  <a:srgbClr val="0000FF"/>
                </a:solidFill>
              </a:rPr>
              <a:t>caractéristique</a:t>
            </a:r>
            <a:r>
              <a:rPr lang="fr-FR" altLang="fr-FR" dirty="0" smtClean="0"/>
              <a:t> </a:t>
            </a:r>
            <a:r>
              <a:rPr lang="fr-FR" altLang="fr-FR" dirty="0"/>
              <a:t>de la </a:t>
            </a:r>
            <a:r>
              <a:rPr lang="fr-FR" altLang="fr-FR" dirty="0" smtClean="0"/>
              <a:t>résistance </a:t>
            </a:r>
            <a:r>
              <a:rPr lang="fr-FR" altLang="fr-FR" dirty="0" smtClean="0"/>
              <a:t>(graphique </a:t>
            </a:r>
            <a:r>
              <a:rPr lang="fr-FR" altLang="fr-FR" dirty="0"/>
              <a:t>de U en fonction de </a:t>
            </a:r>
            <a:r>
              <a:rPr lang="fr-FR" alt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I).</a:t>
            </a:r>
            <a:endParaRPr lang="fr-FR" alt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fr-FR" altLang="fr-FR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fr-FR" altLang="fr-F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Imprimer le tableau et le </a:t>
            </a:r>
            <a:r>
              <a:rPr lang="fr-FR" altLang="fr-FR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graphique.</a:t>
            </a:r>
            <a:endParaRPr lang="fr-FR" altLang="fr-FR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fr-FR" altLang="fr-F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280" name="Group 2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706761"/>
              </p:ext>
            </p:extLst>
          </p:nvPr>
        </p:nvGraphicFramePr>
        <p:xfrm>
          <a:off x="5220072" y="1844824"/>
          <a:ext cx="3286125" cy="3573508"/>
        </p:xfrm>
        <a:graphic>
          <a:graphicData uri="http://schemas.openxmlformats.org/drawingml/2006/table">
            <a:tbl>
              <a:tblPr/>
              <a:tblGrid>
                <a:gridCol w="1638032"/>
                <a:gridCol w="1648093"/>
              </a:tblGrid>
              <a:tr h="49647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mA)</a:t>
                      </a:r>
                      <a:endParaRPr kumimoji="0" 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(Volt)</a:t>
                      </a:r>
                      <a:endParaRPr kumimoji="0" lang="fr-FR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5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5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5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5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5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5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5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5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5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5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5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5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6" marB="4571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808038" y="42386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539750" y="333375"/>
            <a:ext cx="75606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dirty="0">
                <a:solidFill>
                  <a:srgbClr val="0000FF"/>
                </a:solidFill>
              </a:rPr>
              <a:t>3) Utilisation de </a:t>
            </a:r>
            <a:r>
              <a:rPr lang="fr-FR" altLang="fr-FR" sz="2000" dirty="0" smtClean="0">
                <a:solidFill>
                  <a:srgbClr val="0000FF"/>
                </a:solidFill>
              </a:rPr>
              <a:t>l’EXAO</a:t>
            </a:r>
            <a:endParaRPr lang="fr-FR" altLang="fr-FR" sz="2000" dirty="0">
              <a:solidFill>
                <a:srgbClr val="0000FF"/>
              </a:solidFill>
            </a:endParaRPr>
          </a:p>
        </p:txBody>
      </p:sp>
      <p:sp>
        <p:nvSpPr>
          <p:cNvPr id="4104" name="Text Box 14"/>
          <p:cNvSpPr txBox="1">
            <a:spLocks noChangeArrowheads="1"/>
          </p:cNvSpPr>
          <p:nvPr/>
        </p:nvSpPr>
        <p:spPr bwMode="auto">
          <a:xfrm>
            <a:off x="1384300" y="7127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105" name="Text Box 15"/>
          <p:cNvSpPr txBox="1">
            <a:spLocks noChangeArrowheads="1"/>
          </p:cNvSpPr>
          <p:nvPr/>
        </p:nvSpPr>
        <p:spPr bwMode="auto">
          <a:xfrm>
            <a:off x="2032000" y="857250"/>
            <a:ext cx="6483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/>
              <a:t>Refaire la même étude que précédemment en utilisant l’EXAO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58913"/>
            <a:ext cx="8364486" cy="5085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928688" y="714375"/>
            <a:ext cx="457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0000FF"/>
                </a:solidFill>
              </a:rPr>
              <a:t>4) EXPLOITATION DES RESULTATS</a:t>
            </a:r>
          </a:p>
        </p:txBody>
      </p:sp>
      <p:sp>
        <p:nvSpPr>
          <p:cNvPr id="5123" name="ZoneTexte 2"/>
          <p:cNvSpPr txBox="1">
            <a:spLocks noChangeArrowheads="1"/>
          </p:cNvSpPr>
          <p:nvPr/>
        </p:nvSpPr>
        <p:spPr bwMode="auto">
          <a:xfrm>
            <a:off x="1907704" y="1772816"/>
            <a:ext cx="5673348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dirty="0"/>
              <a:t>a</a:t>
            </a:r>
            <a:r>
              <a:rPr lang="fr-FR" altLang="fr-FR" dirty="0" smtClean="0"/>
              <a:t>llure du </a:t>
            </a:r>
            <a:r>
              <a:rPr lang="fr-FR" altLang="fr-FR" dirty="0"/>
              <a:t>graphique </a:t>
            </a:r>
            <a:r>
              <a:rPr lang="fr-FR" altLang="fr-FR" dirty="0" smtClean="0"/>
              <a:t>obtenu</a:t>
            </a:r>
          </a:p>
          <a:p>
            <a:pPr eaLnBrk="1" hangingPunct="1"/>
            <a:endParaRPr lang="fr-FR" altLang="fr-FR" dirty="0"/>
          </a:p>
          <a:p>
            <a:pPr eaLnBrk="1" hangingPunct="1"/>
            <a:endParaRPr lang="fr-FR" altLang="fr-FR" dirty="0"/>
          </a:p>
          <a:p>
            <a:pPr eaLnBrk="1" hangingPunct="1"/>
            <a:r>
              <a:rPr lang="fr-FR" altLang="fr-FR" dirty="0" smtClean="0"/>
              <a:t>propriété </a:t>
            </a:r>
            <a:r>
              <a:rPr lang="fr-FR" altLang="fr-FR" dirty="0"/>
              <a:t>mathématique </a:t>
            </a:r>
            <a:r>
              <a:rPr lang="fr-FR" altLang="fr-FR" dirty="0" smtClean="0"/>
              <a:t>correspondante</a:t>
            </a:r>
            <a:endParaRPr lang="fr-FR" altLang="fr-FR" dirty="0"/>
          </a:p>
          <a:p>
            <a:pPr eaLnBrk="1" hangingPunct="1"/>
            <a:endParaRPr lang="fr-FR" altLang="fr-FR" dirty="0"/>
          </a:p>
          <a:p>
            <a:pPr eaLnBrk="1" hangingPunct="1"/>
            <a:endParaRPr lang="fr-FR" altLang="fr-FR" dirty="0"/>
          </a:p>
          <a:p>
            <a:pPr eaLnBrk="1" hangingPunct="1"/>
            <a:r>
              <a:rPr lang="fr-FR" altLang="fr-FR" dirty="0" smtClean="0"/>
              <a:t>relation mathématique entre U </a:t>
            </a:r>
            <a:r>
              <a:rPr lang="fr-FR" altLang="fr-FR" dirty="0"/>
              <a:t>et </a:t>
            </a:r>
            <a:r>
              <a:rPr lang="fr-FR" altLang="fr-FR" dirty="0" smtClean="0"/>
              <a:t>I</a:t>
            </a:r>
            <a:endParaRPr lang="fr-FR" altLang="fr-FR" dirty="0"/>
          </a:p>
          <a:p>
            <a:pPr eaLnBrk="1" hangingPunct="1"/>
            <a:endParaRPr lang="fr-FR" altLang="fr-FR" dirty="0"/>
          </a:p>
          <a:p>
            <a:pPr eaLnBrk="1" hangingPunct="1"/>
            <a:endParaRPr lang="fr-FR" altLang="fr-FR" dirty="0"/>
          </a:p>
          <a:p>
            <a:pPr eaLnBrk="1" hangingPunct="1"/>
            <a:r>
              <a:rPr lang="fr-FR" altLang="fr-FR" dirty="0" smtClean="0"/>
              <a:t>valeur </a:t>
            </a:r>
            <a:r>
              <a:rPr lang="fr-FR" altLang="fr-FR" dirty="0"/>
              <a:t>R (en ohm </a:t>
            </a:r>
            <a:r>
              <a:rPr lang="fr-FR" altLang="fr-FR" dirty="0">
                <a:sym typeface="Symbol" panose="05050102010706020507" pitchFamily="18" charset="2"/>
              </a:rPr>
              <a:t></a:t>
            </a:r>
            <a:r>
              <a:rPr lang="fr-FR" altLang="fr-FR" dirty="0"/>
              <a:t> ) de la </a:t>
            </a:r>
            <a:r>
              <a:rPr lang="fr-FR" altLang="fr-FR" dirty="0" smtClean="0"/>
              <a:t>résistance</a:t>
            </a:r>
            <a:endParaRPr lang="fr-FR" altLang="fr-FR" dirty="0"/>
          </a:p>
          <a:p>
            <a:pPr eaLnBrk="1" hangingPunct="1"/>
            <a:endParaRPr lang="fr-FR" altLang="fr-FR" dirty="0"/>
          </a:p>
          <a:p>
            <a:pPr eaLnBrk="1" hangingPunct="1"/>
            <a:endParaRPr lang="fr-FR" altLang="fr-FR" dirty="0"/>
          </a:p>
          <a:p>
            <a:pPr eaLnBrk="1" hangingPunct="1"/>
            <a:r>
              <a:rPr lang="fr-FR" altLang="fr-FR" dirty="0" smtClean="0"/>
              <a:t>vérification </a:t>
            </a:r>
            <a:r>
              <a:rPr lang="fr-FR" altLang="fr-FR" dirty="0"/>
              <a:t>avec le code des couleurs (page suivante)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0" descr="http://membres.lycos.fr/stefg1971/resistance/resis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286000"/>
            <a:ext cx="26003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4214813" y="1500188"/>
          <a:ext cx="3478212" cy="3929065"/>
        </p:xfrm>
        <a:graphic>
          <a:graphicData uri="http://schemas.openxmlformats.org/drawingml/2006/table">
            <a:tbl>
              <a:tblPr/>
              <a:tblGrid>
                <a:gridCol w="1159404"/>
                <a:gridCol w="1159404"/>
                <a:gridCol w="1159404"/>
              </a:tblGrid>
              <a:tr h="64365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4493" marR="14493" marT="14494" marB="14494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arial"/>
                        </a:rPr>
                        <a:t>Couleur</a:t>
                      </a:r>
                      <a:endParaRPr lang="fr-FR" sz="14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4493" marR="14493" marT="14494" marB="14494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arial"/>
                        </a:rPr>
                        <a:t>Chiffre Tolérance </a:t>
                      </a:r>
                      <a:endParaRPr lang="fr-FR" sz="1400" dirty="0"/>
                    </a:p>
                  </a:txBody>
                  <a:tcPr marL="14493" marR="14493" marT="14494" marB="14494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</a:tr>
              <a:tr h="328541"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Noir</a:t>
                      </a:r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0</a:t>
                      </a:r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</a:tr>
              <a:tr h="328541"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Marron</a:t>
                      </a:r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1</a:t>
                      </a:r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</a:tr>
              <a:tr h="328541"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Rouge</a:t>
                      </a:r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2</a:t>
                      </a:r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</a:tr>
              <a:tr h="328541"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Orange</a:t>
                      </a:r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3</a:t>
                      </a:r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</a:tr>
              <a:tr h="328541"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Jaune</a:t>
                      </a:r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4</a:t>
                      </a:r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</a:tr>
              <a:tr h="328541"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Vert</a:t>
                      </a:r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D61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5</a:t>
                      </a:r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</a:tr>
              <a:tr h="328541"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Bleu</a:t>
                      </a:r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6</a:t>
                      </a:r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</a:tr>
              <a:tr h="328541"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Violet</a:t>
                      </a:r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E7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7</a:t>
                      </a:r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</a:tr>
              <a:tr h="328541"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Gris</a:t>
                      </a:r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8</a:t>
                      </a:r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</a:tr>
              <a:tr h="328541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Blanc</a:t>
                      </a:r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9</a:t>
                      </a:r>
                    </a:p>
                  </a:txBody>
                  <a:tcPr marL="69564" marR="69564" marT="34785" marB="34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4C4"/>
                    </a:solidFill>
                  </a:tcPr>
                </a:tc>
              </a:tr>
            </a:tbl>
          </a:graphicData>
        </a:graphic>
      </p:graphicFrame>
      <p:sp>
        <p:nvSpPr>
          <p:cNvPr id="6197" name="ZoneTexte 6"/>
          <p:cNvSpPr txBox="1">
            <a:spLocks noChangeArrowheads="1"/>
          </p:cNvSpPr>
          <p:nvPr/>
        </p:nvSpPr>
        <p:spPr bwMode="auto">
          <a:xfrm flipH="1">
            <a:off x="642938" y="500063"/>
            <a:ext cx="5000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/>
              <a:t>CODE DES COULEURS DES RESISTANCES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227</Words>
  <Application>Microsoft Office PowerPoint</Application>
  <PresentationFormat>Affichage à l'écran (4:3)</PresentationFormat>
  <Paragraphs>87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Arial</vt:lpstr>
      <vt:lpstr>Symbol</vt:lpstr>
      <vt:lpstr>Times New Roman</vt:lpstr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jcm</dc:creator>
  <cp:lastModifiedBy>jean claude marot</cp:lastModifiedBy>
  <cp:revision>26</cp:revision>
  <dcterms:created xsi:type="dcterms:W3CDTF">2007-11-05T20:01:34Z</dcterms:created>
  <dcterms:modified xsi:type="dcterms:W3CDTF">2019-02-25T15:15:09Z</dcterms:modified>
</cp:coreProperties>
</file>