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5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CEC2D-A92A-4897-B67A-332EA7FD3BE3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85364-68E2-4DCC-AA69-D41C5FE51C4D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37805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967CA-F82A-49B4-B581-262E765857BA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AADF6-5008-4389-9260-12C6C627D7DE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05676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8338C-77AA-48DC-953C-690BCBD2DEB1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8CED0-AA96-4DD9-BEFB-BD480CA0925A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62739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6B394-A85E-467D-AB97-1B350EECE526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08022-3949-453E-98F9-097CD078D73D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167142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08D03-6FBE-4FAC-A93C-AC310F861332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2E64D-D8DE-4CA6-8B43-3233745E744B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67112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3D824-6ABA-4D8C-9916-8065998B278D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F3621-920D-4E69-847A-5E5E641634DC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373959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2F85A-76CD-4625-929C-ACF314F53E4B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5457-EB6C-40C4-8196-09C54BB80C2A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70037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73D81-3AFA-4096-9FE5-D041284BD929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60DE7-1D11-4174-81C6-86C954B461C3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853807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D6052-5FF3-4D39-922B-D4B78708C1E3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FB356-1477-4124-BFF9-A0EE07D41E69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39732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21B2C-16B6-462A-8C3F-0D0D7171BE2A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6EBEA-C6F3-4419-B264-0A9F7C0E4673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266289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s-E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BC54-7EF8-42BC-931D-14E15CD8E6F6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D5454-7BA7-4EB8-8019-4CCAF00BEAA1}" type="slidenum">
              <a:rPr lang="es-ES" altLang="fr-FR"/>
              <a:pPr/>
              <a:t>‹N°›</a:t>
            </a:fld>
            <a:endParaRPr lang="es-ES" altLang="fr-FR"/>
          </a:p>
        </p:txBody>
      </p:sp>
    </p:spTree>
    <p:extLst>
      <p:ext uri="{BB962C8B-B14F-4D97-AF65-F5344CB8AC3E}">
        <p14:creationId xmlns:p14="http://schemas.microsoft.com/office/powerpoint/2010/main" val="41865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  <a:endParaRPr lang="es-ES" altLang="fr-FR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s-ES" alt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FD7BC4-979A-47BD-A665-E5782EE0C4FA}" type="datetimeFigureOut">
              <a:rPr lang="es-ES"/>
              <a:pPr>
                <a:defRPr/>
              </a:pPr>
              <a:t>01/03/2019</a:t>
            </a:fld>
            <a:endParaRPr lang="es-E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BC3198E-B840-43A8-A365-268406AB3755}" type="slidenum">
              <a:rPr lang="es-ES" altLang="fr-FR"/>
              <a:pPr/>
              <a:t>‹N°›</a:t>
            </a:fld>
            <a:endParaRPr lang="es-E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"/>
          <p:cNvSpPr>
            <a:spLocks noChangeArrowheads="1"/>
          </p:cNvSpPr>
          <p:nvPr/>
        </p:nvSpPr>
        <p:spPr bwMode="auto">
          <a:xfrm>
            <a:off x="428625" y="1071563"/>
            <a:ext cx="67865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cs typeface="Times New Roman" panose="02020603050405020304" pitchFamily="18" charset="0"/>
              </a:rPr>
              <a:t>         </a:t>
            </a:r>
            <a:r>
              <a:rPr lang="fr-FR" altLang="fr-FR" sz="4000" b="1" dirty="0">
                <a:cs typeface="Times New Roman" panose="02020603050405020304" pitchFamily="18" charset="0"/>
              </a:rPr>
              <a:t>Q</a:t>
            </a:r>
            <a:r>
              <a:rPr lang="fr-FR" altLang="fr-FR" sz="3600" b="1" dirty="0">
                <a:cs typeface="Times New Roman" panose="02020603050405020304" pitchFamily="18" charset="0"/>
              </a:rPr>
              <a:t> = I . </a:t>
            </a:r>
            <a:r>
              <a:rPr lang="fr-FR" altLang="fr-FR" sz="3600" b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fr-FR" altLang="fr-FR" sz="3600" b="1" dirty="0" err="1">
                <a:cs typeface="Times New Roman" panose="02020603050405020304" pitchFamily="18" charset="0"/>
              </a:rPr>
              <a:t>t</a:t>
            </a:r>
            <a:endParaRPr lang="es-ES" altLang="fr-FR" sz="3200" dirty="0">
              <a:cs typeface="Times New Roman" panose="02020603050405020304" pitchFamily="18" charset="0"/>
            </a:endParaRPr>
          </a:p>
          <a:p>
            <a:r>
              <a:rPr lang="fr-FR" altLang="fr-FR" sz="900" b="1" dirty="0">
                <a:cs typeface="Times New Roman" panose="02020603050405020304" pitchFamily="18" charset="0"/>
              </a:rPr>
              <a:t>	</a:t>
            </a:r>
            <a:r>
              <a:rPr lang="fr-FR" altLang="fr-FR" sz="1100" b="1" dirty="0">
                <a:cs typeface="Times New Roman" panose="02020603050405020304" pitchFamily="18" charset="0"/>
              </a:rPr>
              <a:t>coulomb (C)     ampère(A)          seconde (s)                </a:t>
            </a:r>
            <a:endParaRPr lang="es-ES" altLang="fr-FR" sz="1600" dirty="0"/>
          </a:p>
        </p:txBody>
      </p:sp>
      <p:sp>
        <p:nvSpPr>
          <p:cNvPr id="2051" name="ZoneTexte 13"/>
          <p:cNvSpPr txBox="1">
            <a:spLocks noChangeArrowheads="1"/>
          </p:cNvSpPr>
          <p:nvPr/>
        </p:nvSpPr>
        <p:spPr bwMode="auto">
          <a:xfrm>
            <a:off x="1476375" y="2420938"/>
            <a:ext cx="6767513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000" b="1">
                <a:cs typeface="Times New Roman" panose="02020603050405020304" pitchFamily="18" charset="0"/>
              </a:rPr>
              <a:t>Q</a:t>
            </a:r>
            <a:r>
              <a:rPr lang="fr-FR" altLang="fr-FR" sz="3600" b="1"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cs typeface="Times New Roman" panose="02020603050405020304" pitchFamily="18" charset="0"/>
              </a:rPr>
              <a:t>=</a:t>
            </a:r>
            <a:r>
              <a:rPr lang="fr-FR" altLang="fr-FR" sz="3600" b="1">
                <a:cs typeface="Times New Roman" panose="02020603050405020304" pitchFamily="18" charset="0"/>
              </a:rPr>
              <a:t> </a:t>
            </a:r>
            <a:r>
              <a:rPr lang="fr-FR" altLang="fr-FR" sz="4000" b="1">
                <a:cs typeface="Times New Roman" panose="02020603050405020304" pitchFamily="18" charset="0"/>
              </a:rPr>
              <a:t>N</a:t>
            </a:r>
            <a:r>
              <a:rPr lang="fr-FR" altLang="fr-FR" sz="3600" b="1" baseline="-25000">
                <a:cs typeface="Times New Roman" panose="02020603050405020304" pitchFamily="18" charset="0"/>
              </a:rPr>
              <a:t>e</a:t>
            </a:r>
            <a:r>
              <a:rPr lang="fr-FR" altLang="fr-FR" sz="3600" b="1">
                <a:cs typeface="Times New Roman" panose="02020603050405020304" pitchFamily="18" charset="0"/>
              </a:rPr>
              <a:t>.</a:t>
            </a:r>
            <a:r>
              <a:rPr lang="fr-FR" altLang="fr-FR" sz="3600" b="1" baseline="-30000">
                <a:cs typeface="Times New Roman" panose="02020603050405020304" pitchFamily="18" charset="0"/>
              </a:rPr>
              <a:t> </a:t>
            </a:r>
            <a:r>
              <a:rPr lang="fr-FR" altLang="fr-FR" sz="3600" b="1">
                <a:cs typeface="Times New Roman" panose="02020603050405020304" pitchFamily="18" charset="0"/>
              </a:rPr>
              <a:t>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</a:t>
            </a:r>
          </a:p>
          <a:p>
            <a:pPr eaLnBrk="1" hangingPunct="1"/>
            <a:endParaRPr lang="fr-FR" altLang="fr-FR" sz="3200" b="1" baseline="-30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     = n</a:t>
            </a:r>
            <a:r>
              <a:rPr lang="fr-FR" altLang="fr-FR" sz="3200" b="1" baseline="-25000">
                <a:cs typeface="Times New Roman" panose="02020603050405020304" pitchFamily="18" charset="0"/>
              </a:rPr>
              <a:t>e</a:t>
            </a:r>
            <a:r>
              <a:rPr lang="fr-FR" altLang="fr-FR" sz="3200" b="1">
                <a:cs typeface="Times New Roman" panose="02020603050405020304" pitchFamily="18" charset="0"/>
              </a:rPr>
              <a:t> . N</a:t>
            </a:r>
            <a:r>
              <a:rPr lang="fr-FR" altLang="fr-FR" sz="3200" b="1" baseline="-25000">
                <a:cs typeface="Times New Roman" panose="02020603050405020304" pitchFamily="18" charset="0"/>
              </a:rPr>
              <a:t>a </a:t>
            </a:r>
            <a:r>
              <a:rPr lang="fr-FR" altLang="fr-FR" sz="3200" b="1">
                <a:cs typeface="Times New Roman" panose="02020603050405020304" pitchFamily="18" charset="0"/>
              </a:rPr>
              <a:t>. </a:t>
            </a:r>
            <a:r>
              <a:rPr lang="fr-FR" altLang="fr-FR" sz="3600" b="1">
                <a:cs typeface="Times New Roman" panose="02020603050405020304" pitchFamily="18" charset="0"/>
              </a:rPr>
              <a:t>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</a:t>
            </a:r>
            <a:endParaRPr lang="fr-FR" altLang="fr-FR" sz="3200" b="1" baseline="-25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     = </a:t>
            </a:r>
            <a:r>
              <a:rPr lang="fr-FR" altLang="fr-FR" sz="3600" b="1">
                <a:cs typeface="Times New Roman" panose="02020603050405020304" pitchFamily="18" charset="0"/>
              </a:rPr>
              <a:t>a</a:t>
            </a:r>
            <a:r>
              <a:rPr lang="fr-FR" altLang="fr-FR" sz="3200" b="1">
                <a:cs typeface="Times New Roman" panose="02020603050405020304" pitchFamily="18" charset="0"/>
              </a:rPr>
              <a:t> . X . N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a </a:t>
            </a:r>
            <a:r>
              <a:rPr lang="fr-FR" altLang="fr-FR" sz="3600" b="1">
                <a:cs typeface="Times New Roman" panose="02020603050405020304" pitchFamily="18" charset="0"/>
              </a:rPr>
              <a:t>. q</a:t>
            </a:r>
            <a:r>
              <a:rPr lang="fr-FR" altLang="fr-FR" sz="3200" b="1" baseline="-30000">
                <a:cs typeface="Times New Roman" panose="02020603050405020304" pitchFamily="18" charset="0"/>
              </a:rPr>
              <a:t>e     </a:t>
            </a:r>
            <a:r>
              <a:rPr lang="fr-FR" altLang="fr-FR" sz="3200" b="1">
                <a:cs typeface="Times New Roman" panose="02020603050405020304" pitchFamily="18" charset="0"/>
              </a:rPr>
              <a:t>=   </a:t>
            </a:r>
            <a:r>
              <a:rPr lang="fr-FR" altLang="fr-FR" sz="3600" b="1">
                <a:cs typeface="Times New Roman" panose="02020603050405020304" pitchFamily="18" charset="0"/>
              </a:rPr>
              <a:t>a</a:t>
            </a:r>
            <a:r>
              <a:rPr lang="fr-FR" altLang="fr-FR" sz="3200" b="1">
                <a:cs typeface="Times New Roman" panose="02020603050405020304" pitchFamily="18" charset="0"/>
              </a:rPr>
              <a:t> . X . </a:t>
            </a:r>
            <a:r>
              <a:rPr lang="fr-FR" altLang="fr-FR" sz="4400" b="1">
                <a:latin typeface="French Script MT" panose="03020402040607040605" pitchFamily="66" charset="0"/>
                <a:cs typeface="Times New Roman" panose="02020603050405020304" pitchFamily="18" charset="0"/>
              </a:rPr>
              <a:t>F</a:t>
            </a:r>
            <a:endParaRPr lang="es-ES" altLang="fr-FR" sz="40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2" name="Rectangle 14"/>
          <p:cNvSpPr>
            <a:spLocks noChangeArrowheads="1"/>
          </p:cNvSpPr>
          <p:nvPr/>
        </p:nvSpPr>
        <p:spPr bwMode="auto">
          <a:xfrm>
            <a:off x="6372225" y="4797425"/>
            <a:ext cx="250031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b="1">
                <a:cs typeface="Times New Roman" panose="02020603050405020304" pitchFamily="18" charset="0"/>
              </a:rPr>
              <a:t>Faraday</a:t>
            </a:r>
            <a:r>
              <a:rPr lang="fr-FR" altLang="fr-FR" sz="1600" b="1">
                <a:cs typeface="Times New Roman" panose="02020603050405020304" pitchFamily="18" charset="0"/>
              </a:rPr>
              <a:t> = 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96500 C mol</a:t>
            </a:r>
            <a:r>
              <a:rPr lang="fr-FR" altLang="fr-FR" sz="1600" b="1" baseline="30000">
                <a:cs typeface="Times New Roman" panose="02020603050405020304" pitchFamily="18" charset="0"/>
              </a:rPr>
              <a:t>-1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 (charge d’une</a:t>
            </a:r>
          </a:p>
          <a:p>
            <a:r>
              <a:rPr lang="fr-FR" altLang="fr-FR" sz="1600" b="1">
                <a:cs typeface="Times New Roman" panose="02020603050405020304" pitchFamily="18" charset="0"/>
              </a:rPr>
              <a:t> mole d’électrons)</a:t>
            </a:r>
            <a:endParaRPr lang="fr-FR" altLang="fr-FR" sz="40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b="1">
                <a:cs typeface="Times New Roman" panose="02020603050405020304" pitchFamily="18" charset="0"/>
              </a:rPr>
              <a:t>                                              </a:t>
            </a:r>
            <a:endParaRPr lang="es-ES" altLang="fr-FR">
              <a:latin typeface="Calibri" panose="020F0502020204030204" pitchFamily="34" charset="0"/>
            </a:endParaRPr>
          </a:p>
        </p:txBody>
      </p:sp>
      <p:sp>
        <p:nvSpPr>
          <p:cNvPr id="2053" name="Rectangle 15"/>
          <p:cNvSpPr>
            <a:spLocks noChangeArrowheads="1"/>
          </p:cNvSpPr>
          <p:nvPr/>
        </p:nvSpPr>
        <p:spPr bwMode="auto">
          <a:xfrm>
            <a:off x="1908175" y="5373688"/>
            <a:ext cx="17478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600" b="1">
                <a:solidFill>
                  <a:srgbClr val="000000"/>
                </a:solidFill>
                <a:cs typeface="Times New Roman" panose="02020603050405020304" pitchFamily="18" charset="0"/>
              </a:rPr>
              <a:t>X : avancement </a:t>
            </a:r>
            <a:endParaRPr lang="es-ES" altLang="fr-FR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16"/>
          <p:cNvSpPr>
            <a:spLocks noChangeArrowheads="1"/>
          </p:cNvSpPr>
          <p:nvPr/>
        </p:nvSpPr>
        <p:spPr bwMode="auto">
          <a:xfrm>
            <a:off x="627051" y="329596"/>
            <a:ext cx="67373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Quantité d’électricité mise en jeu </a:t>
            </a:r>
            <a:endParaRPr lang="es-ES" altLang="fr-FR" sz="4000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5" name="Rectangle 17"/>
          <p:cNvSpPr>
            <a:spLocks noChangeArrowheads="1"/>
          </p:cNvSpPr>
          <p:nvPr/>
        </p:nvSpPr>
        <p:spPr bwMode="auto">
          <a:xfrm>
            <a:off x="684213" y="4581525"/>
            <a:ext cx="1714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fr-FR" altLang="fr-FR" sz="1200" b="1">
                <a:solidFill>
                  <a:srgbClr val="000000"/>
                </a:solidFill>
                <a:cs typeface="Times New Roman" panose="02020603050405020304" pitchFamily="18" charset="0"/>
              </a:rPr>
              <a:t> : nombre d’électron transféré dans l’équation de réaction</a:t>
            </a:r>
            <a:endParaRPr lang="es-ES" altLang="fr-FR">
              <a:latin typeface="Calibri" panose="020F0502020204030204" pitchFamily="34" charset="0"/>
            </a:endParaRPr>
          </a:p>
        </p:txBody>
      </p:sp>
      <p:sp>
        <p:nvSpPr>
          <p:cNvPr id="2056" name="Rectangle 18"/>
          <p:cNvSpPr>
            <a:spLocks noChangeArrowheads="1"/>
          </p:cNvSpPr>
          <p:nvPr/>
        </p:nvSpPr>
        <p:spPr bwMode="auto">
          <a:xfrm>
            <a:off x="3995738" y="2060575"/>
            <a:ext cx="195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400" b="1">
                <a:cs typeface="Times New Roman" panose="02020603050405020304" pitchFamily="18" charset="0"/>
              </a:rPr>
              <a:t>Charge de l’électron </a:t>
            </a:r>
          </a:p>
          <a:p>
            <a:pPr eaLnBrk="1" hangingPunct="1"/>
            <a:r>
              <a:rPr lang="fr-FR" altLang="fr-FR" sz="1400" b="1">
                <a:cs typeface="Times New Roman" panose="02020603050405020304" pitchFamily="18" charset="0"/>
              </a:rPr>
              <a:t>1,6 10</a:t>
            </a:r>
            <a:r>
              <a:rPr lang="fr-FR" altLang="fr-FR" sz="1400" b="1" baseline="30000">
                <a:cs typeface="Times New Roman" panose="02020603050405020304" pitchFamily="18" charset="0"/>
              </a:rPr>
              <a:t>-19</a:t>
            </a:r>
            <a:r>
              <a:rPr lang="fr-FR" altLang="fr-FR" sz="1400" b="1">
                <a:cs typeface="Times New Roman" panose="02020603050405020304" pitchFamily="18" charset="0"/>
              </a:rPr>
              <a:t> </a:t>
            </a:r>
            <a:r>
              <a:rPr lang="fr-FR" altLang="fr-FR" sz="1400" b="1">
                <a:solidFill>
                  <a:srgbClr val="000000"/>
                </a:solidFill>
                <a:cs typeface="Times New Roman" panose="02020603050405020304" pitchFamily="18" charset="0"/>
              </a:rPr>
              <a:t>C     </a:t>
            </a:r>
            <a:endParaRPr lang="es-ES" altLang="fr-FR" sz="3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7" name="Rectangle 19"/>
          <p:cNvSpPr>
            <a:spLocks noChangeArrowheads="1"/>
          </p:cNvSpPr>
          <p:nvPr/>
        </p:nvSpPr>
        <p:spPr bwMode="auto">
          <a:xfrm>
            <a:off x="3779838" y="4868863"/>
            <a:ext cx="1319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1200" b="1">
                <a:solidFill>
                  <a:srgbClr val="000000"/>
                </a:solidFill>
                <a:cs typeface="Times New Roman" panose="02020603050405020304" pitchFamily="18" charset="0"/>
              </a:rPr>
              <a:t>Nbre Avogadro</a:t>
            </a:r>
          </a:p>
          <a:p>
            <a:pPr eaLnBrk="1" hangingPunct="1"/>
            <a:r>
              <a:rPr lang="fr-FR" altLang="fr-FR" sz="1200" b="1">
                <a:solidFill>
                  <a:srgbClr val="000000"/>
                </a:solidFill>
              </a:rPr>
              <a:t>6,02 10</a:t>
            </a:r>
            <a:r>
              <a:rPr lang="fr-FR" altLang="fr-FR" sz="1200" b="1" baseline="30000">
                <a:solidFill>
                  <a:srgbClr val="000000"/>
                </a:solidFill>
              </a:rPr>
              <a:t>23</a:t>
            </a:r>
            <a:r>
              <a:rPr lang="fr-FR" altLang="fr-FR" sz="1200" b="1">
                <a:solidFill>
                  <a:srgbClr val="000000"/>
                </a:solidFill>
              </a:rPr>
              <a:t> mol</a:t>
            </a:r>
            <a:r>
              <a:rPr lang="fr-FR" altLang="fr-FR" sz="1200" b="1" baseline="30000">
                <a:solidFill>
                  <a:srgbClr val="000000"/>
                </a:solidFill>
              </a:rPr>
              <a:t>-1</a:t>
            </a:r>
            <a:endParaRPr lang="es-ES" altLang="fr-FR" sz="3200" baseline="30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2051050" y="4508500"/>
            <a:ext cx="42862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rot="5400000" flipH="1" flipV="1">
            <a:off x="2517776" y="4762500"/>
            <a:ext cx="1008062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rot="16200000" flipV="1">
            <a:off x="3852863" y="4652962"/>
            <a:ext cx="285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rot="10800000" flipV="1">
            <a:off x="3563938" y="2492375"/>
            <a:ext cx="500062" cy="238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rot="5400000" flipH="1" flipV="1">
            <a:off x="6804025" y="4652963"/>
            <a:ext cx="360363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7744" y="1556792"/>
            <a:ext cx="4572000" cy="38625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fr-FR" sz="1050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2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Oxydations ANODIQUES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:</a:t>
            </a:r>
            <a:endParaRPr lang="fr-FR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         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2 H</a:t>
            </a:r>
            <a:r>
              <a:rPr lang="fr-FR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O = O</a:t>
            </a:r>
            <a:r>
              <a:rPr lang="fr-FR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 + 4H</a:t>
            </a:r>
            <a:r>
              <a:rPr lang="fr-FR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+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 + 4 é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2 SO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4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2-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= S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O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8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2-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+ 2 é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050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        </a:t>
            </a:r>
            <a:endParaRPr lang="en-US" b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b="1" u="sng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Réductions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CATHODIQUES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:</a:t>
            </a:r>
            <a:endParaRPr lang="fr-FR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2H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+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+ 2é = H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      </a:t>
            </a:r>
            <a:r>
              <a:rPr lang="en-US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ou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    2 H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O + 2 é = H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+ 2 HO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fr-FR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SO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4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2-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+ 4 H</a:t>
            </a:r>
            <a:r>
              <a:rPr lang="en-US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+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+ 2 é = SO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  + 2 H</a:t>
            </a:r>
            <a:r>
              <a:rPr lang="en-US" b="1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O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548680"/>
            <a:ext cx="3877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3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Réactions parasites</a:t>
            </a:r>
            <a:endParaRPr lang="fr-F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3049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69</Words>
  <Application>Microsoft Office PowerPoint</Application>
  <PresentationFormat>Affichage à l'écran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Symbol</vt:lpstr>
      <vt:lpstr>French Script MT</vt:lpstr>
      <vt:lpstr>Thème Office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7</cp:revision>
  <dcterms:created xsi:type="dcterms:W3CDTF">2011-01-12T09:18:29Z</dcterms:created>
  <dcterms:modified xsi:type="dcterms:W3CDTF">2019-03-01T14:58:40Z</dcterms:modified>
</cp:coreProperties>
</file>