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44E94-1251-4448-A584-F7F6573708EE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B84B58-12C0-4030-900C-F48ED78F69E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3914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58427-792F-409E-A86F-14D6F35E5CF1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146C7-5692-4CC0-8FD1-157FCE1D04E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25533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306DA-93D1-4393-98C7-4571C6109312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60305E-8E21-48D7-993D-31E1E54E99C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980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ABC8F-944D-484C-BAFF-F710E7E602E4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920001-5CF1-4CB8-B19B-250125E20B8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81556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85846-5A67-4C24-A788-F38E6A2637C4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5AA9E-48B9-4D14-A835-146E6C684A1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4570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FEFB8-0F4E-4108-B5F9-61C96A4A3884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6649F-1F66-4598-9D03-2527399D419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317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C6F76-8EB1-452E-AB13-6EB836CD4505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130B1-6F9D-4A9D-A35B-9FE1975C3DE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3534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7CA7B-8578-43CF-B3F8-3AD01EABBC10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76741-0472-4AA6-B0EF-B6DAF7EB194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60488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84E25-2191-446F-B9AC-79C54DAA8476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C4678-66C4-4B26-B073-BC404909F52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23910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D2AE4-6D35-4ED7-BAAA-EAFC074B71F0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214E6-51C9-4918-AA8E-90775BE373C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56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2C4CC-C3FB-46C0-A2C2-FAFD4FC65E21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5C213-CDCA-4073-B693-65A0C026B98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906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EB4E3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15323D-FADF-4561-A726-9338E8F6F869}" type="datetimeFigureOut">
              <a:rPr lang="fr-FR"/>
              <a:pPr>
                <a:defRPr/>
              </a:pPr>
              <a:t>16/05/2019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9B3765C-C4FC-4AE0-B017-68793A8FF6CF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hyperlink" Target="http://fr.wikipedia.org/wiki/L%C3%A9da_(lune)" TargetMode="External"/><Relationship Id="rId18" Type="http://schemas.openxmlformats.org/officeDocument/2006/relationships/hyperlink" Target="http://fr.wikipedia.org/wiki/Carpo_(lune)" TargetMode="External"/><Relationship Id="rId26" Type="http://schemas.openxmlformats.org/officeDocument/2006/relationships/hyperlink" Target="http://fr.wikipedia.org/wiki/Orthosie_(lune)" TargetMode="External"/><Relationship Id="rId39" Type="http://schemas.openxmlformats.org/officeDocument/2006/relationships/hyperlink" Target="http://fr.wikipedia.org/wiki/Pasith%C3%A9e_(lune)" TargetMode="External"/><Relationship Id="rId21" Type="http://schemas.openxmlformats.org/officeDocument/2006/relationships/hyperlink" Target="http://fr.wikipedia.org/wiki/S/2003_J_3" TargetMode="External"/><Relationship Id="rId34" Type="http://schemas.openxmlformats.org/officeDocument/2006/relationships/hyperlink" Target="http://fr.wikipedia.org/wiki/H%C3%A9lic%C3%A9_(lune)" TargetMode="External"/><Relationship Id="rId42" Type="http://schemas.openxmlformats.org/officeDocument/2006/relationships/hyperlink" Target="http://fr.wikipedia.org/wiki/Isono%C3%A9_(lune)" TargetMode="External"/><Relationship Id="rId47" Type="http://schemas.openxmlformats.org/officeDocument/2006/relationships/hyperlink" Target="http://fr.wikipedia.org/wiki/S/2003_J_23" TargetMode="External"/><Relationship Id="rId50" Type="http://schemas.openxmlformats.org/officeDocument/2006/relationships/hyperlink" Target="http://fr.wikipedia.org/wiki/S/2003_J_5" TargetMode="External"/><Relationship Id="rId55" Type="http://schemas.openxmlformats.org/officeDocument/2006/relationships/hyperlink" Target="http://fr.wikipedia.org/wiki/Euk%C3%A9lad%C3%A9_(lune)" TargetMode="External"/><Relationship Id="rId63" Type="http://schemas.openxmlformats.org/officeDocument/2006/relationships/hyperlink" Target="http://fr.wikipedia.org/wiki/Ao%C3%A9d%C3%A9_(lune)" TargetMode="External"/><Relationship Id="rId7" Type="http://schemas.openxmlformats.org/officeDocument/2006/relationships/hyperlink" Target="http://fr.wikipedia.org/wiki/Io_(lune)" TargetMode="External"/><Relationship Id="rId2" Type="http://schemas.openxmlformats.org/officeDocument/2006/relationships/hyperlink" Target="http://fr.wikipedia.org/wiki/Satellites_naturels_de_Jupiter" TargetMode="External"/><Relationship Id="rId16" Type="http://schemas.openxmlformats.org/officeDocument/2006/relationships/hyperlink" Target="http://fr.wikipedia.org/wiki/%C3%89lara_(lune)" TargetMode="External"/><Relationship Id="rId20" Type="http://schemas.openxmlformats.org/officeDocument/2006/relationships/hyperlink" Target="http://fr.wikipedia.org/wiki/Euporie_(lune)" TargetMode="External"/><Relationship Id="rId29" Type="http://schemas.openxmlformats.org/officeDocument/2006/relationships/hyperlink" Target="http://fr.wikipedia.org/wiki/Thyon%C3%A9_(lune)" TargetMode="External"/><Relationship Id="rId41" Type="http://schemas.openxmlformats.org/officeDocument/2006/relationships/hyperlink" Target="http://fr.wikipedia.org/wiki/Arch%C3%A9_(lune)" TargetMode="External"/><Relationship Id="rId54" Type="http://schemas.openxmlformats.org/officeDocument/2006/relationships/hyperlink" Target="http://fr.wikipedia.org/wiki/Pasipha%C3%A9_(lune)" TargetMode="External"/><Relationship Id="rId62" Type="http://schemas.openxmlformats.org/officeDocument/2006/relationships/hyperlink" Target="http://fr.wikipedia.org/wiki/Autono%C3%A9_(lune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.wikipedia.org/wiki/Th%C3%A9b%C3%A9_(lune)" TargetMode="External"/><Relationship Id="rId11" Type="http://schemas.openxmlformats.org/officeDocument/2006/relationships/hyperlink" Target="http://fr.wikipedia.org/wiki/Callisto_(lune)" TargetMode="External"/><Relationship Id="rId24" Type="http://schemas.openxmlformats.org/officeDocument/2006/relationships/hyperlink" Target="http://fr.wikipedia.org/wiki/Mn%C3%A9m%C3%A9_(lune)" TargetMode="External"/><Relationship Id="rId32" Type="http://schemas.openxmlformats.org/officeDocument/2006/relationships/hyperlink" Target="http://fr.wikipedia.org/wiki/Jocaste_(lune)" TargetMode="External"/><Relationship Id="rId37" Type="http://schemas.openxmlformats.org/officeDocument/2006/relationships/hyperlink" Target="http://fr.wikipedia.org/wiki/S/2003_J_10" TargetMode="External"/><Relationship Id="rId40" Type="http://schemas.openxmlformats.org/officeDocument/2006/relationships/hyperlink" Target="http://fr.wikipedia.org/wiki/Chald%C3%A8n%C3%A9_(lune)" TargetMode="External"/><Relationship Id="rId45" Type="http://schemas.openxmlformats.org/officeDocument/2006/relationships/hyperlink" Target="http://fr.wikipedia.org/wiki/Aitn%C3%A9_(lune)" TargetMode="External"/><Relationship Id="rId53" Type="http://schemas.openxmlformats.org/officeDocument/2006/relationships/hyperlink" Target="http://fr.wikipedia.org/wiki/Calyc%C3%A9_(lune)" TargetMode="External"/><Relationship Id="rId58" Type="http://schemas.openxmlformats.org/officeDocument/2006/relationships/hyperlink" Target="http://fr.wikipedia.org/wiki/M%C3%A9gaclit%C3%A9_(lune)" TargetMode="External"/><Relationship Id="rId66" Type="http://schemas.openxmlformats.org/officeDocument/2006/relationships/hyperlink" Target="http://fr.wikipedia.org/wiki/S/2003_J_2" TargetMode="External"/><Relationship Id="rId5" Type="http://schemas.openxmlformats.org/officeDocument/2006/relationships/hyperlink" Target="http://fr.wikipedia.org/wiki/Amalth%C3%A9e_(lune)" TargetMode="External"/><Relationship Id="rId15" Type="http://schemas.openxmlformats.org/officeDocument/2006/relationships/hyperlink" Target="http://fr.wikipedia.org/wiki/Lysith%C3%A9a_(lune)" TargetMode="External"/><Relationship Id="rId23" Type="http://schemas.openxmlformats.org/officeDocument/2006/relationships/hyperlink" Target="http://fr.wikipedia.org/wiki/S/2003_J_16" TargetMode="External"/><Relationship Id="rId28" Type="http://schemas.openxmlformats.org/officeDocument/2006/relationships/hyperlink" Target="http://fr.wikipedia.org/wiki/Praxidik%C3%A9_(lune)" TargetMode="External"/><Relationship Id="rId36" Type="http://schemas.openxmlformats.org/officeDocument/2006/relationships/hyperlink" Target="http://fr.wikipedia.org/wiki/S/2003_J_17" TargetMode="External"/><Relationship Id="rId49" Type="http://schemas.openxmlformats.org/officeDocument/2006/relationships/hyperlink" Target="http://fr.wikipedia.org/wiki/Carm%C3%A9_(lune)" TargetMode="External"/><Relationship Id="rId57" Type="http://schemas.openxmlformats.org/officeDocument/2006/relationships/hyperlink" Target="http://fr.wikipedia.org/wiki/Cyll%C3%A8n%C3%A9_(lune)" TargetMode="External"/><Relationship Id="rId61" Type="http://schemas.openxmlformats.org/officeDocument/2006/relationships/hyperlink" Target="http://fr.wikipedia.org/wiki/Sinop%C3%A9_(lune)" TargetMode="External"/><Relationship Id="rId10" Type="http://schemas.openxmlformats.org/officeDocument/2006/relationships/hyperlink" Target="http://fr.wikipedia.org/wiki/Ganym%C3%A8de_(lune)" TargetMode="External"/><Relationship Id="rId19" Type="http://schemas.openxmlformats.org/officeDocument/2006/relationships/hyperlink" Target="http://fr.wikipedia.org/wiki/S/2003_J_12" TargetMode="External"/><Relationship Id="rId31" Type="http://schemas.openxmlformats.org/officeDocument/2006/relationships/hyperlink" Target="http://fr.wikipedia.org/wiki/Anank%C3%A9_(lune)" TargetMode="External"/><Relationship Id="rId44" Type="http://schemas.openxmlformats.org/officeDocument/2006/relationships/hyperlink" Target="http://fr.wikipedia.org/wiki/Cal%C3%A9_(lune)" TargetMode="External"/><Relationship Id="rId52" Type="http://schemas.openxmlformats.org/officeDocument/2006/relationships/hyperlink" Target="http://fr.wikipedia.org/wiki/S/2003_J_19" TargetMode="External"/><Relationship Id="rId60" Type="http://schemas.openxmlformats.org/officeDocument/2006/relationships/hyperlink" Target="http://fr.wikipedia.org/wiki/Callirrho%C3%A9_(lune)" TargetMode="External"/><Relationship Id="rId65" Type="http://schemas.openxmlformats.org/officeDocument/2006/relationships/hyperlink" Target="http://fr.wikipedia.org/wiki/Cor%C3%A9_(lune)" TargetMode="External"/><Relationship Id="rId4" Type="http://schemas.openxmlformats.org/officeDocument/2006/relationships/hyperlink" Target="http://fr.wikipedia.org/wiki/Adrast%C3%A9e_(lune)" TargetMode="External"/><Relationship Id="rId9" Type="http://schemas.openxmlformats.org/officeDocument/2006/relationships/hyperlink" Target="http://fr.wikipedia.org/wiki/Europe_(lune)" TargetMode="External"/><Relationship Id="rId14" Type="http://schemas.openxmlformats.org/officeDocument/2006/relationships/hyperlink" Target="http://fr.wikipedia.org/wiki/Himalia_(lune)" TargetMode="External"/><Relationship Id="rId22" Type="http://schemas.openxmlformats.org/officeDocument/2006/relationships/hyperlink" Target="http://fr.wikipedia.org/wiki/S/2003_J_18" TargetMode="External"/><Relationship Id="rId27" Type="http://schemas.openxmlformats.org/officeDocument/2006/relationships/hyperlink" Target="http://fr.wikipedia.org/wiki/Harpalyc%C3%A9_(lune)" TargetMode="External"/><Relationship Id="rId30" Type="http://schemas.openxmlformats.org/officeDocument/2006/relationships/hyperlink" Target="http://fr.wikipedia.org/wiki/Telxino%C3%A9_(lune)" TargetMode="External"/><Relationship Id="rId35" Type="http://schemas.openxmlformats.org/officeDocument/2006/relationships/hyperlink" Target="http://fr.wikipedia.org/wiki/S/2003_J_15" TargetMode="External"/><Relationship Id="rId43" Type="http://schemas.openxmlformats.org/officeDocument/2006/relationships/hyperlink" Target="http://fr.wikipedia.org/wiki/%C3%89rinom%C3%A9_(lune)" TargetMode="External"/><Relationship Id="rId48" Type="http://schemas.openxmlformats.org/officeDocument/2006/relationships/hyperlink" Target="http://fr.wikipedia.org/wiki/S/2003_J_9" TargetMode="External"/><Relationship Id="rId56" Type="http://schemas.openxmlformats.org/officeDocument/2006/relationships/hyperlink" Target="http://fr.wikipedia.org/wiki/Spond%C3%A9_(lune)" TargetMode="External"/><Relationship Id="rId64" Type="http://schemas.openxmlformats.org/officeDocument/2006/relationships/hyperlink" Target="http://fr.wikipedia.org/wiki/Callichore_(lune)" TargetMode="External"/><Relationship Id="rId8" Type="http://schemas.openxmlformats.org/officeDocument/2006/relationships/hyperlink" Target="http://fr.wikipedia.org/wiki/Lune_galil%C3%A9enne" TargetMode="External"/><Relationship Id="rId51" Type="http://schemas.openxmlformats.org/officeDocument/2006/relationships/hyperlink" Target="http://fr.wikipedia.org/wiki/H%C3%A9g%C3%A9mone_(lune)" TargetMode="External"/><Relationship Id="rId3" Type="http://schemas.openxmlformats.org/officeDocument/2006/relationships/hyperlink" Target="http://fr.wikipedia.org/wiki/M%C3%A9tis_(lune)" TargetMode="External"/><Relationship Id="rId12" Type="http://schemas.openxmlformats.org/officeDocument/2006/relationships/hyperlink" Target="http://fr.wikipedia.org/wiki/Th%C3%A9misto_(lune)" TargetMode="External"/><Relationship Id="rId17" Type="http://schemas.openxmlformats.org/officeDocument/2006/relationships/hyperlink" Target="http://fr.wikipedia.org/wiki/S/2000_J_11" TargetMode="External"/><Relationship Id="rId25" Type="http://schemas.openxmlformats.org/officeDocument/2006/relationships/hyperlink" Target="http://fr.wikipedia.org/wiki/Euanth%C3%A9_(lune)" TargetMode="External"/><Relationship Id="rId33" Type="http://schemas.openxmlformats.org/officeDocument/2006/relationships/hyperlink" Target="http://fr.wikipedia.org/wiki/Hermipp%C3%A9_(lune)" TargetMode="External"/><Relationship Id="rId38" Type="http://schemas.openxmlformats.org/officeDocument/2006/relationships/hyperlink" Target="http://fr.wikipedia.org/wiki/Eurydom%C3%A9_(lune)" TargetMode="External"/><Relationship Id="rId46" Type="http://schemas.openxmlformats.org/officeDocument/2006/relationships/hyperlink" Target="http://fr.wikipedia.org/wiki/Tayg%C3%A8t%C3%A9_(lune)" TargetMode="External"/><Relationship Id="rId59" Type="http://schemas.openxmlformats.org/officeDocument/2006/relationships/hyperlink" Target="http://fr.wikipedia.org/wiki/S/2003_J_4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fr.wikipedia.org/wiki/Europe_(lune)" TargetMode="External"/><Relationship Id="rId13" Type="http://schemas.openxmlformats.org/officeDocument/2006/relationships/hyperlink" Target="http://fr.wikipedia.org/wiki/Himalia_(lune)" TargetMode="External"/><Relationship Id="rId18" Type="http://schemas.openxmlformats.org/officeDocument/2006/relationships/hyperlink" Target="http://fr.wikipedia.org/wiki/S/2003_J_12" TargetMode="External"/><Relationship Id="rId3" Type="http://schemas.openxmlformats.org/officeDocument/2006/relationships/hyperlink" Target="http://fr.wikipedia.org/wiki/M%C3%A9tis_(lune)" TargetMode="External"/><Relationship Id="rId21" Type="http://schemas.openxmlformats.org/officeDocument/2006/relationships/hyperlink" Target="http://fr.wikipedia.org/wiki/S/2003_J_18" TargetMode="External"/><Relationship Id="rId7" Type="http://schemas.openxmlformats.org/officeDocument/2006/relationships/hyperlink" Target="http://fr.wikipedia.org/wiki/Io_(lune)" TargetMode="External"/><Relationship Id="rId12" Type="http://schemas.openxmlformats.org/officeDocument/2006/relationships/hyperlink" Target="http://fr.wikipedia.org/wiki/L%C3%A9da_(lune)" TargetMode="External"/><Relationship Id="rId17" Type="http://schemas.openxmlformats.org/officeDocument/2006/relationships/hyperlink" Target="http://fr.wikipedia.org/wiki/Carpo_(lune)" TargetMode="External"/><Relationship Id="rId2" Type="http://schemas.openxmlformats.org/officeDocument/2006/relationships/hyperlink" Target="http://fr.wikipedia.org/wiki/Satellites_naturels_de_Jupiter" TargetMode="External"/><Relationship Id="rId16" Type="http://schemas.openxmlformats.org/officeDocument/2006/relationships/hyperlink" Target="http://fr.wikipedia.org/wiki/S/2000_J_11" TargetMode="External"/><Relationship Id="rId20" Type="http://schemas.openxmlformats.org/officeDocument/2006/relationships/hyperlink" Target="http://fr.wikipedia.org/wiki/S/2003_J_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.wikipedia.org/wiki/Th%C3%A9b%C3%A9_(lune)" TargetMode="External"/><Relationship Id="rId11" Type="http://schemas.openxmlformats.org/officeDocument/2006/relationships/hyperlink" Target="http://fr.wikipedia.org/wiki/Th%C3%A9misto_(lune)" TargetMode="External"/><Relationship Id="rId5" Type="http://schemas.openxmlformats.org/officeDocument/2006/relationships/hyperlink" Target="http://fr.wikipedia.org/wiki/Amalth%C3%A9e_(lune)" TargetMode="External"/><Relationship Id="rId15" Type="http://schemas.openxmlformats.org/officeDocument/2006/relationships/hyperlink" Target="http://fr.wikipedia.org/wiki/%C3%89lara_(lune)" TargetMode="External"/><Relationship Id="rId10" Type="http://schemas.openxmlformats.org/officeDocument/2006/relationships/hyperlink" Target="http://fr.wikipedia.org/wiki/Callisto_(lune)" TargetMode="External"/><Relationship Id="rId19" Type="http://schemas.openxmlformats.org/officeDocument/2006/relationships/hyperlink" Target="http://fr.wikipedia.org/wiki/Euporie_(lune)" TargetMode="External"/><Relationship Id="rId4" Type="http://schemas.openxmlformats.org/officeDocument/2006/relationships/hyperlink" Target="http://fr.wikipedia.org/wiki/Adrast%C3%A9e_(lune)" TargetMode="External"/><Relationship Id="rId9" Type="http://schemas.openxmlformats.org/officeDocument/2006/relationships/hyperlink" Target="http://fr.wikipedia.org/wiki/Ganym%C3%A8de_(lune)" TargetMode="External"/><Relationship Id="rId14" Type="http://schemas.openxmlformats.org/officeDocument/2006/relationships/hyperlink" Target="http://fr.wikipedia.org/wiki/Lysith%C3%A9a_(lune)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upload.wikimedia.org/wikipedia/commons/e/eb/Jupiter.moons1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upload.wikimedia.org/wikipedia/commons/c/cc/Galileo.arp.300pix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upload.wikimedia.org/wikipedia/commons/8/87/Galileo.script.arp.600pix.jpg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strosurf.com/rondi/jupiter/#telecharg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load.wikimedia.org/wikipedia/commons/e/e2/Jupi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857250"/>
            <a:ext cx="5365750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ZoneTexte 7"/>
          <p:cNvSpPr txBox="1">
            <a:spLocks noChangeArrowheads="1"/>
          </p:cNvSpPr>
          <p:nvPr/>
        </p:nvSpPr>
        <p:spPr bwMode="auto">
          <a:xfrm>
            <a:off x="1000125" y="928688"/>
            <a:ext cx="1038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2000" b="1">
                <a:solidFill>
                  <a:srgbClr val="FFFF00"/>
                </a:solidFill>
              </a:rPr>
              <a:t>JUPITER</a:t>
            </a:r>
          </a:p>
        </p:txBody>
      </p:sp>
      <p:grpSp>
        <p:nvGrpSpPr>
          <p:cNvPr id="2" name="Groupe 9"/>
          <p:cNvGrpSpPr>
            <a:grpSpLocks/>
          </p:cNvGrpSpPr>
          <p:nvPr/>
        </p:nvGrpSpPr>
        <p:grpSpPr bwMode="auto">
          <a:xfrm>
            <a:off x="6500813" y="1071563"/>
            <a:ext cx="2052637" cy="1717675"/>
            <a:chOff x="6500826" y="1071546"/>
            <a:chExt cx="2052766" cy="1717901"/>
          </a:xfrm>
        </p:grpSpPr>
        <p:sp>
          <p:nvSpPr>
            <p:cNvPr id="6" name="Ellipse 5"/>
            <p:cNvSpPr/>
            <p:nvPr/>
          </p:nvSpPr>
          <p:spPr>
            <a:xfrm>
              <a:off x="6500826" y="1071546"/>
              <a:ext cx="1071629" cy="100025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7" name="Ellipse 6"/>
            <p:cNvSpPr/>
            <p:nvPr/>
          </p:nvSpPr>
          <p:spPr>
            <a:xfrm>
              <a:off x="8001107" y="1500227"/>
              <a:ext cx="71442" cy="7144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055" name="ZoneTexte 8"/>
            <p:cNvSpPr txBox="1">
              <a:spLocks noChangeArrowheads="1"/>
            </p:cNvSpPr>
            <p:nvPr/>
          </p:nvSpPr>
          <p:spPr bwMode="auto">
            <a:xfrm>
              <a:off x="6715140" y="2143116"/>
              <a:ext cx="183845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/>
                <a:t>Tailles comparées</a:t>
              </a:r>
            </a:p>
            <a:p>
              <a:r>
                <a:rPr lang="fr-FR" altLang="fr-FR"/>
                <a:t> Jupiter - Terre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143000" y="214313"/>
          <a:ext cx="4714875" cy="5929312"/>
        </p:xfrm>
        <a:graphic>
          <a:graphicData uri="http://schemas.openxmlformats.org/drawingml/2006/table">
            <a:tbl>
              <a:tblPr/>
              <a:tblGrid>
                <a:gridCol w="588963"/>
                <a:gridCol w="588962"/>
                <a:gridCol w="590550"/>
                <a:gridCol w="588963"/>
                <a:gridCol w="588962"/>
                <a:gridCol w="590550"/>
                <a:gridCol w="588963"/>
                <a:gridCol w="588962"/>
              </a:tblGrid>
              <a:tr h="636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Nom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Diamètre</a:t>
                      </a:r>
                      <a:b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(km)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Masse</a:t>
                      </a:r>
                      <a:b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(kg)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Rayon orbital</a:t>
                      </a:r>
                      <a:b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(km)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Période</a:t>
                      </a:r>
                      <a:b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(d)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Inclinaison</a:t>
                      </a:r>
                      <a:b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(°)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Excentricité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Groupe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tooltip="Métis (lune)"/>
                        </a:rPr>
                        <a:t>Métis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00 128 000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0,295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Amalthée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 tooltip="Adrastée (lune)"/>
                        </a:rPr>
                        <a:t>Adrastée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26×20×16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00 129 000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0,298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Amalthée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 tooltip="Amalthée (lune)"/>
                        </a:rPr>
                        <a:t>Amalthée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262×146×134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00 181 400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0,498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0,388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0,0031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Amalthée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 tooltip="Thébé (lune)"/>
                        </a:rPr>
                        <a:t>Thébé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110×90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00 221 900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0,675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1,070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0,0177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Amalthée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 tooltip="Io (lune)"/>
                        </a:rPr>
                        <a:t>Io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3 643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00 421 800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1,769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0,0041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8" tooltip="Lune galiléenne"/>
                        </a:rPr>
                        <a:t>Lune galiléenne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9" tooltip="Europe (lune)"/>
                        </a:rPr>
                        <a:t>Europe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3 122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00 671 100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3,551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0,469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0,0094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Lune galiléenne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0" tooltip="Ganymède (lune)"/>
                        </a:rPr>
                        <a:t>Ganymède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5 262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01 070 400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7,155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Lune galiléenne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1" tooltip="Callisto (lune)"/>
                        </a:rPr>
                        <a:t>Callisto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4 821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01 882 700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16,689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0,0074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Lune galiléenne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2" tooltip="Thémisto (lune)"/>
                        </a:rPr>
                        <a:t>Thémisto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07 284 000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130,020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43,259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0,2426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Thémisto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3" tooltip="Léda (lune)"/>
                        </a:rPr>
                        <a:t>Léda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11 165 000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240,920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27,457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0,1636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4" tooltip="Himalia (lune)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11 461 000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250,560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27,496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0,1623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5" tooltip="Lysithéa (lune)"/>
                        </a:rPr>
                        <a:t>Lysithéa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11 717 000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259,200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28,302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0,1124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6" tooltip="Élara (lune)"/>
                        </a:rPr>
                        <a:t>Élara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11 741 000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259,640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26,627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0,2174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7" tooltip="S/2000 J 11"/>
                        </a:rPr>
                        <a:t>S/2000 J 11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12 555 000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286,950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28,273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0,2484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8" tooltip="Carpo (lune)"/>
                        </a:rPr>
                        <a:t>Carpo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16 989 000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456,100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51,395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0,4297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9" tooltip="S/2003 J 12"/>
                        </a:rPr>
                        <a:t>S/2003 J 12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17 582 000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489,500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151,140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0,5095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0" tooltip="Euporie (lune)"/>
                        </a:rPr>
                        <a:t>Euporie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19 304 000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550,740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145,767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0,1432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1" tooltip="S/2003 J 3"/>
                        </a:rPr>
                        <a:t>S/2003 J 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20 221 000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583,880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147,550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0,1970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2" tooltip="S/2003 J 18"/>
                        </a:rPr>
                        <a:t>S/2003 J 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20 514 000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596,590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146,104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0,0221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1785938" y="857250"/>
          <a:ext cx="4714875" cy="5246688"/>
        </p:xfrm>
        <a:graphic>
          <a:graphicData uri="http://schemas.openxmlformats.org/drawingml/2006/table">
            <a:tbl>
              <a:tblPr/>
              <a:tblGrid>
                <a:gridCol w="588962"/>
                <a:gridCol w="588963"/>
                <a:gridCol w="590550"/>
                <a:gridCol w="588962"/>
                <a:gridCol w="588963"/>
                <a:gridCol w="590550"/>
                <a:gridCol w="588962"/>
                <a:gridCol w="588963"/>
              </a:tblGrid>
              <a:tr h="139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2" tooltip="S/2003 J 18"/>
                        </a:rPr>
                        <a:t>S/2003 J 18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20 514 000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596,590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146,104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0,0221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 ?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3" tooltip="S/2003 J 16"/>
                        </a:rPr>
                        <a:t>S/2003 J 16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20 957 000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616,360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148,537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0,2246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4" tooltip="Mnémé (lune)"/>
                        </a:rPr>
                        <a:t>Mnémé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21 069 000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620,040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148,635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0,2273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5" tooltip="Euanthé (lune)"/>
                        </a:rPr>
                        <a:t>Euanthé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20 797 000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620,490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148,910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0,2321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6" tooltip="Orthosie (lune)"/>
                        </a:rPr>
                        <a:t>Orthosie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20 720 000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622,560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145,921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0,2808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 ?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7" tooltip="Harpalycé (lune)"/>
                        </a:rPr>
                        <a:t>Harpalycé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20 858 000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623,310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148,644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0,2268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8" tooltip="Praxidiké (lune)"/>
                        </a:rPr>
                        <a:t>Praxidiké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20 907 000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625,380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148,967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0,2308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9" tooltip="Thyoné (lune)"/>
                        </a:rPr>
                        <a:t>Thyoné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20 939 000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627,210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148,509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0,2286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0" tooltip="Telxinoé (lune)"/>
                        </a:rPr>
                        <a:t>Telxinoé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21 162 000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628,090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151,417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0,2206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 ?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1" tooltip="Ananké (lune)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21 276 000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629,770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148,889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0,2435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2" tooltip="Jocaste (lune)"/>
                        </a:rPr>
                        <a:t>Jocaste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21 061 000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631,600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149,429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0,2160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3" tooltip="Hermippé (lune)"/>
                        </a:rPr>
                        <a:t>Hermippé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21 131 000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633,900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150,725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0,2096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 ?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4" tooltip="Hélicé (lune)"/>
                        </a:rPr>
                        <a:t>Hélicé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21 263 000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634,770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154,773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0,1558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5" tooltip="S/2003 J 15"/>
                        </a:rPr>
                        <a:t>S/2003 J 15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22 627 000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689,770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146,501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0,1910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6" tooltip="S/2003 J 17"/>
                        </a:rPr>
                        <a:t>S/2003 J 17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22 992 000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714,470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164,917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0,2378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7" tooltip="S/2003 J 10"/>
                        </a:rPr>
                        <a:t>S/2003 J 10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23 041 000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716,250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165,086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0,4295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 ?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8" tooltip="Eurydomé (lune)"/>
                        </a:rPr>
                        <a:t>Eurydomé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22 865 000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717,330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150,274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0,2759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 ?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9" tooltip="Pasithée (lune)"/>
                        </a:rPr>
                        <a:t>Pasithée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23 004 000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719,440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165,138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0,2675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0" tooltip="Chaldèné (lune)"/>
                        </a:rPr>
                        <a:t>Chaldèné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23 100 000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723,700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165,191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0,2519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1" tooltip="Arché (lune)"/>
                        </a:rPr>
                        <a:t>Arché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22 931 000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723,900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165,001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0,2588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2" tooltip="Isonoé (lune)"/>
                        </a:rPr>
                        <a:t>Isonoé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23 155 000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726,250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165,268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0,2471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3" tooltip="Érinomé (lune)"/>
                        </a:rPr>
                        <a:t>Érinomé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23 196 000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728,510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164,934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0,2665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4" tooltip="Calé (lune)"/>
                        </a:rPr>
                        <a:t>Calé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23 217 000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729,470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164,996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0,2599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5" tooltip="Aitné (lune)"/>
                        </a:rPr>
                        <a:t>Aitné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23 229 000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730,180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165,091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0,2643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11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6" tooltip="Taygèté (lune)"/>
                        </a:rPr>
                        <a:t>Taygèté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23 280 000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732,410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165,272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0,2525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1" marR="6751" marT="6751" marB="6751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2571750" y="857250"/>
          <a:ext cx="4714875" cy="5214938"/>
        </p:xfrm>
        <a:graphic>
          <a:graphicData uri="http://schemas.openxmlformats.org/drawingml/2006/table">
            <a:tbl>
              <a:tblPr/>
              <a:tblGrid>
                <a:gridCol w="588963"/>
                <a:gridCol w="588962"/>
                <a:gridCol w="590550"/>
                <a:gridCol w="588963"/>
                <a:gridCol w="588962"/>
                <a:gridCol w="590550"/>
                <a:gridCol w="588963"/>
                <a:gridCol w="588962"/>
              </a:tblGrid>
              <a:tr h="193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7" tooltip="S/2003 J 23"/>
                        </a:rPr>
                        <a:t>S/2003 J 23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23 563 000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732,440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146,314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0,2714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8" tooltip="S/2003 J 9"/>
                        </a:rPr>
                        <a:t>S/2003 J 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23 384 000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733,290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165,079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0,2632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9" tooltip="Carmé (lune)"/>
                        </a:rPr>
                        <a:t>Carmé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23 404 000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734,170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164,907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0,2533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0" tooltip="S/2003 J 5"/>
                        </a:rPr>
                        <a:t>S/2003 J 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23 495 000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738,730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165,247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0,2478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1" tooltip="Hégémone (lune)"/>
                        </a:rPr>
                        <a:t>Hégémone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23 947 000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739,600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155,214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0,3276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2" tooltip="S/2003 J 19"/>
                        </a:rPr>
                        <a:t>S/2003 J 19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23 533 000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740,420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165,153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0,2556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3" tooltip="Calycé (lune)"/>
                        </a:rPr>
                        <a:t>Calycé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23 566 000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742,030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165,159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0,2465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4" tooltip="Pasiphaé (lune)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23 624 000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743,630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151,431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0,4090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5" tooltip="Eukéladé (lune)"/>
                        </a:rPr>
                        <a:t>Eukéladé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23 661 000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746,390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165,482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0,2721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6" tooltip="Spondé (lune)"/>
                        </a:rPr>
                        <a:t>Spondé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23 487 000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748,340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150,998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0,3121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7" tooltip="Cyllèné (lune)"/>
                        </a:rPr>
                        <a:t>Cyllèné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23 951 000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751,940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150,123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0,4116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8" tooltip="Mégaclité (lune)"/>
                        </a:rPr>
                        <a:t>Mégaclité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23 493 000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752,880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152,769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0,4197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9" tooltip="S/2003 J 4"/>
                        </a:rPr>
                        <a:t>S/2003 J 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23 930 000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755,240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149,581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0,3618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0" tooltip="Callirrhoé (lune)"/>
                        </a:rPr>
                        <a:t>Callirrhoé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24 103 000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758,770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147,158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0,2828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1" tooltip="Sinopé (lune)"/>
                        </a:rPr>
                        <a:t>Sinopé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23 939 000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758,900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158,109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0,2495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2" tooltip="Autonoé (lune)"/>
                        </a:rPr>
                        <a:t>Autonoé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24 046 000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760,950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152,416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0,3168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3" tooltip="Aoédé (lune)"/>
                        </a:rPr>
                        <a:t>Aoédé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23 981 000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761,500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158,257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0,4322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4" tooltip="Callichore (lune)"/>
                        </a:rPr>
                        <a:t>Callichore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24 043 000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764,730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165,501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Carmé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5" tooltip="Coré (lune)"/>
                        </a:rPr>
                        <a:t>Coré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24 011 000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779,180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144,529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0,3351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Pasiphaé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65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6" tooltip="S/2003 J 2"/>
                        </a:rPr>
                        <a:t>S/2003 J 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29 541 000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979,990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160,638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0,2255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39" marR="8439" marT="8439" marB="843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357188" y="285750"/>
          <a:ext cx="8286750" cy="5942013"/>
        </p:xfrm>
        <a:graphic>
          <a:graphicData uri="http://schemas.openxmlformats.org/drawingml/2006/table">
            <a:tbl>
              <a:tblPr/>
              <a:tblGrid>
                <a:gridCol w="1035050"/>
                <a:gridCol w="1036637"/>
                <a:gridCol w="1035050"/>
                <a:gridCol w="1036638"/>
                <a:gridCol w="1036637"/>
                <a:gridCol w="1035050"/>
                <a:gridCol w="1036638"/>
                <a:gridCol w="1035050"/>
              </a:tblGrid>
              <a:tr h="636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Nom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Diamètre</a:t>
                      </a:r>
                      <a:b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(km)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Masse</a:t>
                      </a:r>
                      <a:b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(kg)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Rayon orbital</a:t>
                      </a:r>
                      <a:b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(km)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Période</a:t>
                      </a:r>
                      <a:b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(d)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Inclinaison</a:t>
                      </a:r>
                      <a:b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(°)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Excentricité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Groupe  </a:t>
                      </a:r>
                      <a:r>
                        <a:rPr kumimoji="0" lang="fr-FR" alt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tooltip="Métis (lune)"/>
                        </a:rPr>
                        <a:t>Métis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00 128 000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0,295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Amalthée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 tooltip="Adrastée (lune)"/>
                        </a:rPr>
                        <a:t>Adrastée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26×20×16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00 129 000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0,298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Amalthée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 tooltip="Amalthée (lune)"/>
                        </a:rPr>
                        <a:t>Amalthée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262×146×134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00 181 400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0,498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0,388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0,0031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Amalthée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 tooltip="Thébé (lune)"/>
                        </a:rPr>
                        <a:t>Thébé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110×90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00 221 900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0,675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1,070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0,0177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Amalthée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 tooltip="Io (lune)"/>
                        </a:rPr>
                        <a:t>Io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3 643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8,9×10</a:t>
                      </a:r>
                      <a:r>
                        <a:rPr kumimoji="0" lang="fr-FR" altLang="fr-FR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00 421 800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1,769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0,036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0,0041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Lune galiléenne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8" tooltip="Europe (lune)"/>
                        </a:rPr>
                        <a:t>Europe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3 122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4,8×10</a:t>
                      </a:r>
                      <a:r>
                        <a:rPr kumimoji="0" lang="fr-FR" altLang="fr-FR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00 671 100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3,551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0,469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0,0094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Lune galiléenne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9" tooltip="Ganymède (lune)"/>
                        </a:rPr>
                        <a:t>Ganymède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5 262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01 070 400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7,155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0,170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0,0011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Lune galiléenne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0" tooltip="Callisto (lune)"/>
                        </a:rPr>
                        <a:t>Callisto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4 821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1,1×10</a:t>
                      </a:r>
                      <a:r>
                        <a:rPr kumimoji="0" lang="fr-FR" altLang="fr-FR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01 882 700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16,689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0,187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0,0074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Lune galiléenne</a:t>
                      </a: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1" tooltip="Thémisto (lune)"/>
                        </a:rPr>
                        <a:t>Thémisto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07 284 000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130,020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43,259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0,2426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Thémisto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2" tooltip="Léda (lune)"/>
                        </a:rPr>
                        <a:t>Léda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11 165 000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240,920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27,457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0,1636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3" tooltip="Himalia (lune)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11 461 000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250,560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27,496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0,1623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4" tooltip="Lysithéa (lune)"/>
                        </a:rPr>
                        <a:t>Lysithéa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11 717 000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259,200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28,302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0,1124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5" tooltip="Élara (lune)"/>
                        </a:rPr>
                        <a:t>Élara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11 741 000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259,640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26,627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0,2174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6" tooltip="S/2000 J 11"/>
                        </a:rPr>
                        <a:t>S/2000 J 11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12 555 000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286,950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28,273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0,2484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Himalia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7" tooltip="Carpo (lune)"/>
                        </a:rPr>
                        <a:t>Carpo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16 989 000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456,100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51,395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0,4297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8" tooltip="S/2003 J 12"/>
                        </a:rPr>
                        <a:t>S/2003 J 12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17 582 000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489,500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151,140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0,5095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9" tooltip="Euporie (lune)"/>
                        </a:rPr>
                        <a:t>Euporie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19 304 000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550,740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145,767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0,1432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0" tooltip="S/2003 J 3"/>
                        </a:rPr>
                        <a:t>S/2003 J 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20 221 000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583,880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147,550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0,1970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FEF"/>
                    </a:solidFill>
                  </a:tcPr>
                </a:tc>
              </a:tr>
              <a:tr h="22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1" tooltip="S/2003 J 18"/>
                        </a:rPr>
                        <a:t>S/2003 J 18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1,5×10</a:t>
                      </a:r>
                      <a:r>
                        <a:rPr kumimoji="0" lang="fr-FR" altLang="fr-FR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20 514 000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596,590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146,104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0,0221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Ananké ?</a:t>
                      </a:r>
                      <a:endParaRPr kumimoji="0" lang="fr-FR" altLang="fr-F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638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14313" y="2071688"/>
            <a:ext cx="8715375" cy="1714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 23" descr="Image:Jupiter.moons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857250"/>
            <a:ext cx="8224838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Image:Galileo.arp.300pix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214313"/>
            <a:ext cx="31432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4857750" y="2214563"/>
            <a:ext cx="19288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fr-FR" altLang="fr-FR" b="1"/>
              <a:t>Galileo Galilei</a:t>
            </a:r>
          </a:p>
          <a:p>
            <a:pPr algn="ctr"/>
            <a:r>
              <a:rPr lang="fr-FR" altLang="fr-FR" b="1"/>
              <a:t>1564 - 1642</a:t>
            </a:r>
          </a:p>
          <a:p>
            <a:endParaRPr lang="fr-FR" altLang="fr-FR"/>
          </a:p>
        </p:txBody>
      </p:sp>
      <p:pic>
        <p:nvPicPr>
          <p:cNvPr id="1030" name="Picture 6" descr="http://www.astrosurf.com/luxorion/Documents/lunette-galilee-21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4786313"/>
            <a:ext cx="35052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:Galileo.script.arp.600pix.jp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8041"/>
            <a:ext cx="372427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4"/>
          <a:stretch/>
        </p:blipFill>
        <p:spPr>
          <a:xfrm>
            <a:off x="4860032" y="692696"/>
            <a:ext cx="3555751" cy="471984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724128" y="5517232"/>
            <a:ext cx="2124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Sidereus</a:t>
            </a:r>
            <a:r>
              <a:rPr lang="fr-FR" sz="1400" dirty="0" smtClean="0"/>
              <a:t> </a:t>
            </a:r>
            <a:r>
              <a:rPr lang="fr-FR" sz="1400" dirty="0" err="1" smtClean="0"/>
              <a:t>Nuncius</a:t>
            </a:r>
            <a:r>
              <a:rPr lang="fr-FR" sz="1400" dirty="0" smtClean="0"/>
              <a:t> -1610</a:t>
            </a:r>
          </a:p>
          <a:p>
            <a:r>
              <a:rPr lang="fr-FR" sz="1400" dirty="0" smtClean="0"/>
              <a:t>Le messager des étoiles</a:t>
            </a:r>
            <a:endParaRPr lang="fr-FR" sz="1400" dirty="0"/>
          </a:p>
        </p:txBody>
      </p:sp>
      <p:sp>
        <p:nvSpPr>
          <p:cNvPr id="4" name="ZoneTexte 3"/>
          <p:cNvSpPr txBox="1"/>
          <p:nvPr/>
        </p:nvSpPr>
        <p:spPr>
          <a:xfrm>
            <a:off x="1008137" y="6113041"/>
            <a:ext cx="3219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Manuscrit des observations de Galilée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08" b="31667"/>
          <a:stretch>
            <a:fillRect/>
          </a:stretch>
        </p:blipFill>
        <p:spPr bwMode="auto">
          <a:xfrm>
            <a:off x="703014" y="999061"/>
            <a:ext cx="3929062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0"/>
          <p:cNvGrpSpPr>
            <a:grpSpLocks/>
          </p:cNvGrpSpPr>
          <p:nvPr/>
        </p:nvGrpSpPr>
        <p:grpSpPr bwMode="auto">
          <a:xfrm>
            <a:off x="1357313" y="4857750"/>
            <a:ext cx="3714750" cy="869950"/>
            <a:chOff x="1357290" y="4857760"/>
            <a:chExt cx="3714778" cy="869398"/>
          </a:xfrm>
        </p:grpSpPr>
        <p:sp>
          <p:nvSpPr>
            <p:cNvPr id="8197" name="ZoneTexte 6"/>
            <p:cNvSpPr txBox="1">
              <a:spLocks noChangeArrowheads="1"/>
            </p:cNvSpPr>
            <p:nvPr/>
          </p:nvSpPr>
          <p:spPr bwMode="auto">
            <a:xfrm>
              <a:off x="1357290" y="5357826"/>
              <a:ext cx="29005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b="1">
                  <a:solidFill>
                    <a:srgbClr val="FF0000"/>
                  </a:solidFill>
                </a:rPr>
                <a:t>Calcul de la masse de Jupiter</a:t>
              </a:r>
            </a:p>
          </p:txBody>
        </p:sp>
        <p:cxnSp>
          <p:nvCxnSpPr>
            <p:cNvPr id="9" name="Connecteur droit avec flèche 8"/>
            <p:cNvCxnSpPr>
              <a:endCxn id="8197" idx="3"/>
            </p:cNvCxnSpPr>
            <p:nvPr/>
          </p:nvCxnSpPr>
          <p:spPr>
            <a:xfrm rot="10800000" flipV="1">
              <a:off x="4257674" y="4857760"/>
              <a:ext cx="814394" cy="68536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063" y="332656"/>
            <a:ext cx="3110933" cy="61653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60" y="400506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 smtClean="0">
                <a:hlinkClick r:id="rId4"/>
              </a:rPr>
              <a:t>http://www.astrosurf.com/rondi/jupiter/#telecharger</a:t>
            </a:r>
            <a:endParaRPr lang="fr-FR" sz="1400" dirty="0" smtClean="0"/>
          </a:p>
          <a:p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933</Words>
  <Application>Microsoft Office PowerPoint</Application>
  <PresentationFormat>Affichage à l'écran (4:3)</PresentationFormat>
  <Paragraphs>690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Calibri</vt:lpstr>
      <vt:lpstr>Arial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12</cp:revision>
  <dcterms:created xsi:type="dcterms:W3CDTF">2008-11-19T16:39:13Z</dcterms:created>
  <dcterms:modified xsi:type="dcterms:W3CDTF">2019-05-16T14:12:48Z</dcterms:modified>
</cp:coreProperties>
</file>