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5" r:id="rId10"/>
    <p:sldId id="274" r:id="rId11"/>
    <p:sldId id="276" r:id="rId12"/>
    <p:sldId id="265" r:id="rId13"/>
    <p:sldId id="264" r:id="rId14"/>
    <p:sldId id="266" r:id="rId15"/>
    <p:sldId id="267" r:id="rId16"/>
    <p:sldId id="268" r:id="rId17"/>
    <p:sldId id="277" r:id="rId18"/>
    <p:sldId id="269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CC"/>
    <a:srgbClr val="FFFF00"/>
    <a:srgbClr val="FF9900"/>
    <a:srgbClr val="FF0066"/>
    <a:srgbClr val="00FF00"/>
    <a:srgbClr val="FFFF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1" autoAdjust="0"/>
    <p:restoredTop sz="94660"/>
  </p:normalViewPr>
  <p:slideViewPr>
    <p:cSldViewPr>
      <p:cViewPr varScale="1">
        <p:scale>
          <a:sx n="106" d="100"/>
          <a:sy n="106" d="100"/>
        </p:scale>
        <p:origin x="93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8E3D0DF-B931-4036-BA15-185B3118E89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9638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6B02-A75D-463D-9B1F-8C6D329CB22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134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5BD51-4362-4EA0-B706-B017949D054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2135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B7F7A-9AEA-419E-801D-9FE41BEB026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199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41A04-67EC-4D18-BAF0-DF9A6968520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0358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58AF6-E371-4812-B72E-7EF6DFB53B5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0489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A4FA-BE46-4C05-8519-24DC79BCC5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447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55D78-59AD-4DAC-8DF5-CE0690177C8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138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9AE8C-80F2-4886-8074-47C92F51F3C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2904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D0F7A-FA04-4BC8-9F9E-86BC1F5333A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412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CB4B-E4BF-43E8-B151-3BD2AE5C82D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609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6381B-D56B-4DE4-8F1A-92ED0115C8F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1300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5F5FC"/>
            </a:gs>
            <a:gs pos="74001">
              <a:srgbClr val="A3A3E8"/>
            </a:gs>
            <a:gs pos="83000">
              <a:srgbClr val="A3A3E8"/>
            </a:gs>
            <a:gs pos="100000">
              <a:srgbClr val="C2C2F0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C438077-180F-4282-A007-5384689C507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fr.wikipedia.org/wiki/Image:Orbite_Quaoar.p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505200" y="5029200"/>
            <a:ext cx="4295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FF"/>
                </a:solidFill>
                <a:latin typeface="Arial" panose="020B0604020202020204" pitchFamily="34" charset="0"/>
              </a:rPr>
              <a:t>(missions Apollo)</a:t>
            </a:r>
            <a:r>
              <a:rPr lang="fr-FR" altLang="fr-FR" sz="24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E:\ARISTARQ\IMAGES\03_NEAR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114800" y="5410200"/>
            <a:ext cx="335915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CCFFCC"/>
                </a:solidFill>
              </a:rPr>
              <a:t>TERRE - LUNE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CCFFCC"/>
                </a:solidFill>
              </a:rPr>
              <a:t>(missions Apollo)</a:t>
            </a:r>
            <a:endParaRPr lang="fr-FR" altLang="fr-FR" sz="3600" b="1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1447800"/>
            <a:ext cx="1524000" cy="762000"/>
          </a:xfrm>
        </p:spPr>
        <p:txBody>
          <a:bodyPr/>
          <a:lstStyle/>
          <a:p>
            <a:r>
              <a:rPr lang="fr-FR" altLang="fr-FR" b="1" smtClean="0">
                <a:solidFill>
                  <a:srgbClr val="FF0000"/>
                </a:solidFill>
              </a:rPr>
              <a:t>MARS</a:t>
            </a:r>
            <a:endParaRPr lang="fr-FR" altLang="fr-FR" b="1" smtClean="0"/>
          </a:p>
        </p:txBody>
      </p:sp>
      <p:pic>
        <p:nvPicPr>
          <p:cNvPr id="2" name="Picture 4" descr="E:\ARISTARQ\IMAGES\04_MAR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105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E:\ARISTARQ\IMAGES\05_JUP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"/>
            <a:ext cx="545306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371600" y="609600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FF9900"/>
                </a:solidFill>
              </a:rPr>
              <a:t>JUPITER</a:t>
            </a:r>
            <a:endParaRPr lang="fr-FR" alt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:\ARISTARQ\IMAGES\06_SA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7245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4495800"/>
            <a:ext cx="2209800" cy="685800"/>
          </a:xfrm>
        </p:spPr>
        <p:txBody>
          <a:bodyPr/>
          <a:lstStyle/>
          <a:p>
            <a:r>
              <a:rPr lang="fr-FR" altLang="fr-FR" b="1" i="1" smtClean="0">
                <a:solidFill>
                  <a:srgbClr val="FFFF00"/>
                </a:solidFill>
              </a:rPr>
              <a:t>SATURNE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:\ARISTARQ\IMAGES\07_HS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76325"/>
            <a:ext cx="90487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1333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b="1">
                <a:solidFill>
                  <a:srgbClr val="FFFF00"/>
                </a:solidFill>
              </a:rPr>
              <a:t>Pluton</a:t>
            </a:r>
            <a:endParaRPr lang="fr-FR" altLang="fr-FR" sz="2400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72200" y="1371600"/>
            <a:ext cx="1350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9900"/>
                </a:solidFill>
              </a:rPr>
              <a:t>Charon</a:t>
            </a:r>
            <a:endParaRPr lang="fr-FR" alt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FFFF00"/>
                </a:solidFill>
              </a:rPr>
              <a:t>SOLEIL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00063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E:\ARISTARQ\IMAGES\ARIST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"/>
            <a:ext cx="47799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495800"/>
            <a:ext cx="3505200" cy="1143000"/>
          </a:xfrm>
        </p:spPr>
        <p:txBody>
          <a:bodyPr/>
          <a:lstStyle/>
          <a:p>
            <a:r>
              <a:rPr lang="fr-FR" altLang="fr-FR" b="1" smtClean="0">
                <a:solidFill>
                  <a:srgbClr val="0066FF"/>
                </a:solidFill>
              </a:rPr>
              <a:t>Aristote</a:t>
            </a:r>
            <a:br>
              <a:rPr lang="fr-FR" altLang="fr-FR" b="1" smtClean="0">
                <a:solidFill>
                  <a:srgbClr val="0066FF"/>
                </a:solidFill>
              </a:rPr>
            </a:br>
            <a:r>
              <a:rPr lang="fr-FR" altLang="fr-FR" b="1" smtClean="0">
                <a:solidFill>
                  <a:srgbClr val="0066FF"/>
                </a:solidFill>
              </a:rPr>
              <a:t> </a:t>
            </a:r>
            <a:r>
              <a:rPr lang="fr-FR" altLang="fr-FR" sz="2800" b="1" smtClean="0">
                <a:solidFill>
                  <a:srgbClr val="0066FF"/>
                </a:solidFill>
              </a:rPr>
              <a:t>(</a:t>
            </a:r>
            <a:r>
              <a:rPr lang="fr-FR" altLang="fr-FR" sz="2800" smtClean="0">
                <a:solidFill>
                  <a:srgbClr val="0066FF"/>
                </a:solidFill>
              </a:rPr>
              <a:t>3ème s. av. J.C.)</a:t>
            </a:r>
            <a:endParaRPr lang="fr-FR" altLang="fr-F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5410200"/>
            <a:ext cx="5486400" cy="1143000"/>
          </a:xfrm>
        </p:spPr>
        <p:txBody>
          <a:bodyPr/>
          <a:lstStyle/>
          <a:p>
            <a:r>
              <a:rPr lang="fr-FR" altLang="fr-FR" b="1" i="1" smtClean="0">
                <a:solidFill>
                  <a:srgbClr val="FF3399"/>
                </a:solidFill>
              </a:rPr>
              <a:t>Ptolémée</a:t>
            </a:r>
            <a:r>
              <a:rPr lang="fr-FR" altLang="fr-FR" b="1" i="1" smtClean="0">
                <a:solidFill>
                  <a:srgbClr val="0066FF"/>
                </a:solidFill>
              </a:rPr>
              <a:t> </a:t>
            </a:r>
            <a:r>
              <a:rPr lang="fr-FR" altLang="fr-FR" sz="2400" b="1" i="1" smtClean="0">
                <a:solidFill>
                  <a:srgbClr val="0066FF"/>
                </a:solidFill>
              </a:rPr>
              <a:t>(2ème s. ap. J.C.)</a:t>
            </a:r>
            <a:endParaRPr lang="fr-FR" altLang="fr-FR" smtClean="0"/>
          </a:p>
        </p:txBody>
      </p:sp>
      <p:pic>
        <p:nvPicPr>
          <p:cNvPr id="15363" name="Picture 5" descr="E:\ARISTARQ\IMAGES\PTOL_M_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249988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3505200" cy="1143000"/>
          </a:xfrm>
        </p:spPr>
        <p:txBody>
          <a:bodyPr/>
          <a:lstStyle/>
          <a:p>
            <a:pPr algn="l"/>
            <a:r>
              <a:rPr lang="fr-FR" altLang="fr-FR" sz="4800" b="1" smtClean="0">
                <a:solidFill>
                  <a:schemeClr val="accent2"/>
                </a:solidFill>
              </a:rPr>
              <a:t>COPERNIC</a:t>
            </a:r>
            <a:br>
              <a:rPr lang="fr-FR" altLang="fr-FR" sz="4800" b="1" smtClean="0">
                <a:solidFill>
                  <a:schemeClr val="accent2"/>
                </a:solidFill>
              </a:rPr>
            </a:br>
            <a:r>
              <a:rPr lang="fr-FR" altLang="fr-FR" sz="4800" b="1" smtClean="0">
                <a:solidFill>
                  <a:schemeClr val="accent2"/>
                </a:solidFill>
              </a:rPr>
              <a:t>    </a:t>
            </a:r>
            <a:r>
              <a:rPr lang="fr-FR" altLang="fr-FR" sz="3200" b="1" smtClean="0">
                <a:solidFill>
                  <a:schemeClr val="accent2"/>
                </a:solidFill>
              </a:rPr>
              <a:t>1583</a:t>
            </a:r>
            <a:endParaRPr lang="fr-FR" altLang="fr-FR" smtClean="0"/>
          </a:p>
        </p:txBody>
      </p:sp>
      <p:pic>
        <p:nvPicPr>
          <p:cNvPr id="16387" name="Picture 5" descr="E:\ARISTARQ\IMAGES\COPERN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90600"/>
            <a:ext cx="6324600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E:\ARISTARQ\IMAGES\10_GAL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56007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57800" y="5257800"/>
            <a:ext cx="3124200" cy="685800"/>
          </a:xfrm>
        </p:spPr>
        <p:txBody>
          <a:bodyPr/>
          <a:lstStyle/>
          <a:p>
            <a:r>
              <a:rPr lang="fr-FR" altLang="fr-FR" sz="4400" b="1" smtClean="0">
                <a:solidFill>
                  <a:srgbClr val="FF0000"/>
                </a:solidFill>
              </a:rPr>
              <a:t>Galilée </a:t>
            </a:r>
            <a:r>
              <a:rPr lang="fr-FR" altLang="fr-FR" b="1" smtClean="0">
                <a:solidFill>
                  <a:srgbClr val="FF0000"/>
                </a:solidFill>
              </a:rPr>
              <a:t>(1610)</a:t>
            </a:r>
            <a:endParaRPr lang="fr-FR" altLang="fr-FR" sz="44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E:\ARISTARQ\IMAGES\TYCHO_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9600"/>
            <a:ext cx="67056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85800" y="2057400"/>
            <a:ext cx="151765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FFFF66"/>
                </a:solidFill>
              </a:rPr>
              <a:t>Tycho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FFFF66"/>
                </a:solidFill>
              </a:rPr>
              <a:t>Brahé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FF66"/>
                </a:solidFill>
              </a:rPr>
              <a:t>(1630)</a:t>
            </a:r>
            <a:endParaRPr lang="fr-FR" alt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16832"/>
            <a:ext cx="4209628" cy="4281636"/>
          </a:xfrm>
          <a:prstGeom prst="rect">
            <a:avLst/>
          </a:prstGeom>
        </p:spPr>
      </p:pic>
      <p:sp>
        <p:nvSpPr>
          <p:cNvPr id="5" name="Zone de texte 2"/>
          <p:cNvSpPr txBox="1"/>
          <p:nvPr/>
        </p:nvSpPr>
        <p:spPr>
          <a:xfrm>
            <a:off x="539552" y="548680"/>
            <a:ext cx="4320480" cy="151216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modèle géo-héliocentrique de </a:t>
            </a:r>
            <a:r>
              <a:rPr lang="fr-FR" sz="16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Tycho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Brahe,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Lune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et 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tournent autour de la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Terre.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Mercure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Vénus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Jupiter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et 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Saturne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tournent autour du Soleil. À la périphérie se trouvent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sphère des étoiles fixes.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17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E:\ARISTARQ\IMAGES\12_HST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9625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050925" y="196850"/>
            <a:ext cx="3752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3600" i="1">
                <a:solidFill>
                  <a:srgbClr val="FFFF66"/>
                </a:solidFill>
              </a:rPr>
              <a:t>L’étoile </a:t>
            </a:r>
            <a:r>
              <a:rPr lang="fr-FR" altLang="fr-FR" sz="3600" b="1" i="1">
                <a:solidFill>
                  <a:srgbClr val="FFFF66"/>
                </a:solidFill>
              </a:rPr>
              <a:t>Bételgeuse</a:t>
            </a:r>
            <a:endParaRPr lang="fr-FR" altLang="fr-FR" sz="2400" b="1"/>
          </a:p>
        </p:txBody>
      </p:sp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4343400" y="5943600"/>
            <a:ext cx="3841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>
                <a:solidFill>
                  <a:srgbClr val="FFFF66"/>
                </a:solidFill>
              </a:rPr>
              <a:t>Constellation d ’Orion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57200"/>
            <a:ext cx="4953000" cy="13716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00FF00"/>
                </a:solidFill>
              </a:rPr>
              <a:t>Notre Galaxie</a:t>
            </a:r>
            <a:r>
              <a:rPr lang="fr-FR" altLang="fr-FR" smtClean="0">
                <a:solidFill>
                  <a:srgbClr val="00FF00"/>
                </a:solidFill>
              </a:rPr>
              <a:t> :</a:t>
            </a:r>
          </a:p>
          <a:p>
            <a:r>
              <a:rPr lang="fr-FR" altLang="fr-FR" b="1" i="1" smtClean="0">
                <a:solidFill>
                  <a:schemeClr val="bg1"/>
                </a:solidFill>
              </a:rPr>
              <a:t>« la voie</a:t>
            </a:r>
            <a:r>
              <a:rPr lang="fr-FR" altLang="fr-FR" b="1" i="1" smtClean="0">
                <a:solidFill>
                  <a:srgbClr val="FF0066"/>
                </a:solidFill>
              </a:rPr>
              <a:t> lactée »</a:t>
            </a:r>
          </a:p>
          <a:p>
            <a:r>
              <a:rPr lang="fr-FR" altLang="fr-FR" b="1" i="1" smtClean="0">
                <a:solidFill>
                  <a:srgbClr val="00FF00"/>
                </a:solidFill>
              </a:rPr>
              <a:t>          (image virtuelle)</a:t>
            </a:r>
            <a:endParaRPr lang="fr-FR" altLang="fr-FR" b="1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E:\ARISTARQ\IMAGES\15_AN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"/>
            <a:ext cx="3886200" cy="1600200"/>
          </a:xfrm>
        </p:spPr>
        <p:txBody>
          <a:bodyPr/>
          <a:lstStyle/>
          <a:p>
            <a:r>
              <a:rPr lang="fr-FR" altLang="fr-FR" b="1" i="1" smtClean="0">
                <a:solidFill>
                  <a:schemeClr val="hlink"/>
                </a:solidFill>
              </a:rPr>
              <a:t>Notre voisine :</a:t>
            </a:r>
          </a:p>
          <a:p>
            <a:r>
              <a:rPr lang="fr-FR" altLang="fr-FR" b="1" i="1" smtClean="0">
                <a:solidFill>
                  <a:schemeClr val="hlink"/>
                </a:solidFill>
              </a:rPr>
              <a:t>La Galaxie d ’Andromède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E:\ARISTARQ\IMAGES\16_HST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8686800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5638800" y="6096000"/>
            <a:ext cx="1774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chemeClr val="hlink"/>
                </a:solidFill>
              </a:rPr>
              <a:t>NGC 4414</a:t>
            </a:r>
            <a:endParaRPr lang="fr-FR" altLang="fr-FR"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143000"/>
          </a:xfrm>
        </p:spPr>
        <p:txBody>
          <a:bodyPr/>
          <a:lstStyle/>
          <a:p>
            <a:endParaRPr lang="fr-FR" altLang="fr-FR" smtClean="0"/>
          </a:p>
        </p:txBody>
      </p:sp>
      <p:pic>
        <p:nvPicPr>
          <p:cNvPr id="23555" name="Picture 4" descr="E:\ARISTARQ\IMAGES\17_HST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69</Words>
  <Application>Microsoft Office PowerPoint</Application>
  <PresentationFormat>Affichage à l'écran (4:3)</PresentationFormat>
  <Paragraphs>26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Aristote  (3ème s. av. J.C.)</vt:lpstr>
      <vt:lpstr>Ptolémée (2ème s. ap. J.C.)</vt:lpstr>
      <vt:lpstr>COPERNIC     1583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30</cp:revision>
  <dcterms:created xsi:type="dcterms:W3CDTF">2003-09-18T10:01:29Z</dcterms:created>
  <dcterms:modified xsi:type="dcterms:W3CDTF">2019-05-16T13:28:55Z</dcterms:modified>
</cp:coreProperties>
</file>