
<file path=[Content_Types].xml><?xml version="1.0" encoding="utf-8"?>
<Types xmlns="http://schemas.openxmlformats.org/package/2006/content-types"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CC66FF"/>
    <a:srgbClr val="66FF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 snapToObjects="1">
      <p:cViewPr varScale="1">
        <p:scale>
          <a:sx n="86" d="100"/>
          <a:sy n="86" d="100"/>
        </p:scale>
        <p:origin x="34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B0D87-F379-48C3-85B4-2FB4C47DE18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96004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E532BA-F065-467F-B005-F0B24F62F44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7708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DF592-E6B8-4A45-8D83-27E1007A65C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6689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D85261-1B4C-47E7-9A11-F4ACA6CD9A2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48373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2240A-140C-4151-B20A-D8282D2F6DF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79349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A81A18-CDF8-41C6-AB30-66FFF66214C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61977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79BCF3-C943-40D5-8473-8156DDEC6C8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50387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4B187B-598E-46B5-9ADF-27F5EDA9171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59074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60F1A-DA94-4B6F-98AD-3A31842ED00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26418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D3989-8C3D-4D4D-AC27-4FD1727C0DC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33312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56A0D-7B72-4145-B7D6-0F79C781661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6095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12B7E80-4D54-40C2-82ED-BE64668A26C8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1508125" y="269875"/>
            <a:ext cx="6188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>
                <a:solidFill>
                  <a:schemeClr val="accent2"/>
                </a:solidFill>
              </a:rPr>
              <a:t>Exploitation vectorielle d’un enregistrement</a:t>
            </a: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533400" y="2743200"/>
            <a:ext cx="4495800" cy="161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/>
              <a:t>On souhaite obtenir le </a:t>
            </a:r>
          </a:p>
          <a:p>
            <a:r>
              <a:rPr lang="fr-FR" altLang="fr-FR"/>
              <a:t>vecteur accélération au point n°4 :</a:t>
            </a:r>
          </a:p>
          <a:p>
            <a:endParaRPr lang="fr-FR" altLang="fr-FR"/>
          </a:p>
          <a:p>
            <a:pPr algn="ctr"/>
            <a:r>
              <a:rPr lang="fr-FR" altLang="fr-FR" sz="2800">
                <a:solidFill>
                  <a:schemeClr val="accent2"/>
                </a:solidFill>
                <a:latin typeface="EU Arrow" panose="020B0604020202020204" pitchFamily="34" charset="2"/>
              </a:rPr>
              <a:t>a</a:t>
            </a:r>
            <a:r>
              <a:rPr lang="fr-FR" altLang="fr-FR" sz="1600">
                <a:solidFill>
                  <a:schemeClr val="accent2"/>
                </a:solidFill>
              </a:rPr>
              <a:t>4</a:t>
            </a:r>
            <a:r>
              <a:rPr lang="fr-FR" altLang="fr-FR">
                <a:solidFill>
                  <a:schemeClr val="accent2"/>
                </a:solidFill>
              </a:rPr>
              <a:t> = (</a:t>
            </a:r>
            <a:r>
              <a:rPr lang="fr-FR" altLang="fr-FR">
                <a:solidFill>
                  <a:schemeClr val="accent2"/>
                </a:solidFill>
                <a:latin typeface="EU Arrow" panose="020B0604020202020204" pitchFamily="34" charset="2"/>
              </a:rPr>
              <a:t>V</a:t>
            </a:r>
            <a:r>
              <a:rPr lang="fr-FR" altLang="fr-FR" sz="1600">
                <a:solidFill>
                  <a:schemeClr val="accent2"/>
                </a:solidFill>
              </a:rPr>
              <a:t>5</a:t>
            </a:r>
            <a:r>
              <a:rPr lang="fr-FR" altLang="fr-FR">
                <a:solidFill>
                  <a:schemeClr val="accent2"/>
                </a:solidFill>
              </a:rPr>
              <a:t> – </a:t>
            </a:r>
            <a:r>
              <a:rPr lang="fr-FR" altLang="fr-FR">
                <a:solidFill>
                  <a:schemeClr val="accent2"/>
                </a:solidFill>
                <a:latin typeface="EU Arrow" panose="020B0604020202020204" pitchFamily="34" charset="2"/>
              </a:rPr>
              <a:t>V</a:t>
            </a:r>
            <a:r>
              <a:rPr lang="fr-FR" altLang="fr-FR" sz="1600">
                <a:solidFill>
                  <a:schemeClr val="accent2"/>
                </a:solidFill>
              </a:rPr>
              <a:t>3</a:t>
            </a:r>
            <a:r>
              <a:rPr lang="fr-FR" altLang="fr-FR">
                <a:solidFill>
                  <a:schemeClr val="accent2"/>
                </a:solidFill>
              </a:rPr>
              <a:t>) / 2 </a:t>
            </a:r>
            <a:r>
              <a:rPr lang="fr-FR" altLang="fr-FR" sz="2800">
                <a:solidFill>
                  <a:schemeClr val="accent2"/>
                </a:solidFill>
                <a:latin typeface="Symbol" panose="05050102010706020507" pitchFamily="18" charset="2"/>
              </a:rPr>
              <a:t>t</a:t>
            </a: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1127125" y="4918075"/>
            <a:ext cx="52816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FF3300"/>
                </a:solidFill>
              </a:rPr>
              <a:t>Attention</a:t>
            </a:r>
            <a:r>
              <a:rPr lang="fr-FR" altLang="fr-FR"/>
              <a:t> : </a:t>
            </a:r>
          </a:p>
          <a:p>
            <a:r>
              <a:rPr lang="fr-FR" altLang="fr-FR"/>
              <a:t>il s’agit d’une relation vectorielle </a:t>
            </a:r>
          </a:p>
          <a:p>
            <a:r>
              <a:rPr lang="fr-FR" altLang="fr-FR"/>
              <a:t>qui implique une </a:t>
            </a:r>
            <a:r>
              <a:rPr lang="fr-FR" altLang="fr-FR">
                <a:solidFill>
                  <a:srgbClr val="FF3300"/>
                </a:solidFill>
              </a:rPr>
              <a:t>construction de vecteurs</a:t>
            </a:r>
          </a:p>
        </p:txBody>
      </p:sp>
      <p:grpSp>
        <p:nvGrpSpPr>
          <p:cNvPr id="2079" name="Group 31"/>
          <p:cNvGrpSpPr>
            <a:grpSpLocks/>
          </p:cNvGrpSpPr>
          <p:nvPr/>
        </p:nvGrpSpPr>
        <p:grpSpPr bwMode="auto">
          <a:xfrm>
            <a:off x="1447800" y="1219200"/>
            <a:ext cx="6400800" cy="4419600"/>
            <a:chOff x="912" y="768"/>
            <a:chExt cx="4032" cy="2784"/>
          </a:xfrm>
        </p:grpSpPr>
        <p:sp>
          <p:nvSpPr>
            <p:cNvPr id="2051" name="Text Box 3"/>
            <p:cNvSpPr txBox="1">
              <a:spLocks noChangeArrowheads="1"/>
            </p:cNvSpPr>
            <p:nvPr/>
          </p:nvSpPr>
          <p:spPr bwMode="auto">
            <a:xfrm>
              <a:off x="912" y="768"/>
              <a:ext cx="384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0</a:t>
              </a:r>
            </a:p>
          </p:txBody>
        </p:sp>
        <p:sp>
          <p:nvSpPr>
            <p:cNvPr id="2053" name="Text Box 5"/>
            <p:cNvSpPr txBox="1">
              <a:spLocks noChangeArrowheads="1"/>
            </p:cNvSpPr>
            <p:nvPr/>
          </p:nvSpPr>
          <p:spPr bwMode="auto">
            <a:xfrm>
              <a:off x="3744" y="2016"/>
              <a:ext cx="328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5</a:t>
              </a:r>
            </a:p>
          </p:txBody>
        </p:sp>
        <p:sp>
          <p:nvSpPr>
            <p:cNvPr id="2054" name="Oval 6"/>
            <p:cNvSpPr>
              <a:spLocks noChangeArrowheads="1"/>
            </p:cNvSpPr>
            <p:nvPr/>
          </p:nvSpPr>
          <p:spPr bwMode="auto">
            <a:xfrm>
              <a:off x="2235" y="1045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5" name="Oval 7"/>
            <p:cNvSpPr>
              <a:spLocks noChangeArrowheads="1"/>
            </p:cNvSpPr>
            <p:nvPr/>
          </p:nvSpPr>
          <p:spPr bwMode="auto">
            <a:xfrm>
              <a:off x="2811" y="125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6" name="Oval 8"/>
            <p:cNvSpPr>
              <a:spLocks noChangeArrowheads="1"/>
            </p:cNvSpPr>
            <p:nvPr/>
          </p:nvSpPr>
          <p:spPr bwMode="auto">
            <a:xfrm>
              <a:off x="3354" y="154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7" name="Oval 9"/>
            <p:cNvSpPr>
              <a:spLocks noChangeArrowheads="1"/>
            </p:cNvSpPr>
            <p:nvPr/>
          </p:nvSpPr>
          <p:spPr bwMode="auto">
            <a:xfrm>
              <a:off x="1647" y="936"/>
              <a:ext cx="64" cy="6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8" name="Oval 10"/>
            <p:cNvSpPr>
              <a:spLocks noChangeArrowheads="1"/>
            </p:cNvSpPr>
            <p:nvPr/>
          </p:nvSpPr>
          <p:spPr bwMode="auto">
            <a:xfrm>
              <a:off x="3829" y="1914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9" name="Oval 11"/>
            <p:cNvSpPr>
              <a:spLocks noChangeArrowheads="1"/>
            </p:cNvSpPr>
            <p:nvPr/>
          </p:nvSpPr>
          <p:spPr bwMode="auto">
            <a:xfrm>
              <a:off x="4270" y="2373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0" name="Oval 12"/>
            <p:cNvSpPr>
              <a:spLocks noChangeArrowheads="1"/>
            </p:cNvSpPr>
            <p:nvPr/>
          </p:nvSpPr>
          <p:spPr bwMode="auto">
            <a:xfrm>
              <a:off x="4609" y="288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1" name="Oval 13"/>
            <p:cNvSpPr>
              <a:spLocks noChangeArrowheads="1"/>
            </p:cNvSpPr>
            <p:nvPr/>
          </p:nvSpPr>
          <p:spPr bwMode="auto">
            <a:xfrm>
              <a:off x="4880" y="3484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7" name="Oval 19"/>
            <p:cNvSpPr>
              <a:spLocks noChangeArrowheads="1"/>
            </p:cNvSpPr>
            <p:nvPr/>
          </p:nvSpPr>
          <p:spPr bwMode="auto">
            <a:xfrm>
              <a:off x="1037" y="936"/>
              <a:ext cx="64" cy="6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8" name="Text Box 20"/>
            <p:cNvSpPr txBox="1">
              <a:spLocks noChangeArrowheads="1"/>
            </p:cNvSpPr>
            <p:nvPr/>
          </p:nvSpPr>
          <p:spPr bwMode="auto">
            <a:xfrm>
              <a:off x="2640" y="1296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3</a:t>
              </a:r>
            </a:p>
          </p:txBody>
        </p:sp>
        <p:sp>
          <p:nvSpPr>
            <p:cNvPr id="2069" name="Text Box 21"/>
            <p:cNvSpPr txBox="1">
              <a:spLocks noChangeArrowheads="1"/>
            </p:cNvSpPr>
            <p:nvPr/>
          </p:nvSpPr>
          <p:spPr bwMode="auto">
            <a:xfrm>
              <a:off x="3168" y="1584"/>
              <a:ext cx="32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4</a:t>
              </a:r>
            </a:p>
          </p:txBody>
        </p:sp>
        <p:sp>
          <p:nvSpPr>
            <p:cNvPr id="2077" name="Text Box 29"/>
            <p:cNvSpPr txBox="1">
              <a:spLocks noChangeArrowheads="1"/>
            </p:cNvSpPr>
            <p:nvPr/>
          </p:nvSpPr>
          <p:spPr bwMode="auto">
            <a:xfrm>
              <a:off x="2064" y="1104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2</a:t>
              </a:r>
            </a:p>
          </p:txBody>
        </p:sp>
        <p:sp>
          <p:nvSpPr>
            <p:cNvPr id="2078" name="Text Box 30"/>
            <p:cNvSpPr txBox="1">
              <a:spLocks noChangeArrowheads="1"/>
            </p:cNvSpPr>
            <p:nvPr/>
          </p:nvSpPr>
          <p:spPr bwMode="auto">
            <a:xfrm>
              <a:off x="4128" y="2448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6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4" grpId="0" autoUpdateAnimBg="0"/>
      <p:bldP spid="207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1447800" y="1219200"/>
            <a:ext cx="6400800" cy="4419600"/>
            <a:chOff x="912" y="768"/>
            <a:chExt cx="4032" cy="2784"/>
          </a:xfrm>
        </p:grpSpPr>
        <p:sp>
          <p:nvSpPr>
            <p:cNvPr id="3089" name="Text Box 17"/>
            <p:cNvSpPr txBox="1">
              <a:spLocks noChangeArrowheads="1"/>
            </p:cNvSpPr>
            <p:nvPr/>
          </p:nvSpPr>
          <p:spPr bwMode="auto">
            <a:xfrm>
              <a:off x="912" y="768"/>
              <a:ext cx="384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0</a:t>
              </a:r>
            </a:p>
          </p:txBody>
        </p:sp>
        <p:sp>
          <p:nvSpPr>
            <p:cNvPr id="3090" name="Text Box 18"/>
            <p:cNvSpPr txBox="1">
              <a:spLocks noChangeArrowheads="1"/>
            </p:cNvSpPr>
            <p:nvPr/>
          </p:nvSpPr>
          <p:spPr bwMode="auto">
            <a:xfrm>
              <a:off x="3744" y="2016"/>
              <a:ext cx="328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5</a:t>
              </a:r>
            </a:p>
          </p:txBody>
        </p:sp>
        <p:sp>
          <p:nvSpPr>
            <p:cNvPr id="3091" name="Oval 19"/>
            <p:cNvSpPr>
              <a:spLocks noChangeArrowheads="1"/>
            </p:cNvSpPr>
            <p:nvPr/>
          </p:nvSpPr>
          <p:spPr bwMode="auto">
            <a:xfrm>
              <a:off x="2235" y="1045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2" name="Oval 20"/>
            <p:cNvSpPr>
              <a:spLocks noChangeArrowheads="1"/>
            </p:cNvSpPr>
            <p:nvPr/>
          </p:nvSpPr>
          <p:spPr bwMode="auto">
            <a:xfrm>
              <a:off x="2811" y="125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3" name="Oval 21"/>
            <p:cNvSpPr>
              <a:spLocks noChangeArrowheads="1"/>
            </p:cNvSpPr>
            <p:nvPr/>
          </p:nvSpPr>
          <p:spPr bwMode="auto">
            <a:xfrm>
              <a:off x="3354" y="154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4" name="Oval 22"/>
            <p:cNvSpPr>
              <a:spLocks noChangeArrowheads="1"/>
            </p:cNvSpPr>
            <p:nvPr/>
          </p:nvSpPr>
          <p:spPr bwMode="auto">
            <a:xfrm>
              <a:off x="1647" y="936"/>
              <a:ext cx="64" cy="6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5" name="Oval 23"/>
            <p:cNvSpPr>
              <a:spLocks noChangeArrowheads="1"/>
            </p:cNvSpPr>
            <p:nvPr/>
          </p:nvSpPr>
          <p:spPr bwMode="auto">
            <a:xfrm>
              <a:off x="3829" y="1914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6" name="Oval 24"/>
            <p:cNvSpPr>
              <a:spLocks noChangeArrowheads="1"/>
            </p:cNvSpPr>
            <p:nvPr/>
          </p:nvSpPr>
          <p:spPr bwMode="auto">
            <a:xfrm>
              <a:off x="4270" y="2373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7" name="Oval 25"/>
            <p:cNvSpPr>
              <a:spLocks noChangeArrowheads="1"/>
            </p:cNvSpPr>
            <p:nvPr/>
          </p:nvSpPr>
          <p:spPr bwMode="auto">
            <a:xfrm>
              <a:off x="4609" y="288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8" name="Oval 26"/>
            <p:cNvSpPr>
              <a:spLocks noChangeArrowheads="1"/>
            </p:cNvSpPr>
            <p:nvPr/>
          </p:nvSpPr>
          <p:spPr bwMode="auto">
            <a:xfrm>
              <a:off x="4880" y="3484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9" name="Oval 27"/>
            <p:cNvSpPr>
              <a:spLocks noChangeArrowheads="1"/>
            </p:cNvSpPr>
            <p:nvPr/>
          </p:nvSpPr>
          <p:spPr bwMode="auto">
            <a:xfrm>
              <a:off x="1037" y="936"/>
              <a:ext cx="64" cy="6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0" name="Text Box 28"/>
            <p:cNvSpPr txBox="1">
              <a:spLocks noChangeArrowheads="1"/>
            </p:cNvSpPr>
            <p:nvPr/>
          </p:nvSpPr>
          <p:spPr bwMode="auto">
            <a:xfrm>
              <a:off x="2640" y="1296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3</a:t>
              </a:r>
            </a:p>
          </p:txBody>
        </p:sp>
        <p:sp>
          <p:nvSpPr>
            <p:cNvPr id="3101" name="Text Box 29"/>
            <p:cNvSpPr txBox="1">
              <a:spLocks noChangeArrowheads="1"/>
            </p:cNvSpPr>
            <p:nvPr/>
          </p:nvSpPr>
          <p:spPr bwMode="auto">
            <a:xfrm>
              <a:off x="3168" y="1584"/>
              <a:ext cx="32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4</a:t>
              </a:r>
            </a:p>
          </p:txBody>
        </p:sp>
        <p:sp>
          <p:nvSpPr>
            <p:cNvPr id="3102" name="Text Box 30"/>
            <p:cNvSpPr txBox="1">
              <a:spLocks noChangeArrowheads="1"/>
            </p:cNvSpPr>
            <p:nvPr/>
          </p:nvSpPr>
          <p:spPr bwMode="auto">
            <a:xfrm>
              <a:off x="2064" y="1104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2</a:t>
              </a:r>
            </a:p>
          </p:txBody>
        </p:sp>
        <p:sp>
          <p:nvSpPr>
            <p:cNvPr id="3103" name="Text Box 31"/>
            <p:cNvSpPr txBox="1">
              <a:spLocks noChangeArrowheads="1"/>
            </p:cNvSpPr>
            <p:nvPr/>
          </p:nvSpPr>
          <p:spPr bwMode="auto">
            <a:xfrm>
              <a:off x="4128" y="2448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6</a:t>
              </a:r>
            </a:p>
          </p:txBody>
        </p:sp>
      </p:grp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990600" y="2819400"/>
            <a:ext cx="3576638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Première étape : </a:t>
            </a:r>
          </a:p>
          <a:p>
            <a:r>
              <a:rPr lang="fr-FR" altLang="fr-FR"/>
              <a:t>Calcul des vitesses V</a:t>
            </a:r>
            <a:r>
              <a:rPr lang="fr-FR" altLang="fr-FR" sz="1600"/>
              <a:t>5</a:t>
            </a:r>
            <a:r>
              <a:rPr lang="fr-FR" altLang="fr-FR"/>
              <a:t> et V</a:t>
            </a:r>
            <a:r>
              <a:rPr lang="fr-FR" altLang="fr-FR" sz="1600"/>
              <a:t>3</a:t>
            </a:r>
          </a:p>
          <a:p>
            <a:endParaRPr lang="fr-FR" altLang="fr-FR"/>
          </a:p>
          <a:p>
            <a:r>
              <a:rPr lang="fr-FR" altLang="fr-FR"/>
              <a:t>V</a:t>
            </a:r>
            <a:r>
              <a:rPr lang="fr-FR" altLang="fr-FR" sz="1600"/>
              <a:t>5</a:t>
            </a:r>
            <a:r>
              <a:rPr lang="fr-FR" altLang="fr-FR"/>
              <a:t> = </a:t>
            </a:r>
            <a:r>
              <a:rPr lang="fr-FR" altLang="fr-FR">
                <a:solidFill>
                  <a:srgbClr val="CC66FF"/>
                </a:solidFill>
              </a:rPr>
              <a:t>d(4-6)</a:t>
            </a:r>
            <a:r>
              <a:rPr lang="fr-FR" altLang="fr-FR"/>
              <a:t> / 2 </a:t>
            </a:r>
            <a:r>
              <a:rPr lang="fr-FR" altLang="fr-FR" sz="2800">
                <a:latin typeface="Symbol" panose="05050102010706020507" pitchFamily="18" charset="2"/>
              </a:rPr>
              <a:t>t</a:t>
            </a:r>
          </a:p>
          <a:p>
            <a:r>
              <a:rPr lang="fr-FR" altLang="fr-FR"/>
              <a:t>V</a:t>
            </a:r>
            <a:r>
              <a:rPr lang="fr-FR" altLang="fr-FR" sz="1600"/>
              <a:t>3</a:t>
            </a:r>
            <a:r>
              <a:rPr lang="fr-FR" altLang="fr-FR"/>
              <a:t> = </a:t>
            </a:r>
            <a:r>
              <a:rPr lang="fr-FR" altLang="fr-FR">
                <a:solidFill>
                  <a:schemeClr val="accent1"/>
                </a:solidFill>
              </a:rPr>
              <a:t>d(2-4)</a:t>
            </a:r>
            <a:r>
              <a:rPr lang="fr-FR" altLang="fr-FR"/>
              <a:t> / 2 </a:t>
            </a:r>
            <a:r>
              <a:rPr lang="fr-FR" altLang="fr-FR" sz="2800">
                <a:latin typeface="Symbol" panose="05050102010706020507" pitchFamily="18" charset="2"/>
              </a:rPr>
              <a:t>t</a:t>
            </a:r>
          </a:p>
        </p:txBody>
      </p:sp>
      <p:sp>
        <p:nvSpPr>
          <p:cNvPr id="3105" name="Freeform 33"/>
          <p:cNvSpPr>
            <a:spLocks/>
          </p:cNvSpPr>
          <p:nvPr/>
        </p:nvSpPr>
        <p:spPr bwMode="auto">
          <a:xfrm>
            <a:off x="3594100" y="1711325"/>
            <a:ext cx="1781175" cy="798513"/>
          </a:xfrm>
          <a:custGeom>
            <a:avLst/>
            <a:gdLst>
              <a:gd name="T0" fmla="*/ 0 w 1152"/>
              <a:gd name="T1" fmla="*/ 0 h 528"/>
              <a:gd name="T2" fmla="*/ 624 w 1152"/>
              <a:gd name="T3" fmla="*/ 240 h 528"/>
              <a:gd name="T4" fmla="*/ 1152 w 1152"/>
              <a:gd name="T5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52" h="528">
                <a:moveTo>
                  <a:pt x="0" y="0"/>
                </a:moveTo>
                <a:cubicBezTo>
                  <a:pt x="216" y="76"/>
                  <a:pt x="432" y="152"/>
                  <a:pt x="624" y="240"/>
                </a:cubicBezTo>
                <a:cubicBezTo>
                  <a:pt x="816" y="328"/>
                  <a:pt x="984" y="428"/>
                  <a:pt x="1152" y="528"/>
                </a:cubicBez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06" name="Freeform 34"/>
          <p:cNvSpPr>
            <a:spLocks/>
          </p:cNvSpPr>
          <p:nvPr/>
        </p:nvSpPr>
        <p:spPr bwMode="auto">
          <a:xfrm>
            <a:off x="5375275" y="2509838"/>
            <a:ext cx="1447800" cy="1300162"/>
          </a:xfrm>
          <a:custGeom>
            <a:avLst/>
            <a:gdLst>
              <a:gd name="T0" fmla="*/ 0 w 912"/>
              <a:gd name="T1" fmla="*/ 0 h 816"/>
              <a:gd name="T2" fmla="*/ 480 w 912"/>
              <a:gd name="T3" fmla="*/ 384 h 816"/>
              <a:gd name="T4" fmla="*/ 912 w 912"/>
              <a:gd name="T5" fmla="*/ 816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12" h="816">
                <a:moveTo>
                  <a:pt x="0" y="0"/>
                </a:moveTo>
                <a:cubicBezTo>
                  <a:pt x="164" y="124"/>
                  <a:pt x="328" y="248"/>
                  <a:pt x="480" y="384"/>
                </a:cubicBezTo>
                <a:cubicBezTo>
                  <a:pt x="632" y="520"/>
                  <a:pt x="840" y="744"/>
                  <a:pt x="912" y="816"/>
                </a:cubicBezTo>
              </a:path>
            </a:pathLst>
          </a:custGeom>
          <a:noFill/>
          <a:ln w="28575" cmpd="sng">
            <a:solidFill>
              <a:srgbClr val="CC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07" name="Text Box 35"/>
          <p:cNvSpPr txBox="1">
            <a:spLocks noChangeArrowheads="1"/>
          </p:cNvSpPr>
          <p:nvPr/>
        </p:nvSpPr>
        <p:spPr bwMode="auto">
          <a:xfrm>
            <a:off x="1828800" y="5486400"/>
            <a:ext cx="50276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Les longueurs d(4-6) et d(2-4) sont </a:t>
            </a:r>
          </a:p>
          <a:p>
            <a:r>
              <a:rPr lang="fr-FR" altLang="fr-FR"/>
              <a:t>mesurées à la règle sur l’enregistrement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5" grpId="0" animBg="1"/>
      <p:bldP spid="3106" grpId="0" animBg="1"/>
      <p:bldP spid="310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1371600" y="1219200"/>
            <a:ext cx="6400800" cy="4419600"/>
            <a:chOff x="912" y="768"/>
            <a:chExt cx="4032" cy="2784"/>
          </a:xfrm>
        </p:grpSpPr>
        <p:sp>
          <p:nvSpPr>
            <p:cNvPr id="4099" name="Text Box 3"/>
            <p:cNvSpPr txBox="1">
              <a:spLocks noChangeArrowheads="1"/>
            </p:cNvSpPr>
            <p:nvPr/>
          </p:nvSpPr>
          <p:spPr bwMode="auto">
            <a:xfrm>
              <a:off x="912" y="768"/>
              <a:ext cx="384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0</a:t>
              </a:r>
            </a:p>
          </p:txBody>
        </p:sp>
        <p:sp>
          <p:nvSpPr>
            <p:cNvPr id="4100" name="Text Box 4"/>
            <p:cNvSpPr txBox="1">
              <a:spLocks noChangeArrowheads="1"/>
            </p:cNvSpPr>
            <p:nvPr/>
          </p:nvSpPr>
          <p:spPr bwMode="auto">
            <a:xfrm>
              <a:off x="3744" y="2016"/>
              <a:ext cx="328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5</a:t>
              </a:r>
            </a:p>
          </p:txBody>
        </p:sp>
        <p:sp>
          <p:nvSpPr>
            <p:cNvPr id="4101" name="Oval 5"/>
            <p:cNvSpPr>
              <a:spLocks noChangeArrowheads="1"/>
            </p:cNvSpPr>
            <p:nvPr/>
          </p:nvSpPr>
          <p:spPr bwMode="auto">
            <a:xfrm>
              <a:off x="2235" y="1045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2" name="Oval 6"/>
            <p:cNvSpPr>
              <a:spLocks noChangeArrowheads="1"/>
            </p:cNvSpPr>
            <p:nvPr/>
          </p:nvSpPr>
          <p:spPr bwMode="auto">
            <a:xfrm>
              <a:off x="2811" y="125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3" name="Oval 7"/>
            <p:cNvSpPr>
              <a:spLocks noChangeArrowheads="1"/>
            </p:cNvSpPr>
            <p:nvPr/>
          </p:nvSpPr>
          <p:spPr bwMode="auto">
            <a:xfrm>
              <a:off x="3354" y="154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4" name="Oval 8"/>
            <p:cNvSpPr>
              <a:spLocks noChangeArrowheads="1"/>
            </p:cNvSpPr>
            <p:nvPr/>
          </p:nvSpPr>
          <p:spPr bwMode="auto">
            <a:xfrm>
              <a:off x="1647" y="936"/>
              <a:ext cx="64" cy="6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5" name="Oval 9"/>
            <p:cNvSpPr>
              <a:spLocks noChangeArrowheads="1"/>
            </p:cNvSpPr>
            <p:nvPr/>
          </p:nvSpPr>
          <p:spPr bwMode="auto">
            <a:xfrm>
              <a:off x="3829" y="1914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6" name="Oval 10"/>
            <p:cNvSpPr>
              <a:spLocks noChangeArrowheads="1"/>
            </p:cNvSpPr>
            <p:nvPr/>
          </p:nvSpPr>
          <p:spPr bwMode="auto">
            <a:xfrm>
              <a:off x="4270" y="2373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7" name="Oval 11"/>
            <p:cNvSpPr>
              <a:spLocks noChangeArrowheads="1"/>
            </p:cNvSpPr>
            <p:nvPr/>
          </p:nvSpPr>
          <p:spPr bwMode="auto">
            <a:xfrm>
              <a:off x="4609" y="288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8" name="Oval 12"/>
            <p:cNvSpPr>
              <a:spLocks noChangeArrowheads="1"/>
            </p:cNvSpPr>
            <p:nvPr/>
          </p:nvSpPr>
          <p:spPr bwMode="auto">
            <a:xfrm>
              <a:off x="4880" y="3484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9" name="Oval 13"/>
            <p:cNvSpPr>
              <a:spLocks noChangeArrowheads="1"/>
            </p:cNvSpPr>
            <p:nvPr/>
          </p:nvSpPr>
          <p:spPr bwMode="auto">
            <a:xfrm>
              <a:off x="1037" y="936"/>
              <a:ext cx="64" cy="6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0" name="Text Box 14"/>
            <p:cNvSpPr txBox="1">
              <a:spLocks noChangeArrowheads="1"/>
            </p:cNvSpPr>
            <p:nvPr/>
          </p:nvSpPr>
          <p:spPr bwMode="auto">
            <a:xfrm>
              <a:off x="2640" y="1296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3</a:t>
              </a:r>
            </a:p>
          </p:txBody>
        </p:sp>
        <p:sp>
          <p:nvSpPr>
            <p:cNvPr id="4111" name="Text Box 15"/>
            <p:cNvSpPr txBox="1">
              <a:spLocks noChangeArrowheads="1"/>
            </p:cNvSpPr>
            <p:nvPr/>
          </p:nvSpPr>
          <p:spPr bwMode="auto">
            <a:xfrm>
              <a:off x="3168" y="1584"/>
              <a:ext cx="32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4</a:t>
              </a:r>
            </a:p>
          </p:txBody>
        </p:sp>
        <p:sp>
          <p:nvSpPr>
            <p:cNvPr id="4112" name="Text Box 16"/>
            <p:cNvSpPr txBox="1">
              <a:spLocks noChangeArrowheads="1"/>
            </p:cNvSpPr>
            <p:nvPr/>
          </p:nvSpPr>
          <p:spPr bwMode="auto">
            <a:xfrm>
              <a:off x="2064" y="1104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2</a:t>
              </a:r>
            </a:p>
          </p:txBody>
        </p:sp>
        <p:sp>
          <p:nvSpPr>
            <p:cNvPr id="4113" name="Text Box 17"/>
            <p:cNvSpPr txBox="1">
              <a:spLocks noChangeArrowheads="1"/>
            </p:cNvSpPr>
            <p:nvPr/>
          </p:nvSpPr>
          <p:spPr bwMode="auto">
            <a:xfrm>
              <a:off x="4128" y="2448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6</a:t>
              </a:r>
            </a:p>
          </p:txBody>
        </p:sp>
      </p:grpSp>
      <p:sp>
        <p:nvSpPr>
          <p:cNvPr id="4114" name="Line 18"/>
          <p:cNvSpPr>
            <a:spLocks noChangeShapeType="1"/>
          </p:cNvSpPr>
          <p:nvPr/>
        </p:nvSpPr>
        <p:spPr bwMode="auto">
          <a:xfrm>
            <a:off x="2057400" y="1066800"/>
            <a:ext cx="5867400" cy="25908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15" name="Line 19"/>
          <p:cNvSpPr>
            <a:spLocks noChangeShapeType="1"/>
          </p:cNvSpPr>
          <p:nvPr/>
        </p:nvSpPr>
        <p:spPr bwMode="auto">
          <a:xfrm>
            <a:off x="5334000" y="2514600"/>
            <a:ext cx="3124200" cy="13716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8153400" y="3200400"/>
            <a:ext cx="501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chemeClr val="accent1"/>
                </a:solidFill>
                <a:latin typeface="EU Arrow" panose="020B0604020202020204" pitchFamily="34" charset="2"/>
              </a:rPr>
              <a:t>V</a:t>
            </a:r>
            <a:r>
              <a:rPr lang="fr-FR" altLang="fr-FR" sz="180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4117" name="Text Box 21"/>
          <p:cNvSpPr txBox="1">
            <a:spLocks noChangeArrowheads="1"/>
          </p:cNvSpPr>
          <p:nvPr/>
        </p:nvSpPr>
        <p:spPr bwMode="auto">
          <a:xfrm>
            <a:off x="527050" y="3463925"/>
            <a:ext cx="459581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Pour tracer </a:t>
            </a:r>
            <a:r>
              <a:rPr lang="fr-FR" altLang="fr-FR">
                <a:latin typeface="EU Arrow" panose="020B0604020202020204" pitchFamily="34" charset="2"/>
              </a:rPr>
              <a:t>V</a:t>
            </a:r>
            <a:r>
              <a:rPr lang="fr-FR" altLang="fr-FR" sz="1800"/>
              <a:t>3</a:t>
            </a:r>
            <a:r>
              <a:rPr lang="fr-FR" altLang="fr-FR"/>
              <a:t> on utilise la droite </a:t>
            </a:r>
          </a:p>
          <a:p>
            <a:r>
              <a:rPr lang="fr-FR" altLang="fr-FR"/>
              <a:t>passant par les points 2 et 4 </a:t>
            </a:r>
          </a:p>
          <a:p>
            <a:r>
              <a:rPr lang="fr-FR" altLang="fr-FR"/>
              <a:t>(qui est parallèle à cette tangente)</a:t>
            </a:r>
          </a:p>
          <a:p>
            <a:r>
              <a:rPr lang="fr-FR" altLang="fr-FR">
                <a:solidFill>
                  <a:srgbClr val="009900"/>
                </a:solidFill>
              </a:rPr>
              <a:t>en prenant comme origine le point 4</a:t>
            </a:r>
          </a:p>
        </p:txBody>
      </p:sp>
      <p:sp>
        <p:nvSpPr>
          <p:cNvPr id="4118" name="Line 22"/>
          <p:cNvSpPr>
            <a:spLocks noChangeShapeType="1"/>
          </p:cNvSpPr>
          <p:nvPr/>
        </p:nvSpPr>
        <p:spPr bwMode="auto">
          <a:xfrm>
            <a:off x="3276600" y="1524000"/>
            <a:ext cx="3657600" cy="16002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300038" y="2894013"/>
            <a:ext cx="50339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latin typeface="EU Arrow" panose="020B0604020202020204" pitchFamily="34" charset="2"/>
              </a:rPr>
              <a:t>V</a:t>
            </a:r>
            <a:r>
              <a:rPr lang="fr-FR" altLang="fr-FR" sz="1800"/>
              <a:t>3  </a:t>
            </a:r>
            <a:r>
              <a:rPr lang="fr-FR" altLang="fr-FR"/>
              <a:t>est tangent à la trajectoire au point 3</a:t>
            </a:r>
            <a:endParaRPr lang="fr-FR" altLang="fr-FR" sz="3200"/>
          </a:p>
          <a:p>
            <a:endParaRPr lang="fr-FR" altLang="fr-FR"/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533400" y="5530850"/>
            <a:ext cx="77168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/>
              <a:t>La longueur de la flèche correspond à la valeur de V</a:t>
            </a:r>
            <a:r>
              <a:rPr lang="fr-FR" altLang="fr-FR" sz="1800"/>
              <a:t>3</a:t>
            </a:r>
          </a:p>
          <a:p>
            <a:r>
              <a:rPr lang="fr-FR" altLang="fr-FR"/>
              <a:t>convertie en fonction du choix d’une échelle en m.s</a:t>
            </a:r>
            <a:r>
              <a:rPr lang="fr-FR" altLang="fr-FR" baseline="30000"/>
              <a:t>-1</a:t>
            </a:r>
            <a:r>
              <a:rPr lang="fr-FR" altLang="fr-FR"/>
              <a:t> par cm  </a:t>
            </a:r>
          </a:p>
          <a:p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4" grpId="0" animBg="1"/>
      <p:bldP spid="4115" grpId="0" animBg="1"/>
      <p:bldP spid="4116" grpId="0" autoUpdateAnimBg="0"/>
      <p:bldP spid="4117" grpId="0" autoUpdateAnimBg="0"/>
      <p:bldP spid="4118" grpId="0" animBg="1"/>
      <p:bldP spid="4119" grpId="0" autoUpdateAnimBg="0"/>
      <p:bldP spid="4120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1371600" y="1219200"/>
            <a:ext cx="6400800" cy="4419600"/>
            <a:chOff x="912" y="768"/>
            <a:chExt cx="4032" cy="2784"/>
          </a:xfrm>
        </p:grpSpPr>
        <p:sp>
          <p:nvSpPr>
            <p:cNvPr id="5123" name="Text Box 3"/>
            <p:cNvSpPr txBox="1">
              <a:spLocks noChangeArrowheads="1"/>
            </p:cNvSpPr>
            <p:nvPr/>
          </p:nvSpPr>
          <p:spPr bwMode="auto">
            <a:xfrm>
              <a:off x="912" y="768"/>
              <a:ext cx="384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0</a:t>
              </a:r>
            </a:p>
          </p:txBody>
        </p:sp>
        <p:sp>
          <p:nvSpPr>
            <p:cNvPr id="5124" name="Text Box 4"/>
            <p:cNvSpPr txBox="1">
              <a:spLocks noChangeArrowheads="1"/>
            </p:cNvSpPr>
            <p:nvPr/>
          </p:nvSpPr>
          <p:spPr bwMode="auto">
            <a:xfrm>
              <a:off x="3744" y="2016"/>
              <a:ext cx="328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5</a:t>
              </a:r>
            </a:p>
          </p:txBody>
        </p:sp>
        <p:sp>
          <p:nvSpPr>
            <p:cNvPr id="5125" name="Oval 5"/>
            <p:cNvSpPr>
              <a:spLocks noChangeArrowheads="1"/>
            </p:cNvSpPr>
            <p:nvPr/>
          </p:nvSpPr>
          <p:spPr bwMode="auto">
            <a:xfrm>
              <a:off x="2235" y="1045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6" name="Oval 6"/>
            <p:cNvSpPr>
              <a:spLocks noChangeArrowheads="1"/>
            </p:cNvSpPr>
            <p:nvPr/>
          </p:nvSpPr>
          <p:spPr bwMode="auto">
            <a:xfrm>
              <a:off x="2811" y="125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7" name="Oval 7"/>
            <p:cNvSpPr>
              <a:spLocks noChangeArrowheads="1"/>
            </p:cNvSpPr>
            <p:nvPr/>
          </p:nvSpPr>
          <p:spPr bwMode="auto">
            <a:xfrm>
              <a:off x="3354" y="154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8" name="Oval 8"/>
            <p:cNvSpPr>
              <a:spLocks noChangeArrowheads="1"/>
            </p:cNvSpPr>
            <p:nvPr/>
          </p:nvSpPr>
          <p:spPr bwMode="auto">
            <a:xfrm>
              <a:off x="1647" y="936"/>
              <a:ext cx="64" cy="6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9" name="Oval 9"/>
            <p:cNvSpPr>
              <a:spLocks noChangeArrowheads="1"/>
            </p:cNvSpPr>
            <p:nvPr/>
          </p:nvSpPr>
          <p:spPr bwMode="auto">
            <a:xfrm>
              <a:off x="3829" y="1914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0" name="Oval 10"/>
            <p:cNvSpPr>
              <a:spLocks noChangeArrowheads="1"/>
            </p:cNvSpPr>
            <p:nvPr/>
          </p:nvSpPr>
          <p:spPr bwMode="auto">
            <a:xfrm>
              <a:off x="4270" y="2373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1" name="Oval 11"/>
            <p:cNvSpPr>
              <a:spLocks noChangeArrowheads="1"/>
            </p:cNvSpPr>
            <p:nvPr/>
          </p:nvSpPr>
          <p:spPr bwMode="auto">
            <a:xfrm>
              <a:off x="4609" y="288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2" name="Oval 12"/>
            <p:cNvSpPr>
              <a:spLocks noChangeArrowheads="1"/>
            </p:cNvSpPr>
            <p:nvPr/>
          </p:nvSpPr>
          <p:spPr bwMode="auto">
            <a:xfrm>
              <a:off x="4880" y="3484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3" name="Oval 13"/>
            <p:cNvSpPr>
              <a:spLocks noChangeArrowheads="1"/>
            </p:cNvSpPr>
            <p:nvPr/>
          </p:nvSpPr>
          <p:spPr bwMode="auto">
            <a:xfrm>
              <a:off x="1037" y="936"/>
              <a:ext cx="64" cy="6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4" name="Text Box 14"/>
            <p:cNvSpPr txBox="1">
              <a:spLocks noChangeArrowheads="1"/>
            </p:cNvSpPr>
            <p:nvPr/>
          </p:nvSpPr>
          <p:spPr bwMode="auto">
            <a:xfrm>
              <a:off x="2640" y="1296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3</a:t>
              </a:r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3168" y="1584"/>
              <a:ext cx="32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4</a:t>
              </a:r>
            </a:p>
          </p:txBody>
        </p:sp>
        <p:sp>
          <p:nvSpPr>
            <p:cNvPr id="5136" name="Text Box 16"/>
            <p:cNvSpPr txBox="1">
              <a:spLocks noChangeArrowheads="1"/>
            </p:cNvSpPr>
            <p:nvPr/>
          </p:nvSpPr>
          <p:spPr bwMode="auto">
            <a:xfrm>
              <a:off x="2064" y="1104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2</a:t>
              </a:r>
            </a:p>
          </p:txBody>
        </p:sp>
        <p:sp>
          <p:nvSpPr>
            <p:cNvPr id="5137" name="Text Box 17"/>
            <p:cNvSpPr txBox="1">
              <a:spLocks noChangeArrowheads="1"/>
            </p:cNvSpPr>
            <p:nvPr/>
          </p:nvSpPr>
          <p:spPr bwMode="auto">
            <a:xfrm>
              <a:off x="4128" y="2448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6</a:t>
              </a:r>
            </a:p>
          </p:txBody>
        </p:sp>
      </p:grpSp>
      <p:sp>
        <p:nvSpPr>
          <p:cNvPr id="5139" name="Line 19"/>
          <p:cNvSpPr>
            <a:spLocks noChangeShapeType="1"/>
          </p:cNvSpPr>
          <p:nvPr/>
        </p:nvSpPr>
        <p:spPr bwMode="auto">
          <a:xfrm>
            <a:off x="5334000" y="2514600"/>
            <a:ext cx="3124200" cy="13716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8153400" y="3200400"/>
            <a:ext cx="501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chemeClr val="accent1"/>
                </a:solidFill>
                <a:latin typeface="EU Arrow" panose="020B0604020202020204" pitchFamily="34" charset="2"/>
              </a:rPr>
              <a:t>V</a:t>
            </a:r>
            <a:r>
              <a:rPr lang="fr-FR" altLang="fr-FR" sz="180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5142" name="Line 22"/>
          <p:cNvSpPr>
            <a:spLocks noChangeShapeType="1"/>
          </p:cNvSpPr>
          <p:nvPr/>
        </p:nvSpPr>
        <p:spPr bwMode="auto">
          <a:xfrm>
            <a:off x="3810000" y="1143000"/>
            <a:ext cx="3886200" cy="35052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43" name="Line 23"/>
          <p:cNvSpPr>
            <a:spLocks noChangeShapeType="1"/>
          </p:cNvSpPr>
          <p:nvPr/>
        </p:nvSpPr>
        <p:spPr bwMode="auto">
          <a:xfrm>
            <a:off x="5334000" y="2514600"/>
            <a:ext cx="3124200" cy="2819400"/>
          </a:xfrm>
          <a:prstGeom prst="line">
            <a:avLst/>
          </a:prstGeom>
          <a:noFill/>
          <a:ln w="28575">
            <a:solidFill>
              <a:srgbClr val="CC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44" name="Text Box 24"/>
          <p:cNvSpPr txBox="1">
            <a:spLocks noChangeArrowheads="1"/>
          </p:cNvSpPr>
          <p:nvPr/>
        </p:nvSpPr>
        <p:spPr bwMode="auto">
          <a:xfrm>
            <a:off x="8229600" y="4800600"/>
            <a:ext cx="501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CC66FF"/>
                </a:solidFill>
                <a:latin typeface="EU Arrow" panose="020B0604020202020204" pitchFamily="34" charset="2"/>
              </a:rPr>
              <a:t>V</a:t>
            </a:r>
            <a:r>
              <a:rPr lang="fr-FR" altLang="fr-FR" sz="1800">
                <a:solidFill>
                  <a:srgbClr val="CC66FF"/>
                </a:solidFill>
              </a:rPr>
              <a:t>5</a:t>
            </a:r>
          </a:p>
        </p:txBody>
      </p:sp>
      <p:sp>
        <p:nvSpPr>
          <p:cNvPr id="5145" name="Text Box 25"/>
          <p:cNvSpPr txBox="1">
            <a:spLocks noChangeArrowheads="1"/>
          </p:cNvSpPr>
          <p:nvPr/>
        </p:nvSpPr>
        <p:spPr bwMode="auto">
          <a:xfrm>
            <a:off x="685800" y="4572000"/>
            <a:ext cx="61626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On procède de même pour </a:t>
            </a:r>
            <a:r>
              <a:rPr lang="fr-FR" altLang="fr-FR">
                <a:latin typeface="EU Arrow" panose="020B0604020202020204" pitchFamily="34" charset="2"/>
              </a:rPr>
              <a:t>V</a:t>
            </a:r>
            <a:r>
              <a:rPr lang="fr-FR" altLang="fr-FR" sz="1800"/>
              <a:t>5</a:t>
            </a:r>
          </a:p>
          <a:p>
            <a:r>
              <a:rPr lang="fr-FR" altLang="fr-FR"/>
              <a:t>ramené au point 4 en s’appuyant sur la droite 4-6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2" grpId="0" animBg="1"/>
      <p:bldP spid="5143" grpId="0" animBg="1"/>
      <p:bldP spid="5144" grpId="0" autoUpdateAnimBg="0"/>
      <p:bldP spid="514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914400" y="1143000"/>
            <a:ext cx="6400800" cy="4419600"/>
            <a:chOff x="912" y="768"/>
            <a:chExt cx="4032" cy="2784"/>
          </a:xfrm>
        </p:grpSpPr>
        <p:sp>
          <p:nvSpPr>
            <p:cNvPr id="6147" name="Text Box 3"/>
            <p:cNvSpPr txBox="1">
              <a:spLocks noChangeArrowheads="1"/>
            </p:cNvSpPr>
            <p:nvPr/>
          </p:nvSpPr>
          <p:spPr bwMode="auto">
            <a:xfrm>
              <a:off x="912" y="768"/>
              <a:ext cx="384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0</a:t>
              </a:r>
            </a:p>
          </p:txBody>
        </p:sp>
        <p:sp>
          <p:nvSpPr>
            <p:cNvPr id="6148" name="Text Box 4"/>
            <p:cNvSpPr txBox="1">
              <a:spLocks noChangeArrowheads="1"/>
            </p:cNvSpPr>
            <p:nvPr/>
          </p:nvSpPr>
          <p:spPr bwMode="auto">
            <a:xfrm>
              <a:off x="3744" y="2016"/>
              <a:ext cx="328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5</a:t>
              </a:r>
            </a:p>
          </p:txBody>
        </p:sp>
        <p:sp>
          <p:nvSpPr>
            <p:cNvPr id="6149" name="Oval 5"/>
            <p:cNvSpPr>
              <a:spLocks noChangeArrowheads="1"/>
            </p:cNvSpPr>
            <p:nvPr/>
          </p:nvSpPr>
          <p:spPr bwMode="auto">
            <a:xfrm>
              <a:off x="2235" y="1045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0" name="Oval 6"/>
            <p:cNvSpPr>
              <a:spLocks noChangeArrowheads="1"/>
            </p:cNvSpPr>
            <p:nvPr/>
          </p:nvSpPr>
          <p:spPr bwMode="auto">
            <a:xfrm>
              <a:off x="2811" y="125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1" name="Oval 7"/>
            <p:cNvSpPr>
              <a:spLocks noChangeArrowheads="1"/>
            </p:cNvSpPr>
            <p:nvPr/>
          </p:nvSpPr>
          <p:spPr bwMode="auto">
            <a:xfrm>
              <a:off x="3354" y="154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2" name="Oval 8"/>
            <p:cNvSpPr>
              <a:spLocks noChangeArrowheads="1"/>
            </p:cNvSpPr>
            <p:nvPr/>
          </p:nvSpPr>
          <p:spPr bwMode="auto">
            <a:xfrm>
              <a:off x="1647" y="936"/>
              <a:ext cx="64" cy="6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3" name="Oval 9"/>
            <p:cNvSpPr>
              <a:spLocks noChangeArrowheads="1"/>
            </p:cNvSpPr>
            <p:nvPr/>
          </p:nvSpPr>
          <p:spPr bwMode="auto">
            <a:xfrm>
              <a:off x="3829" y="1914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4" name="Oval 10"/>
            <p:cNvSpPr>
              <a:spLocks noChangeArrowheads="1"/>
            </p:cNvSpPr>
            <p:nvPr/>
          </p:nvSpPr>
          <p:spPr bwMode="auto">
            <a:xfrm>
              <a:off x="4270" y="2373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5" name="Oval 11"/>
            <p:cNvSpPr>
              <a:spLocks noChangeArrowheads="1"/>
            </p:cNvSpPr>
            <p:nvPr/>
          </p:nvSpPr>
          <p:spPr bwMode="auto">
            <a:xfrm>
              <a:off x="4609" y="2880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6" name="Oval 12"/>
            <p:cNvSpPr>
              <a:spLocks noChangeArrowheads="1"/>
            </p:cNvSpPr>
            <p:nvPr/>
          </p:nvSpPr>
          <p:spPr bwMode="auto">
            <a:xfrm>
              <a:off x="4880" y="3484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7" name="Oval 13"/>
            <p:cNvSpPr>
              <a:spLocks noChangeArrowheads="1"/>
            </p:cNvSpPr>
            <p:nvPr/>
          </p:nvSpPr>
          <p:spPr bwMode="auto">
            <a:xfrm>
              <a:off x="1037" y="936"/>
              <a:ext cx="64" cy="6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8" name="Text Box 14"/>
            <p:cNvSpPr txBox="1">
              <a:spLocks noChangeArrowheads="1"/>
            </p:cNvSpPr>
            <p:nvPr/>
          </p:nvSpPr>
          <p:spPr bwMode="auto">
            <a:xfrm>
              <a:off x="2640" y="1296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3</a:t>
              </a:r>
            </a:p>
          </p:txBody>
        </p:sp>
        <p:sp>
          <p:nvSpPr>
            <p:cNvPr id="6159" name="Text Box 15"/>
            <p:cNvSpPr txBox="1">
              <a:spLocks noChangeArrowheads="1"/>
            </p:cNvSpPr>
            <p:nvPr/>
          </p:nvSpPr>
          <p:spPr bwMode="auto">
            <a:xfrm>
              <a:off x="3168" y="1584"/>
              <a:ext cx="32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4</a:t>
              </a:r>
            </a:p>
          </p:txBody>
        </p:sp>
        <p:sp>
          <p:nvSpPr>
            <p:cNvPr id="6160" name="Text Box 16"/>
            <p:cNvSpPr txBox="1">
              <a:spLocks noChangeArrowheads="1"/>
            </p:cNvSpPr>
            <p:nvPr/>
          </p:nvSpPr>
          <p:spPr bwMode="auto">
            <a:xfrm>
              <a:off x="2064" y="1104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2</a:t>
              </a:r>
            </a:p>
          </p:txBody>
        </p:sp>
        <p:sp>
          <p:nvSpPr>
            <p:cNvPr id="6161" name="Text Box 17"/>
            <p:cNvSpPr txBox="1">
              <a:spLocks noChangeArrowheads="1"/>
            </p:cNvSpPr>
            <p:nvPr/>
          </p:nvSpPr>
          <p:spPr bwMode="auto">
            <a:xfrm>
              <a:off x="4128" y="2448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6</a:t>
              </a:r>
            </a:p>
          </p:txBody>
        </p:sp>
      </p:grpSp>
      <p:sp>
        <p:nvSpPr>
          <p:cNvPr id="6162" name="Line 18"/>
          <p:cNvSpPr>
            <a:spLocks noChangeShapeType="1"/>
          </p:cNvSpPr>
          <p:nvPr/>
        </p:nvSpPr>
        <p:spPr bwMode="auto">
          <a:xfrm>
            <a:off x="4876800" y="2438400"/>
            <a:ext cx="3124200" cy="13716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7696200" y="3124200"/>
            <a:ext cx="501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chemeClr val="accent1"/>
                </a:solidFill>
                <a:latin typeface="EU Arrow" panose="020B0604020202020204" pitchFamily="34" charset="2"/>
              </a:rPr>
              <a:t>V</a:t>
            </a:r>
            <a:r>
              <a:rPr lang="fr-FR" altLang="fr-FR" sz="180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6165" name="Line 21"/>
          <p:cNvSpPr>
            <a:spLocks noChangeShapeType="1"/>
          </p:cNvSpPr>
          <p:nvPr/>
        </p:nvSpPr>
        <p:spPr bwMode="auto">
          <a:xfrm>
            <a:off x="4876800" y="2438400"/>
            <a:ext cx="3124200" cy="2819400"/>
          </a:xfrm>
          <a:prstGeom prst="line">
            <a:avLst/>
          </a:prstGeom>
          <a:noFill/>
          <a:ln w="28575">
            <a:solidFill>
              <a:srgbClr val="CC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7391400" y="4419600"/>
            <a:ext cx="501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CC66FF"/>
                </a:solidFill>
                <a:latin typeface="EU Arrow" panose="020B0604020202020204" pitchFamily="34" charset="2"/>
              </a:rPr>
              <a:t>V</a:t>
            </a:r>
            <a:r>
              <a:rPr lang="fr-FR" altLang="fr-FR" sz="1800">
                <a:solidFill>
                  <a:srgbClr val="CC66FF"/>
                </a:solidFill>
              </a:rPr>
              <a:t>5</a:t>
            </a:r>
          </a:p>
        </p:txBody>
      </p:sp>
      <p:sp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1295400" y="3505200"/>
            <a:ext cx="22685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On trace alors </a:t>
            </a:r>
          </a:p>
          <a:p>
            <a:r>
              <a:rPr lang="fr-FR" altLang="fr-FR"/>
              <a:t>      </a:t>
            </a:r>
            <a:r>
              <a:rPr lang="fr-FR" altLang="fr-FR">
                <a:solidFill>
                  <a:schemeClr val="accent2"/>
                </a:solidFill>
                <a:latin typeface="Symbol" panose="05050102010706020507" pitchFamily="18" charset="2"/>
              </a:rPr>
              <a:t>D</a:t>
            </a:r>
            <a:r>
              <a:rPr lang="fr-FR" altLang="fr-FR">
                <a:solidFill>
                  <a:schemeClr val="accent2"/>
                </a:solidFill>
                <a:latin typeface="EU Arrow" panose="020B0604020202020204" pitchFamily="34" charset="2"/>
              </a:rPr>
              <a:t>V</a:t>
            </a:r>
            <a:r>
              <a:rPr lang="fr-FR" altLang="fr-FR"/>
              <a:t> = </a:t>
            </a:r>
            <a:r>
              <a:rPr lang="fr-FR" altLang="fr-FR">
                <a:solidFill>
                  <a:schemeClr val="accent2"/>
                </a:solidFill>
                <a:latin typeface="EU Arrow" panose="020B0604020202020204" pitchFamily="34" charset="2"/>
              </a:rPr>
              <a:t>V</a:t>
            </a:r>
            <a:r>
              <a:rPr lang="fr-FR" altLang="fr-FR" sz="1600">
                <a:solidFill>
                  <a:schemeClr val="accent2"/>
                </a:solidFill>
              </a:rPr>
              <a:t>5</a:t>
            </a:r>
            <a:r>
              <a:rPr lang="fr-FR" altLang="fr-FR">
                <a:solidFill>
                  <a:schemeClr val="accent2"/>
                </a:solidFill>
              </a:rPr>
              <a:t> – </a:t>
            </a:r>
            <a:r>
              <a:rPr lang="fr-FR" altLang="fr-FR">
                <a:solidFill>
                  <a:schemeClr val="accent2"/>
                </a:solidFill>
                <a:latin typeface="EU Arrow" panose="020B0604020202020204" pitchFamily="34" charset="2"/>
              </a:rPr>
              <a:t>V</a:t>
            </a:r>
            <a:r>
              <a:rPr lang="fr-FR" altLang="fr-FR" sz="160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6169" name="Line 25"/>
          <p:cNvSpPr>
            <a:spLocks noChangeShapeType="1"/>
          </p:cNvSpPr>
          <p:nvPr/>
        </p:nvSpPr>
        <p:spPr bwMode="auto">
          <a:xfrm>
            <a:off x="8001000" y="3810000"/>
            <a:ext cx="0" cy="1447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170" name="Text Box 26"/>
          <p:cNvSpPr txBox="1">
            <a:spLocks noChangeArrowheads="1"/>
          </p:cNvSpPr>
          <p:nvPr/>
        </p:nvSpPr>
        <p:spPr bwMode="auto">
          <a:xfrm>
            <a:off x="7985125" y="4225925"/>
            <a:ext cx="573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chemeClr val="accent2"/>
                </a:solidFill>
                <a:latin typeface="Symbol" panose="05050102010706020507" pitchFamily="18" charset="2"/>
              </a:rPr>
              <a:t>D</a:t>
            </a:r>
            <a:r>
              <a:rPr lang="fr-FR" altLang="fr-FR">
                <a:solidFill>
                  <a:schemeClr val="accent2"/>
                </a:solidFill>
                <a:latin typeface="EU Arrow" panose="020B0604020202020204" pitchFamily="34" charset="2"/>
              </a:rPr>
              <a:t>V</a:t>
            </a:r>
          </a:p>
        </p:txBody>
      </p:sp>
      <p:sp>
        <p:nvSpPr>
          <p:cNvPr id="6172" name="Text Box 28"/>
          <p:cNvSpPr txBox="1">
            <a:spLocks noChangeArrowheads="1"/>
          </p:cNvSpPr>
          <p:nvPr/>
        </p:nvSpPr>
        <p:spPr bwMode="auto">
          <a:xfrm>
            <a:off x="1431925" y="4530725"/>
            <a:ext cx="3556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On mesure </a:t>
            </a:r>
            <a:r>
              <a:rPr lang="fr-FR" altLang="fr-FR">
                <a:solidFill>
                  <a:schemeClr val="accent2"/>
                </a:solidFill>
                <a:latin typeface="Symbol" panose="05050102010706020507" pitchFamily="18" charset="2"/>
              </a:rPr>
              <a:t>D</a:t>
            </a:r>
            <a:r>
              <a:rPr lang="fr-FR" altLang="fr-FR">
                <a:solidFill>
                  <a:schemeClr val="accent2"/>
                </a:solidFill>
              </a:rPr>
              <a:t>V</a:t>
            </a:r>
            <a:r>
              <a:rPr lang="fr-FR" altLang="fr-FR"/>
              <a:t> et on déduit</a:t>
            </a:r>
          </a:p>
          <a:p>
            <a:r>
              <a:rPr lang="fr-FR" altLang="fr-FR"/>
              <a:t>sa valeur réelle en fonction </a:t>
            </a:r>
          </a:p>
          <a:p>
            <a:r>
              <a:rPr lang="fr-FR" altLang="fr-FR"/>
              <a:t>de l’échelle choisie.</a:t>
            </a:r>
          </a:p>
          <a:p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8" grpId="0" autoUpdateAnimBg="0"/>
      <p:bldP spid="6169" grpId="0" animBg="1"/>
      <p:bldP spid="6170" grpId="0" autoUpdateAnimBg="0"/>
      <p:bldP spid="617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97" name="Group 29"/>
          <p:cNvGrpSpPr>
            <a:grpSpLocks/>
          </p:cNvGrpSpPr>
          <p:nvPr/>
        </p:nvGrpSpPr>
        <p:grpSpPr bwMode="auto">
          <a:xfrm>
            <a:off x="925513" y="1143000"/>
            <a:ext cx="7632700" cy="4419600"/>
            <a:chOff x="583" y="720"/>
            <a:chExt cx="4808" cy="2784"/>
          </a:xfrm>
        </p:grpSpPr>
        <p:sp>
          <p:nvSpPr>
            <p:cNvPr id="7172" name="Text Box 4"/>
            <p:cNvSpPr txBox="1">
              <a:spLocks noChangeArrowheads="1"/>
            </p:cNvSpPr>
            <p:nvPr/>
          </p:nvSpPr>
          <p:spPr bwMode="auto">
            <a:xfrm>
              <a:off x="583" y="720"/>
              <a:ext cx="384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0</a:t>
              </a:r>
            </a:p>
          </p:txBody>
        </p:sp>
        <p:sp>
          <p:nvSpPr>
            <p:cNvPr id="7173" name="Text Box 5"/>
            <p:cNvSpPr txBox="1">
              <a:spLocks noChangeArrowheads="1"/>
            </p:cNvSpPr>
            <p:nvPr/>
          </p:nvSpPr>
          <p:spPr bwMode="auto">
            <a:xfrm>
              <a:off x="3415" y="1968"/>
              <a:ext cx="328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5</a:t>
              </a:r>
            </a:p>
          </p:txBody>
        </p:sp>
        <p:sp>
          <p:nvSpPr>
            <p:cNvPr id="7174" name="Oval 6"/>
            <p:cNvSpPr>
              <a:spLocks noChangeArrowheads="1"/>
            </p:cNvSpPr>
            <p:nvPr/>
          </p:nvSpPr>
          <p:spPr bwMode="auto">
            <a:xfrm>
              <a:off x="1906" y="997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5" name="Oval 7"/>
            <p:cNvSpPr>
              <a:spLocks noChangeArrowheads="1"/>
            </p:cNvSpPr>
            <p:nvPr/>
          </p:nvSpPr>
          <p:spPr bwMode="auto">
            <a:xfrm>
              <a:off x="2482" y="1202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6" name="Oval 8"/>
            <p:cNvSpPr>
              <a:spLocks noChangeArrowheads="1"/>
            </p:cNvSpPr>
            <p:nvPr/>
          </p:nvSpPr>
          <p:spPr bwMode="auto">
            <a:xfrm>
              <a:off x="3025" y="1492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7" name="Oval 9"/>
            <p:cNvSpPr>
              <a:spLocks noChangeArrowheads="1"/>
            </p:cNvSpPr>
            <p:nvPr/>
          </p:nvSpPr>
          <p:spPr bwMode="auto">
            <a:xfrm>
              <a:off x="1318" y="888"/>
              <a:ext cx="64" cy="6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8" name="Oval 10"/>
            <p:cNvSpPr>
              <a:spLocks noChangeArrowheads="1"/>
            </p:cNvSpPr>
            <p:nvPr/>
          </p:nvSpPr>
          <p:spPr bwMode="auto">
            <a:xfrm>
              <a:off x="3500" y="1866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9" name="Oval 11"/>
            <p:cNvSpPr>
              <a:spLocks noChangeArrowheads="1"/>
            </p:cNvSpPr>
            <p:nvPr/>
          </p:nvSpPr>
          <p:spPr bwMode="auto">
            <a:xfrm>
              <a:off x="3941" y="2325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0" name="Oval 12"/>
            <p:cNvSpPr>
              <a:spLocks noChangeArrowheads="1"/>
            </p:cNvSpPr>
            <p:nvPr/>
          </p:nvSpPr>
          <p:spPr bwMode="auto">
            <a:xfrm>
              <a:off x="4280" y="2832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1" name="Oval 13"/>
            <p:cNvSpPr>
              <a:spLocks noChangeArrowheads="1"/>
            </p:cNvSpPr>
            <p:nvPr/>
          </p:nvSpPr>
          <p:spPr bwMode="auto">
            <a:xfrm>
              <a:off x="4551" y="3436"/>
              <a:ext cx="64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2" name="Oval 14"/>
            <p:cNvSpPr>
              <a:spLocks noChangeArrowheads="1"/>
            </p:cNvSpPr>
            <p:nvPr/>
          </p:nvSpPr>
          <p:spPr bwMode="auto">
            <a:xfrm>
              <a:off x="708" y="888"/>
              <a:ext cx="64" cy="6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3" name="Text Box 15"/>
            <p:cNvSpPr txBox="1">
              <a:spLocks noChangeArrowheads="1"/>
            </p:cNvSpPr>
            <p:nvPr/>
          </p:nvSpPr>
          <p:spPr bwMode="auto">
            <a:xfrm>
              <a:off x="2311" y="1248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3</a:t>
              </a:r>
            </a:p>
          </p:txBody>
        </p:sp>
        <p:sp>
          <p:nvSpPr>
            <p:cNvPr id="7184" name="Text Box 16"/>
            <p:cNvSpPr txBox="1">
              <a:spLocks noChangeArrowheads="1"/>
            </p:cNvSpPr>
            <p:nvPr/>
          </p:nvSpPr>
          <p:spPr bwMode="auto">
            <a:xfrm>
              <a:off x="2839" y="1536"/>
              <a:ext cx="32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4</a:t>
              </a:r>
            </a:p>
          </p:txBody>
        </p:sp>
        <p:sp>
          <p:nvSpPr>
            <p:cNvPr id="7185" name="Text Box 17"/>
            <p:cNvSpPr txBox="1">
              <a:spLocks noChangeArrowheads="1"/>
            </p:cNvSpPr>
            <p:nvPr/>
          </p:nvSpPr>
          <p:spPr bwMode="auto">
            <a:xfrm>
              <a:off x="1735" y="1056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2</a:t>
              </a:r>
            </a:p>
          </p:txBody>
        </p:sp>
        <p:sp>
          <p:nvSpPr>
            <p:cNvPr id="7186" name="Text Box 18"/>
            <p:cNvSpPr txBox="1">
              <a:spLocks noChangeArrowheads="1"/>
            </p:cNvSpPr>
            <p:nvPr/>
          </p:nvSpPr>
          <p:spPr bwMode="auto">
            <a:xfrm>
              <a:off x="3799" y="2400"/>
              <a:ext cx="32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fr-FR" altLang="fr-FR" sz="1200"/>
                <a:t>6</a:t>
              </a:r>
            </a:p>
          </p:txBody>
        </p:sp>
        <p:sp>
          <p:nvSpPr>
            <p:cNvPr id="7187" name="Line 19"/>
            <p:cNvSpPr>
              <a:spLocks noChangeShapeType="1"/>
            </p:cNvSpPr>
            <p:nvPr/>
          </p:nvSpPr>
          <p:spPr bwMode="auto">
            <a:xfrm>
              <a:off x="3079" y="1536"/>
              <a:ext cx="1968" cy="864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88" name="Text Box 20"/>
            <p:cNvSpPr txBox="1">
              <a:spLocks noChangeArrowheads="1"/>
            </p:cNvSpPr>
            <p:nvPr/>
          </p:nvSpPr>
          <p:spPr bwMode="auto">
            <a:xfrm>
              <a:off x="4855" y="1968"/>
              <a:ext cx="3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>
                  <a:solidFill>
                    <a:schemeClr val="accent1"/>
                  </a:solidFill>
                  <a:latin typeface="EU Arrow" panose="020B0604020202020204" pitchFamily="34" charset="2"/>
                </a:rPr>
                <a:t>V</a:t>
              </a:r>
              <a:r>
                <a:rPr lang="fr-FR" altLang="fr-FR" sz="18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3079" y="1536"/>
              <a:ext cx="1968" cy="1776"/>
            </a:xfrm>
            <a:prstGeom prst="line">
              <a:avLst/>
            </a:prstGeom>
            <a:noFill/>
            <a:ln w="28575">
              <a:solidFill>
                <a:srgbClr val="CC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90" name="Text Box 22"/>
            <p:cNvSpPr txBox="1">
              <a:spLocks noChangeArrowheads="1"/>
            </p:cNvSpPr>
            <p:nvPr/>
          </p:nvSpPr>
          <p:spPr bwMode="auto">
            <a:xfrm>
              <a:off x="4663" y="2784"/>
              <a:ext cx="3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>
                  <a:solidFill>
                    <a:srgbClr val="CC66FF"/>
                  </a:solidFill>
                  <a:latin typeface="EU Arrow" panose="020B0604020202020204" pitchFamily="34" charset="2"/>
                </a:rPr>
                <a:t>V</a:t>
              </a:r>
              <a:r>
                <a:rPr lang="fr-FR" altLang="fr-FR" sz="1800">
                  <a:solidFill>
                    <a:srgbClr val="CC66FF"/>
                  </a:solidFill>
                </a:rPr>
                <a:t>5</a:t>
              </a:r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>
              <a:off x="5047" y="2400"/>
              <a:ext cx="0" cy="91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93" name="Text Box 25"/>
            <p:cNvSpPr txBox="1">
              <a:spLocks noChangeArrowheads="1"/>
            </p:cNvSpPr>
            <p:nvPr/>
          </p:nvSpPr>
          <p:spPr bwMode="auto">
            <a:xfrm>
              <a:off x="5030" y="2662"/>
              <a:ext cx="36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>
                  <a:solidFill>
                    <a:schemeClr val="accent2"/>
                  </a:solidFill>
                  <a:latin typeface="Symbol" panose="05050102010706020507" pitchFamily="18" charset="2"/>
                </a:rPr>
                <a:t>D</a:t>
              </a:r>
              <a:r>
                <a:rPr lang="fr-FR" altLang="fr-FR">
                  <a:solidFill>
                    <a:schemeClr val="accent2"/>
                  </a:solidFill>
                  <a:latin typeface="EU Arrow" panose="020B0604020202020204" pitchFamily="34" charset="2"/>
                </a:rPr>
                <a:t>V</a:t>
              </a:r>
            </a:p>
          </p:txBody>
        </p:sp>
      </p:grpSp>
      <p:sp>
        <p:nvSpPr>
          <p:cNvPr id="7196" name="Line 28"/>
          <p:cNvSpPr>
            <a:spLocks noChangeShapeType="1"/>
          </p:cNvSpPr>
          <p:nvPr/>
        </p:nvSpPr>
        <p:spPr bwMode="auto">
          <a:xfrm>
            <a:off x="4876800" y="2438400"/>
            <a:ext cx="0" cy="3352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822325" y="2784475"/>
            <a:ext cx="3081338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/>
              <a:t>On calcule alors </a:t>
            </a:r>
          </a:p>
          <a:p>
            <a:pPr algn="ctr"/>
            <a:r>
              <a:rPr lang="fr-FR" altLang="fr-FR"/>
              <a:t>la valeur de </a:t>
            </a:r>
            <a:r>
              <a:rPr lang="fr-FR" altLang="fr-FR" sz="2800"/>
              <a:t>a</a:t>
            </a:r>
            <a:r>
              <a:rPr lang="fr-FR" altLang="fr-FR"/>
              <a:t> (en m.s</a:t>
            </a:r>
            <a:r>
              <a:rPr lang="fr-FR" altLang="fr-FR" baseline="30000"/>
              <a:t>-2</a:t>
            </a:r>
            <a:r>
              <a:rPr lang="fr-FR" altLang="fr-FR"/>
              <a:t>)</a:t>
            </a:r>
          </a:p>
          <a:p>
            <a:pPr algn="ctr"/>
            <a:endParaRPr lang="fr-FR" altLang="fr-FR"/>
          </a:p>
          <a:p>
            <a:pPr algn="ctr"/>
            <a:r>
              <a:rPr lang="fr-FR" altLang="fr-FR" sz="2800">
                <a:solidFill>
                  <a:srgbClr val="FF3300"/>
                </a:solidFill>
              </a:rPr>
              <a:t>a</a:t>
            </a:r>
            <a:r>
              <a:rPr lang="fr-FR" altLang="fr-FR">
                <a:solidFill>
                  <a:srgbClr val="FF3300"/>
                </a:solidFill>
              </a:rPr>
              <a:t> = </a:t>
            </a:r>
            <a:r>
              <a:rPr lang="fr-FR" altLang="fr-FR">
                <a:solidFill>
                  <a:srgbClr val="FF3300"/>
                </a:solidFill>
                <a:latin typeface="Symbol" panose="05050102010706020507" pitchFamily="18" charset="2"/>
              </a:rPr>
              <a:t>D</a:t>
            </a:r>
            <a:r>
              <a:rPr lang="fr-FR" altLang="fr-FR">
                <a:solidFill>
                  <a:srgbClr val="FF3300"/>
                </a:solidFill>
              </a:rPr>
              <a:t>V / 2 </a:t>
            </a:r>
            <a:r>
              <a:rPr lang="fr-FR" altLang="fr-FR">
                <a:solidFill>
                  <a:srgbClr val="FF3300"/>
                </a:solidFill>
                <a:latin typeface="Symbol" panose="05050102010706020507" pitchFamily="18" charset="2"/>
              </a:rPr>
              <a:t>t</a:t>
            </a:r>
          </a:p>
        </p:txBody>
      </p:sp>
      <p:sp>
        <p:nvSpPr>
          <p:cNvPr id="7199" name="Text Box 31"/>
          <p:cNvSpPr txBox="1">
            <a:spLocks noChangeArrowheads="1"/>
          </p:cNvSpPr>
          <p:nvPr/>
        </p:nvSpPr>
        <p:spPr bwMode="auto">
          <a:xfrm>
            <a:off x="833438" y="4603750"/>
            <a:ext cx="35814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/>
              <a:t>Enfin on trace le vecteur </a:t>
            </a:r>
            <a:r>
              <a:rPr lang="fr-FR" altLang="fr-FR">
                <a:latin typeface="EU Arrow" panose="020B0604020202020204" pitchFamily="34" charset="2"/>
              </a:rPr>
              <a:t>a</a:t>
            </a:r>
            <a:r>
              <a:rPr lang="fr-FR" altLang="fr-FR"/>
              <a:t> </a:t>
            </a:r>
          </a:p>
          <a:p>
            <a:pPr>
              <a:spcBef>
                <a:spcPct val="50000"/>
              </a:spcBef>
            </a:pPr>
            <a:r>
              <a:rPr lang="fr-FR" altLang="fr-FR"/>
              <a:t>parallèle à </a:t>
            </a:r>
            <a:r>
              <a:rPr lang="fr-FR" altLang="fr-FR">
                <a:latin typeface="Symbol" panose="05050102010706020507" pitchFamily="18" charset="2"/>
              </a:rPr>
              <a:t>D</a:t>
            </a:r>
            <a:r>
              <a:rPr lang="fr-FR" altLang="fr-FR">
                <a:latin typeface="EU Arrow" panose="020B0604020202020204" pitchFamily="34" charset="2"/>
              </a:rPr>
              <a:t>V</a:t>
            </a:r>
          </a:p>
          <a:p>
            <a:pPr>
              <a:spcBef>
                <a:spcPct val="50000"/>
              </a:spcBef>
            </a:pPr>
            <a:r>
              <a:rPr lang="fr-FR" altLang="fr-FR"/>
              <a:t>en choisissant une nouvelle échelle en m.s</a:t>
            </a:r>
            <a:r>
              <a:rPr lang="fr-FR" altLang="fr-FR" baseline="30000"/>
              <a:t>-2</a:t>
            </a:r>
            <a:r>
              <a:rPr lang="fr-FR" altLang="fr-FR"/>
              <a:t> par cm</a:t>
            </a:r>
          </a:p>
        </p:txBody>
      </p:sp>
      <p:sp>
        <p:nvSpPr>
          <p:cNvPr id="7200" name="Text Box 32"/>
          <p:cNvSpPr txBox="1">
            <a:spLocks noChangeArrowheads="1"/>
          </p:cNvSpPr>
          <p:nvPr/>
        </p:nvSpPr>
        <p:spPr bwMode="auto">
          <a:xfrm>
            <a:off x="5026025" y="5057775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2800" b="1">
                <a:solidFill>
                  <a:srgbClr val="FF3300"/>
                </a:solidFill>
                <a:latin typeface="EU Arrow" panose="020B0604020202020204" pitchFamily="34" charset="2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6" grpId="0" animBg="1"/>
      <p:bldP spid="7198" grpId="0" autoUpdateAnimBg="0"/>
      <p:bldP spid="7199" grpId="0" autoUpdateAnimBg="0"/>
      <p:bldP spid="7200" grpId="0" autoUpdateAnimBg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255</Words>
  <Application>Microsoft Office PowerPoint</Application>
  <PresentationFormat>Affichage à l'écran (4:3)</PresentationFormat>
  <Paragraphs>82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Times New Roman</vt:lpstr>
      <vt:lpstr>EU Arrow</vt:lpstr>
      <vt:lpstr>Symbol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x</dc:creator>
  <cp:lastModifiedBy>jean claude marot</cp:lastModifiedBy>
  <cp:revision>14</cp:revision>
  <dcterms:created xsi:type="dcterms:W3CDTF">2006-05-13T16:41:27Z</dcterms:created>
  <dcterms:modified xsi:type="dcterms:W3CDTF">2019-05-07T17:58:08Z</dcterms:modified>
</cp:coreProperties>
</file>