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62" r:id="rId4"/>
    <p:sldId id="266" r:id="rId5"/>
    <p:sldId id="267" r:id="rId6"/>
    <p:sldId id="273" r:id="rId7"/>
    <p:sldId id="274" r:id="rId8"/>
    <p:sldId id="275" r:id="rId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CCFFFF"/>
    <a:srgbClr val="66FFFF"/>
    <a:srgbClr val="66FF33"/>
    <a:srgbClr val="FF0000"/>
    <a:srgbClr val="FFCC66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2" autoAdjust="0"/>
    <p:restoredTop sz="90929"/>
  </p:normalViewPr>
  <p:slideViewPr>
    <p:cSldViewPr snapToGrid="0">
      <p:cViewPr varScale="1">
        <p:scale>
          <a:sx n="86" d="100"/>
          <a:sy n="86" d="100"/>
        </p:scale>
        <p:origin x="4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3064933602431"/>
          <c:y val="8.3871099847372496E-2"/>
          <c:w val="0.84865014190973731"/>
          <c:h val="0.77096895628930873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trendlineType val="linear"/>
            <c:dispRSqr val="1"/>
            <c:dispEq val="1"/>
            <c:trendlineLbl>
              <c:layout>
                <c:manualLayout>
                  <c:x val="-6.4818140975621288E-2"/>
                  <c:y val="7.4020715864775574E-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="1" baseline="0"/>
                      <a:t>V = 1,6 t - 3E-16</a:t>
                    </a:r>
                    <a:br>
                      <a:rPr lang="en-US" sz="1200" b="1" baseline="0"/>
                    </a:br>
                    <a:r>
                      <a:rPr lang="en-US" sz="1200" b="1" baseline="0"/>
                      <a:t>R² = 1</a:t>
                    </a:r>
                    <a:endParaRPr lang="en-US" sz="1200" b="1"/>
                  </a:p>
                </c:rich>
              </c:tx>
              <c:numFmt formatCode="General" sourceLinked="0"/>
            </c:trendlineLbl>
          </c:trendline>
          <c:xVal>
            <c:numRef>
              <c:f>Feuil1!$A$29:$A$40</c:f>
              <c:numCache>
                <c:formatCode>General</c:formatCode>
                <c:ptCount val="12"/>
                <c:pt idx="0">
                  <c:v>0.04</c:v>
                </c:pt>
                <c:pt idx="1">
                  <c:v>0.08</c:v>
                </c:pt>
                <c:pt idx="2">
                  <c:v>0.12</c:v>
                </c:pt>
                <c:pt idx="3">
                  <c:v>0.16</c:v>
                </c:pt>
                <c:pt idx="4">
                  <c:v>0.2</c:v>
                </c:pt>
                <c:pt idx="5">
                  <c:v>0.24000000000000002</c:v>
                </c:pt>
                <c:pt idx="6">
                  <c:v>0.28000000000000003</c:v>
                </c:pt>
                <c:pt idx="7">
                  <c:v>0.32</c:v>
                </c:pt>
                <c:pt idx="8">
                  <c:v>0.36</c:v>
                </c:pt>
                <c:pt idx="9">
                  <c:v>0.39999999999999997</c:v>
                </c:pt>
                <c:pt idx="10">
                  <c:v>0.43999999999999995</c:v>
                </c:pt>
                <c:pt idx="11">
                  <c:v>0.47999999999999993</c:v>
                </c:pt>
              </c:numCache>
            </c:numRef>
          </c:xVal>
          <c:yVal>
            <c:numRef>
              <c:f>Feuil1!$C$29:$C$40</c:f>
              <c:numCache>
                <c:formatCode>0.000</c:formatCode>
                <c:ptCount val="12"/>
                <c:pt idx="0">
                  <c:v>6.4000000000000001E-2</c:v>
                </c:pt>
                <c:pt idx="1">
                  <c:v>0.12800000000000003</c:v>
                </c:pt>
                <c:pt idx="2">
                  <c:v>0.19200000000000003</c:v>
                </c:pt>
                <c:pt idx="3">
                  <c:v>0.25600000000000001</c:v>
                </c:pt>
                <c:pt idx="4">
                  <c:v>0.32000000000000006</c:v>
                </c:pt>
                <c:pt idx="5">
                  <c:v>0.38399999999999995</c:v>
                </c:pt>
                <c:pt idx="6">
                  <c:v>0.44800000000000001</c:v>
                </c:pt>
                <c:pt idx="7">
                  <c:v>0.51200000000000001</c:v>
                </c:pt>
                <c:pt idx="8">
                  <c:v>0.57599999999999985</c:v>
                </c:pt>
                <c:pt idx="9">
                  <c:v>0.64000000000000024</c:v>
                </c:pt>
                <c:pt idx="10">
                  <c:v>0.70400000000000007</c:v>
                </c:pt>
                <c:pt idx="11">
                  <c:v>0.76800000000000002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2036896"/>
        <c:axId val="372032584"/>
      </c:scatterChart>
      <c:valAx>
        <c:axId val="372036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72032584"/>
        <c:crosses val="autoZero"/>
        <c:crossBetween val="midCat"/>
      </c:valAx>
      <c:valAx>
        <c:axId val="372032584"/>
        <c:scaling>
          <c:orientation val="minMax"/>
        </c:scaling>
        <c:delete val="0"/>
        <c:axPos val="l"/>
        <c:numFmt formatCode="0.0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7203689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0.1314</cdr:x>
      <cdr:y>0.04637</cdr:y>
    </cdr:from>
    <cdr:to>
      <cdr:x>0.15755</cdr:x>
      <cdr:y>0.12239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94640" y="140009"/>
          <a:ext cx="138243" cy="2295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400" b="0" i="0" u="none" strike="noStrike" baseline="0">
              <a:solidFill>
                <a:srgbClr val="000000"/>
              </a:solidFill>
              <a:latin typeface="Arial"/>
              <a:cs typeface="Arial"/>
            </a:rPr>
            <a:t>V</a:t>
          </a:r>
        </a:p>
      </cdr:txBody>
    </cdr:sp>
  </cdr:relSizeAnchor>
  <cdr:relSizeAnchor xmlns:cdr="http://schemas.openxmlformats.org/drawingml/2006/chartDrawing">
    <cdr:from>
      <cdr:x>0.92622</cdr:x>
      <cdr:y>0.73186</cdr:y>
    </cdr:from>
    <cdr:to>
      <cdr:x>0.97838</cdr:x>
      <cdr:y>0.80789</cdr:y>
    </cdr:to>
    <cdr:sp macro="" textlink="">
      <cdr:nvSpPr>
        <cdr:cNvPr id="205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96345" y="2209801"/>
          <a:ext cx="275729" cy="2295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400" b="0" i="0" u="none" strike="noStrike" baseline="0">
              <a:solidFill>
                <a:srgbClr val="000000"/>
              </a:solidFill>
              <a:latin typeface="Arial"/>
              <a:cs typeface="Arial"/>
            </a:rPr>
            <a:t>t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0941E-799A-4B87-9021-C8D1C475AFE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7469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73EAF-4139-4A94-96C2-739FF8D166A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321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BA616-A53C-4C7E-932F-D5D99ECD9F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8487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3D7E0-D0E4-4EE7-B7E0-F784EC4DD4F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2361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2F8D5-D7FB-4FE8-8A38-2E110FC5463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1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480C2-85FA-4AE3-8A3A-A1897DD42CA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6105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8557C-CC25-47E8-AF15-58EB6ACDA29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004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426D04-B145-4334-B409-761E6D5DE12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0961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D6D7E-08E5-4138-8FD3-2784803E7D5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304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05BC9-769D-4760-9917-FBF47C42BC8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6964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7D5EC8-65F5-43C9-9043-1124937BD2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6818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983251C-2552-4C8A-A6A4-29FFCB309209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exemple%20pour%20sin%20alpha.xls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1028"/>
          <p:cNvSpPr txBox="1">
            <a:spLocks noChangeArrowheads="1"/>
          </p:cNvSpPr>
          <p:nvPr/>
        </p:nvSpPr>
        <p:spPr bwMode="auto">
          <a:xfrm>
            <a:off x="682625" y="549275"/>
            <a:ext cx="5948363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2800" b="1">
                <a:solidFill>
                  <a:srgbClr val="0066FF"/>
                </a:solidFill>
              </a:rPr>
              <a:t>Etude de l’accélération </a:t>
            </a:r>
          </a:p>
          <a:p>
            <a:r>
              <a:rPr lang="fr-FR" altLang="fr-FR" sz="2800" b="1">
                <a:solidFill>
                  <a:srgbClr val="0066FF"/>
                </a:solidFill>
              </a:rPr>
              <a:t>en fonction de l’angle d’inclinaison </a:t>
            </a:r>
            <a:r>
              <a:rPr lang="fr-FR" altLang="fr-FR" sz="3600" b="1">
                <a:solidFill>
                  <a:srgbClr val="FF3300"/>
                </a:solidFill>
                <a:latin typeface="Symbol" panose="05050102010706020507" pitchFamily="18" charset="2"/>
              </a:rPr>
              <a:t>a</a:t>
            </a:r>
            <a:r>
              <a:rPr lang="fr-FR" altLang="fr-FR" sz="2800" b="1">
                <a:solidFill>
                  <a:srgbClr val="0066FF"/>
                </a:solidFill>
              </a:rPr>
              <a:t> </a:t>
            </a:r>
            <a:endParaRPr lang="fr-FR" altLang="fr-FR"/>
          </a:p>
        </p:txBody>
      </p:sp>
      <p:sp>
        <p:nvSpPr>
          <p:cNvPr id="18437" name="Line 1029"/>
          <p:cNvSpPr>
            <a:spLocks noChangeShapeType="1"/>
          </p:cNvSpPr>
          <p:nvPr/>
        </p:nvSpPr>
        <p:spPr bwMode="auto">
          <a:xfrm>
            <a:off x="1828800" y="2806700"/>
            <a:ext cx="4706938" cy="194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38" name="Line 1030"/>
          <p:cNvSpPr>
            <a:spLocks noChangeShapeType="1"/>
          </p:cNvSpPr>
          <p:nvPr/>
        </p:nvSpPr>
        <p:spPr bwMode="auto">
          <a:xfrm>
            <a:off x="977900" y="4762500"/>
            <a:ext cx="5588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39" name="Line 1031"/>
          <p:cNvSpPr>
            <a:spLocks noChangeShapeType="1"/>
          </p:cNvSpPr>
          <p:nvPr/>
        </p:nvSpPr>
        <p:spPr bwMode="auto">
          <a:xfrm>
            <a:off x="1536700" y="3898900"/>
            <a:ext cx="4949825" cy="858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0" name="Line 1032"/>
          <p:cNvSpPr>
            <a:spLocks noChangeShapeType="1"/>
          </p:cNvSpPr>
          <p:nvPr/>
        </p:nvSpPr>
        <p:spPr bwMode="auto">
          <a:xfrm>
            <a:off x="1600200" y="3289300"/>
            <a:ext cx="4937125" cy="146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1" name="Line 1033"/>
          <p:cNvSpPr>
            <a:spLocks noChangeShapeType="1"/>
          </p:cNvSpPr>
          <p:nvPr/>
        </p:nvSpPr>
        <p:spPr bwMode="auto">
          <a:xfrm>
            <a:off x="1549400" y="3568700"/>
            <a:ext cx="4957763" cy="1184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2" name="Line 1034"/>
          <p:cNvSpPr>
            <a:spLocks noChangeShapeType="1"/>
          </p:cNvSpPr>
          <p:nvPr/>
        </p:nvSpPr>
        <p:spPr bwMode="auto">
          <a:xfrm>
            <a:off x="1511300" y="4292600"/>
            <a:ext cx="5026025" cy="474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3" name="Line 1035"/>
          <p:cNvSpPr>
            <a:spLocks noChangeShapeType="1"/>
          </p:cNvSpPr>
          <p:nvPr/>
        </p:nvSpPr>
        <p:spPr bwMode="auto">
          <a:xfrm>
            <a:off x="1968500" y="2540000"/>
            <a:ext cx="4557713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44" name="Line 1036"/>
          <p:cNvSpPr>
            <a:spLocks noChangeShapeType="1"/>
          </p:cNvSpPr>
          <p:nvPr/>
        </p:nvSpPr>
        <p:spPr bwMode="auto">
          <a:xfrm>
            <a:off x="1689100" y="3035300"/>
            <a:ext cx="4851400" cy="1712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2638425" y="2843213"/>
            <a:ext cx="4191000" cy="1089025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4191000" y="2984500"/>
            <a:ext cx="319088" cy="295275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 flipV="1">
            <a:off x="4343400" y="1536700"/>
            <a:ext cx="431800" cy="15875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4137025" y="1812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6600"/>
                </a:solidFill>
                <a:latin typeface="EU Arrow" panose="020B0604020202020204" pitchFamily="34" charset="2"/>
              </a:rPr>
              <a:t>R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3946525" y="41370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  <a:latin typeface="EU Arrow" panose="020B0604020202020204" pitchFamily="34" charset="2"/>
              </a:rPr>
              <a:t>P</a:t>
            </a:r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762500" y="1587500"/>
            <a:ext cx="0" cy="167640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4343400" y="3136900"/>
            <a:ext cx="0" cy="167640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>
            <a:off x="4343400" y="3136900"/>
            <a:ext cx="419100" cy="114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4746625" y="23082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  <a:latin typeface="EU Arrow" panose="020B0604020202020204" pitchFamily="34" charset="2"/>
              </a:rPr>
              <a:t>P</a:t>
            </a:r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1876425" y="5451475"/>
            <a:ext cx="437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rgbClr val="FFFF00"/>
                </a:solidFill>
              </a:rPr>
              <a:t>Première méthode : relation de</a:t>
            </a:r>
            <a:r>
              <a:rPr lang="fr-FR" altLang="fr-FR"/>
              <a:t>  </a:t>
            </a: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6080125" y="5353050"/>
            <a:ext cx="1517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 b="1">
                <a:solidFill>
                  <a:srgbClr val="FFFF00"/>
                </a:solidFill>
              </a:rPr>
              <a:t>Chasles</a:t>
            </a:r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4873625" y="3046413"/>
            <a:ext cx="779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P</a:t>
            </a:r>
            <a:r>
              <a:rPr lang="fr-FR" altLang="fr-FR">
                <a:solidFill>
                  <a:schemeClr val="accent2"/>
                </a:solidFill>
              </a:rPr>
              <a:t>+</a:t>
            </a:r>
            <a:r>
              <a:rPr lang="fr-FR" altLang="fr-FR">
                <a:solidFill>
                  <a:schemeClr val="accent2"/>
                </a:solidFill>
                <a:latin typeface="EU Arrow" panose="020B0604020202020204" pitchFamily="34" charset="2"/>
              </a:rPr>
              <a:t>R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492125" y="336550"/>
            <a:ext cx="3813175" cy="650875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600" b="1">
                <a:solidFill>
                  <a:srgbClr val="FFFF99"/>
                </a:solidFill>
              </a:rPr>
              <a:t>1. Etude théorique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 animBg="1"/>
      <p:bldP spid="19474" grpId="0" autoUpdateAnimBg="0"/>
      <p:bldP spid="19475" grpId="0" autoUpdateAnimBg="0"/>
      <p:bldP spid="19463" grpId="0" animBg="1"/>
      <p:bldP spid="19481" grpId="0" animBg="1"/>
      <p:bldP spid="19482" grpId="0" animBg="1"/>
      <p:bldP spid="19483" grpId="0" autoUpdateAnimBg="0"/>
      <p:bldP spid="19484" grpId="0" autoUpdateAnimBg="0"/>
      <p:bldP spid="19485" grpId="0" autoUpdateAnimBg="0"/>
      <p:bldP spid="1948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2617788" y="3506788"/>
            <a:ext cx="3944937" cy="1047750"/>
          </a:xfrm>
          <a:prstGeom prst="line">
            <a:avLst/>
          </a:prstGeom>
          <a:noFill/>
          <a:ln w="9525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4029075" y="3486150"/>
            <a:ext cx="436563" cy="422275"/>
          </a:xfrm>
          <a:prstGeom prst="ellipse">
            <a:avLst/>
          </a:prstGeom>
          <a:noFill/>
          <a:ln w="9525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H="1">
            <a:off x="4251325" y="3689350"/>
            <a:ext cx="0" cy="197485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4254500" y="2111375"/>
            <a:ext cx="431800" cy="15875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717800" y="3302000"/>
            <a:ext cx="4013200" cy="10414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3695700" y="1447800"/>
            <a:ext cx="1143000" cy="42672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0257" name="Group 17"/>
          <p:cNvGrpSpPr>
            <a:grpSpLocks/>
          </p:cNvGrpSpPr>
          <p:nvPr/>
        </p:nvGrpSpPr>
        <p:grpSpPr bwMode="auto">
          <a:xfrm>
            <a:off x="3683000" y="3835400"/>
            <a:ext cx="1066800" cy="1841500"/>
            <a:chOff x="2344" y="2328"/>
            <a:chExt cx="672" cy="1160"/>
          </a:xfrm>
        </p:grpSpPr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 flipH="1" flipV="1">
              <a:off x="2344" y="3400"/>
              <a:ext cx="352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 flipV="1">
              <a:off x="2704" y="2328"/>
              <a:ext cx="312" cy="1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6524625" y="38766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x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4835525" y="11207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y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365625" y="3381375"/>
            <a:ext cx="506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</a:rPr>
              <a:t>Px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527425" y="4460875"/>
            <a:ext cx="506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</a:rPr>
              <a:t>Py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4619625" y="22193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FF6600"/>
                </a:solidFill>
                <a:latin typeface="EU Arrow" panose="020B0604020202020204" pitchFamily="34" charset="2"/>
              </a:rPr>
              <a:t>R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4238625" y="42894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  <a:latin typeface="EU Arrow" panose="020B0604020202020204" pitchFamily="34" charset="2"/>
              </a:rPr>
              <a:t>P</a:t>
            </a: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4254500" y="3695700"/>
            <a:ext cx="495300" cy="127000"/>
          </a:xfrm>
          <a:prstGeom prst="line">
            <a:avLst/>
          </a:prstGeom>
          <a:noFill/>
          <a:ln w="57150">
            <a:solidFill>
              <a:srgbClr val="66FF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>
            <a:off x="3771900" y="3771900"/>
            <a:ext cx="469900" cy="1778000"/>
          </a:xfrm>
          <a:prstGeom prst="line">
            <a:avLst/>
          </a:prstGeom>
          <a:noFill/>
          <a:ln w="38100">
            <a:solidFill>
              <a:srgbClr val="66FF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987425" y="422275"/>
            <a:ext cx="582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chemeClr val="accent2"/>
                </a:solidFill>
              </a:rPr>
              <a:t>Deuxième méthode : utilisation d’un repère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10248" grpId="0" animBg="1"/>
      <p:bldP spid="10249" grpId="0" animBg="1"/>
      <p:bldP spid="10250" grpId="0" animBg="1"/>
      <p:bldP spid="10253" grpId="0" autoUpdateAnimBg="0"/>
      <p:bldP spid="10254" grpId="0" autoUpdateAnimBg="0"/>
      <p:bldP spid="10255" grpId="0" autoUpdateAnimBg="0"/>
      <p:bldP spid="10256" grpId="0" autoUpdateAnimBg="0"/>
      <p:bldP spid="10258" grpId="0" autoUpdateAnimBg="0"/>
      <p:bldP spid="10259" grpId="0" autoUpdateAnimBg="0"/>
      <p:bldP spid="10260" grpId="0" animBg="1"/>
      <p:bldP spid="102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4699000" y="1943100"/>
            <a:ext cx="0" cy="196850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810125" y="1628775"/>
            <a:ext cx="506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</a:rPr>
              <a:t>Px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289425" y="28035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rgbClr val="66FFFF"/>
                </a:solidFill>
                <a:latin typeface="EU Arrow" panose="020B0604020202020204" pitchFamily="34" charset="2"/>
              </a:rPr>
              <a:t>P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4699000" y="1968500"/>
            <a:ext cx="495300" cy="152400"/>
          </a:xfrm>
          <a:prstGeom prst="line">
            <a:avLst/>
          </a:prstGeom>
          <a:noFill/>
          <a:ln w="57150">
            <a:solidFill>
              <a:srgbClr val="66FF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3149600" y="1447800"/>
            <a:ext cx="3606800" cy="1155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H="1">
            <a:off x="4711700" y="2120900"/>
            <a:ext cx="508000" cy="17780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3949700" y="2616200"/>
            <a:ext cx="2794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4699000" y="3128963"/>
            <a:ext cx="203200" cy="42862"/>
          </a:xfrm>
          <a:custGeom>
            <a:avLst/>
            <a:gdLst>
              <a:gd name="T0" fmla="*/ 0 w 120"/>
              <a:gd name="T1" fmla="*/ 13 h 45"/>
              <a:gd name="T2" fmla="*/ 72 w 120"/>
              <a:gd name="T3" fmla="*/ 5 h 45"/>
              <a:gd name="T4" fmla="*/ 120 w 120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" h="45">
                <a:moveTo>
                  <a:pt x="0" y="13"/>
                </a:moveTo>
                <a:cubicBezTo>
                  <a:pt x="12" y="12"/>
                  <a:pt x="52" y="0"/>
                  <a:pt x="72" y="5"/>
                </a:cubicBezTo>
                <a:cubicBezTo>
                  <a:pt x="92" y="10"/>
                  <a:pt x="110" y="37"/>
                  <a:pt x="120" y="45"/>
                </a:cubicBez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4911725" y="3019425"/>
            <a:ext cx="37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rgbClr val="FF6600"/>
                </a:solidFill>
                <a:latin typeface="Symbol" panose="05050102010706020507" pitchFamily="18" charset="2"/>
              </a:rPr>
              <a:t>a</a:t>
            </a:r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 rot="-5400000">
            <a:off x="5904707" y="2482056"/>
            <a:ext cx="203200" cy="42863"/>
          </a:xfrm>
          <a:custGeom>
            <a:avLst/>
            <a:gdLst>
              <a:gd name="T0" fmla="*/ 0 w 120"/>
              <a:gd name="T1" fmla="*/ 13 h 45"/>
              <a:gd name="T2" fmla="*/ 72 w 120"/>
              <a:gd name="T3" fmla="*/ 5 h 45"/>
              <a:gd name="T4" fmla="*/ 120 w 120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" h="45">
                <a:moveTo>
                  <a:pt x="0" y="13"/>
                </a:moveTo>
                <a:cubicBezTo>
                  <a:pt x="12" y="12"/>
                  <a:pt x="52" y="0"/>
                  <a:pt x="72" y="5"/>
                </a:cubicBezTo>
                <a:cubicBezTo>
                  <a:pt x="92" y="10"/>
                  <a:pt x="110" y="37"/>
                  <a:pt x="120" y="45"/>
                </a:cubicBez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940425" y="2524125"/>
            <a:ext cx="37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rgbClr val="FF6600"/>
                </a:solidFill>
                <a:latin typeface="Symbol" panose="05050102010706020507" pitchFamily="18" charset="2"/>
              </a:rPr>
              <a:t>a</a:t>
            </a:r>
          </a:p>
        </p:txBody>
      </p:sp>
      <p:graphicFrame>
        <p:nvGraphicFramePr>
          <p:cNvPr id="14350" name="Object 14"/>
          <p:cNvGraphicFramePr>
            <a:graphicFrameLocks noChangeAspect="1"/>
          </p:cNvGraphicFramePr>
          <p:nvPr/>
        </p:nvGraphicFramePr>
        <p:xfrm>
          <a:off x="3644900" y="4494213"/>
          <a:ext cx="20034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5" name="Equation" r:id="rId3" imgW="685800" imgH="393480" progId="Equation.DSMT4">
                  <p:embed/>
                </p:oleObj>
              </mc:Choice>
              <mc:Fallback>
                <p:oleObj name="Equation" r:id="rId3" imgW="685800" imgH="3934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900" y="4494213"/>
                        <a:ext cx="2003425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animBg="1"/>
      <p:bldP spid="14346" grpId="0" animBg="1"/>
      <p:bldP spid="14347" grpId="0" autoUpdateAnimBg="0"/>
      <p:bldP spid="14348" grpId="0" animBg="1"/>
      <p:bldP spid="1434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936625" y="1641475"/>
            <a:ext cx="7148513" cy="26289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rgbClr val="FF6600"/>
                </a:solidFill>
                <a:cs typeface="Times New Roman" panose="02020603050405020304" pitchFamily="18" charset="0"/>
              </a:rPr>
              <a:t>seconde loi de Newton</a:t>
            </a:r>
            <a:r>
              <a:rPr lang="fr-FR" altLang="fr-FR">
                <a:cs typeface="Times New Roman" panose="02020603050405020304" pitchFamily="18" charset="0"/>
              </a:rPr>
              <a:t> </a:t>
            </a:r>
            <a:br>
              <a:rPr lang="fr-FR" altLang="fr-FR">
                <a:cs typeface="Times New Roman" panose="02020603050405020304" pitchFamily="18" charset="0"/>
              </a:rPr>
            </a:br>
            <a:r>
              <a:rPr lang="fr-FR" altLang="fr-FR">
                <a:cs typeface="Times New Roman" panose="02020603050405020304" pitchFamily="18" charset="0"/>
              </a:rPr>
              <a:t>	ou </a:t>
            </a:r>
            <a:r>
              <a:rPr lang="fr-FR" altLang="fr-FR" b="1">
                <a:cs typeface="Times New Roman" panose="02020603050405020304" pitchFamily="18" charset="0"/>
              </a:rPr>
              <a:t>THEOREME DU CENTRE D’INERTIE</a:t>
            </a:r>
            <a:r>
              <a:rPr lang="fr-FR" altLang="fr-FR">
                <a:cs typeface="Times New Roman" panose="02020603050405020304" pitchFamily="18" charset="0"/>
              </a:rPr>
              <a:t>  : </a:t>
            </a:r>
            <a:br>
              <a:rPr lang="fr-FR" altLang="fr-FR">
                <a:cs typeface="Times New Roman" panose="02020603050405020304" pitchFamily="18" charset="0"/>
              </a:rPr>
            </a:br>
            <a:r>
              <a:rPr lang="fr-FR" altLang="fr-FR" b="1">
                <a:latin typeface="Symbol" panose="05050102010706020507" pitchFamily="18" charset="2"/>
                <a:cs typeface="Times New Roman" panose="02020603050405020304" pitchFamily="18" charset="0"/>
              </a:rPr>
              <a:t>	</a:t>
            </a:r>
            <a:br>
              <a:rPr lang="fr-FR" altLang="fr-FR" b="1">
                <a:latin typeface="Symbol" panose="05050102010706020507" pitchFamily="18" charset="2"/>
                <a:cs typeface="Times New Roman" panose="02020603050405020304" pitchFamily="18" charset="0"/>
              </a:rPr>
            </a:br>
            <a:r>
              <a:rPr lang="fr-FR" altLang="fr-FR" b="1">
                <a:latin typeface="Symbol" panose="05050102010706020507" pitchFamily="18" charset="2"/>
                <a:cs typeface="Times New Roman" panose="02020603050405020304" pitchFamily="18" charset="0"/>
              </a:rPr>
              <a:t>	</a:t>
            </a:r>
            <a:r>
              <a:rPr lang="fr-FR" altLang="fr-FR" sz="2800" b="1">
                <a:solidFill>
                  <a:srgbClr val="0066FF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S</a:t>
            </a:r>
            <a:r>
              <a:rPr lang="fr-FR" altLang="fr-FR" sz="2800" b="1">
                <a:solidFill>
                  <a:srgbClr val="0066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F</a:t>
            </a:r>
            <a:r>
              <a:rPr lang="fr-FR" altLang="fr-FR" sz="2800" b="1" baseline="-1600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fr-FR" altLang="fr-FR" sz="2800" b="1">
                <a:solidFill>
                  <a:srgbClr val="0066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0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   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    </a:t>
            </a:r>
            <a:r>
              <a:rPr lang="fr-FR" altLang="fr-FR" sz="2800" b="1">
                <a:solidFill>
                  <a:srgbClr val="0066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a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fr-FR" altLang="fr-FR" sz="2800" b="1">
                <a:solidFill>
                  <a:srgbClr val="0066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0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   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   </a:t>
            </a:r>
            <a:r>
              <a:rPr lang="fr-FR" altLang="fr-FR" sz="2800" b="1">
                <a:solidFill>
                  <a:srgbClr val="0066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V</a:t>
            </a:r>
            <a:r>
              <a:rPr lang="fr-FR" altLang="fr-FR" sz="2800" b="1">
                <a:solidFill>
                  <a:srgbClr val="0066FF"/>
                </a:solidFill>
                <a:cs typeface="Times New Roman" panose="02020603050405020304" pitchFamily="18" charset="0"/>
              </a:rPr>
              <a:t> varie </a:t>
            </a:r>
            <a:r>
              <a:rPr lang="fr-FR" altLang="fr-FR" sz="2800">
                <a:solidFill>
                  <a:srgbClr val="0066FF"/>
                </a:solidFill>
                <a:cs typeface="Times New Roman" panose="02020603050405020304" pitchFamily="18" charset="0"/>
              </a:rPr>
              <a:t/>
            </a:r>
            <a:br>
              <a:rPr lang="fr-FR" altLang="fr-FR" sz="2800">
                <a:solidFill>
                  <a:srgbClr val="0066FF"/>
                </a:solidFill>
                <a:cs typeface="Times New Roman" panose="02020603050405020304" pitchFamily="18" charset="0"/>
              </a:rPr>
            </a:br>
            <a:r>
              <a:rPr lang="fr-FR" altLang="fr-FR" i="1">
                <a:cs typeface="Times New Roman" panose="02020603050405020304" pitchFamily="18" charset="0"/>
              </a:rPr>
              <a:t> </a:t>
            </a:r>
            <a:r>
              <a:rPr lang="fr-FR" altLang="fr-FR"/>
              <a:t>		</a:t>
            </a:r>
            <a:br>
              <a:rPr lang="fr-FR" altLang="fr-FR"/>
            </a:br>
            <a:r>
              <a:rPr lang="fr-FR" altLang="fr-FR"/>
              <a:t>			</a:t>
            </a:r>
            <a:r>
              <a:rPr lang="fr-FR" altLang="fr-FR" sz="2800" b="1">
                <a:solidFill>
                  <a:srgbClr val="FF00FF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S</a:t>
            </a:r>
            <a:r>
              <a:rPr lang="fr-FR" altLang="fr-FR" sz="2800" b="1">
                <a:solidFill>
                  <a:srgbClr val="FF00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F</a:t>
            </a:r>
            <a:r>
              <a:rPr lang="en-US" altLang="fr-FR" sz="2800" b="1" baseline="-160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</a:t>
            </a:r>
            <a:r>
              <a:rPr lang="en-US" altLang="fr-FR" sz="2800" b="1">
                <a:solidFill>
                  <a:srgbClr val="FF00FF"/>
                </a:solidFill>
                <a:cs typeface="Times New Roman" panose="02020603050405020304" pitchFamily="18" charset="0"/>
              </a:rPr>
              <a:t> = </a:t>
            </a:r>
            <a:r>
              <a:rPr lang="en-US" altLang="fr-FR" sz="2800" b="1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altLang="fr-FR" sz="2800" b="1">
                <a:solidFill>
                  <a:srgbClr val="FF00FF"/>
                </a:solidFill>
                <a:latin typeface="EU Arrow" panose="020B0604020202020204" pitchFamily="34" charset="2"/>
                <a:cs typeface="Times New Roman" panose="02020603050405020304" pitchFamily="18" charset="0"/>
              </a:rPr>
              <a:t> a</a:t>
            </a:r>
            <a:r>
              <a:rPr lang="fr-FR" altLang="fr-FR" sz="2800" b="1" baseline="-16000">
                <a:solidFill>
                  <a:srgbClr val="F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fr-FR" altLang="fr-FR" sz="2800" b="1" baseline="-16000">
                <a:solidFill>
                  <a:srgbClr val="FF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en-US" altLang="fr-FR" sz="1400" i="1">
                <a:cs typeface="Times New Roman" panose="02020603050405020304" pitchFamily="18" charset="0"/>
              </a:rPr>
              <a:t> </a:t>
            </a:r>
            <a:endParaRPr lang="fr-FR" altLang="fr-FR" sz="1400" i="1">
              <a:cs typeface="Times New Roman" panose="02020603050405020304" pitchFamily="18" charset="0"/>
            </a:endParaRPr>
          </a:p>
        </p:txBody>
      </p:sp>
      <p:grpSp>
        <p:nvGrpSpPr>
          <p:cNvPr id="16407" name="Group 23"/>
          <p:cNvGrpSpPr>
            <a:grpSpLocks/>
          </p:cNvGrpSpPr>
          <p:nvPr/>
        </p:nvGrpSpPr>
        <p:grpSpPr bwMode="auto">
          <a:xfrm>
            <a:off x="647700" y="277813"/>
            <a:ext cx="7721600" cy="1150937"/>
            <a:chOff x="496" y="2215"/>
            <a:chExt cx="4864" cy="725"/>
          </a:xfrm>
        </p:grpSpPr>
        <p:graphicFrame>
          <p:nvGraphicFramePr>
            <p:cNvPr id="16391" name="Object 7"/>
            <p:cNvGraphicFramePr>
              <a:graphicFrameLocks noChangeAspect="1"/>
            </p:cNvGraphicFramePr>
            <p:nvPr/>
          </p:nvGraphicFramePr>
          <p:xfrm>
            <a:off x="496" y="2215"/>
            <a:ext cx="1262" cy="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2" name="Equation" r:id="rId3" imgW="685800" imgH="393480" progId="Equation.DSMT4">
                    <p:embed/>
                  </p:oleObj>
                </mc:Choice>
                <mc:Fallback>
                  <p:oleObj name="Equation" r:id="rId3" imgW="685800" imgH="39348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6" y="2215"/>
                          <a:ext cx="1262" cy="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2" name="Object 8"/>
            <p:cNvGraphicFramePr>
              <a:graphicFrameLocks noChangeAspect="1"/>
            </p:cNvGraphicFramePr>
            <p:nvPr/>
          </p:nvGraphicFramePr>
          <p:xfrm>
            <a:off x="2448" y="2385"/>
            <a:ext cx="2912" cy="4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3" name="Equation" r:id="rId5" imgW="1600200" imgH="228600" progId="Equation.DSMT4">
                    <p:embed/>
                  </p:oleObj>
                </mc:Choice>
                <mc:Fallback>
                  <p:oleObj name="Equation" r:id="rId5" imgW="1600200" imgH="2286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8" y="2385"/>
                          <a:ext cx="2912" cy="4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3" name="Text Box 9"/>
            <p:cNvSpPr txBox="1">
              <a:spLocks noChangeArrowheads="1"/>
            </p:cNvSpPr>
            <p:nvPr/>
          </p:nvSpPr>
          <p:spPr bwMode="auto">
            <a:xfrm>
              <a:off x="1934" y="2382"/>
              <a:ext cx="44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fr-FR" sz="3200" b="1">
                  <a:sym typeface="Symbol" panose="05050102010706020507" pitchFamily="18" charset="2"/>
                </a:rPr>
                <a:t></a:t>
              </a:r>
              <a:endParaRPr lang="fr-FR" altLang="fr-FR" sz="3200" b="1"/>
            </a:p>
          </p:txBody>
        </p:sp>
      </p:grpSp>
      <p:grpSp>
        <p:nvGrpSpPr>
          <p:cNvPr id="16408" name="Group 24"/>
          <p:cNvGrpSpPr>
            <a:grpSpLocks/>
          </p:cNvGrpSpPr>
          <p:nvPr/>
        </p:nvGrpSpPr>
        <p:grpSpPr bwMode="auto">
          <a:xfrm>
            <a:off x="1470025" y="4538663"/>
            <a:ext cx="6310313" cy="782637"/>
            <a:chOff x="966" y="3115"/>
            <a:chExt cx="3975" cy="493"/>
          </a:xfrm>
        </p:grpSpPr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>
              <a:off x="966" y="3202"/>
              <a:ext cx="8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/>
                <a:t>Donc :    </a:t>
              </a:r>
            </a:p>
          </p:txBody>
        </p:sp>
        <p:graphicFrame>
          <p:nvGraphicFramePr>
            <p:cNvPr id="16399" name="Object 15"/>
            <p:cNvGraphicFramePr>
              <a:graphicFrameLocks noChangeAspect="1"/>
            </p:cNvGraphicFramePr>
            <p:nvPr/>
          </p:nvGraphicFramePr>
          <p:xfrm>
            <a:off x="1900" y="3115"/>
            <a:ext cx="3041" cy="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4" name="Equation" r:id="rId7" imgW="1409400" imgH="228600" progId="Equation.DSMT4">
                    <p:embed/>
                  </p:oleObj>
                </mc:Choice>
                <mc:Fallback>
                  <p:oleObj name="Equation" r:id="rId7" imgW="1409400" imgH="228600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0" y="3115"/>
                          <a:ext cx="3041" cy="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402" name="Group 18"/>
          <p:cNvGrpSpPr>
            <a:grpSpLocks/>
          </p:cNvGrpSpPr>
          <p:nvPr/>
        </p:nvGrpSpPr>
        <p:grpSpPr bwMode="auto">
          <a:xfrm>
            <a:off x="4216400" y="4597400"/>
            <a:ext cx="2984500" cy="635000"/>
            <a:chOff x="2480" y="3136"/>
            <a:chExt cx="1992" cy="528"/>
          </a:xfrm>
        </p:grpSpPr>
        <p:sp>
          <p:nvSpPr>
            <p:cNvPr id="16400" name="Line 16"/>
            <p:cNvSpPr>
              <a:spLocks noChangeShapeType="1"/>
            </p:cNvSpPr>
            <p:nvPr/>
          </p:nvSpPr>
          <p:spPr bwMode="auto">
            <a:xfrm flipH="1">
              <a:off x="2480" y="3136"/>
              <a:ext cx="224" cy="52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 flipH="1">
              <a:off x="4288" y="3136"/>
              <a:ext cx="184" cy="512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2397125" y="5718175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Alors : </a:t>
            </a:r>
          </a:p>
        </p:txBody>
      </p:sp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3900488" y="5588000"/>
          <a:ext cx="258127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Equation" r:id="rId9" imgW="749160" imgH="228600" progId="Equation.DSMT4">
                  <p:embed/>
                </p:oleObj>
              </mc:Choice>
              <mc:Fallback>
                <p:oleObj name="Equation" r:id="rId9" imgW="749160" imgH="2286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0488" y="5588000"/>
                        <a:ext cx="258127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822700" y="5664200"/>
            <a:ext cx="2717800" cy="6731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36725" y="1184275"/>
            <a:ext cx="6213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b="1">
                <a:solidFill>
                  <a:schemeClr val="accent2"/>
                </a:solidFill>
              </a:rPr>
              <a:t>Détermination expérimentale de l’accélération</a:t>
            </a:r>
          </a:p>
        </p:txBody>
      </p:sp>
      <p:graphicFrame>
        <p:nvGraphicFramePr>
          <p:cNvPr id="22531" name="Object 3">
            <a:hlinkClick r:id="rId3"/>
          </p:cNvPr>
          <p:cNvGraphicFramePr>
            <a:graphicFrameLocks noChangeAspect="1"/>
          </p:cNvGraphicFramePr>
          <p:nvPr/>
        </p:nvGraphicFramePr>
        <p:xfrm>
          <a:off x="1452563" y="2074863"/>
          <a:ext cx="6427787" cy="380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Graphique" r:id="rId4" imgW="4753254" imgH="2810406" progId="Excel.Chart.8">
                  <p:embed/>
                </p:oleObj>
              </mc:Choice>
              <mc:Fallback>
                <p:oleObj name="Graphique" r:id="rId4" imgW="4753254" imgH="2810406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3" y="2074863"/>
                        <a:ext cx="6427787" cy="3800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159625" y="21113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 altLang="fr-FR"/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57225" y="336550"/>
            <a:ext cx="4422775" cy="650875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600">
                <a:solidFill>
                  <a:srgbClr val="FFFF99"/>
                </a:solidFill>
              </a:rPr>
              <a:t>2. Etude expérimentale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855663" y="525463"/>
          <a:ext cx="6427787" cy="380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Graphique" r:id="rId3" imgW="4753254" imgH="2810406" progId="Excel.Chart.8">
                  <p:embed/>
                </p:oleObj>
              </mc:Choice>
              <mc:Fallback>
                <p:oleObj name="Graphique" r:id="rId3" imgW="4753254" imgH="2810406" progId="Excel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525463"/>
                        <a:ext cx="6427787" cy="380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9" name="Line 3"/>
          <p:cNvSpPr>
            <a:spLocks noChangeShapeType="1"/>
          </p:cNvSpPr>
          <p:nvPr/>
        </p:nvSpPr>
        <p:spPr bwMode="auto">
          <a:xfrm flipH="1">
            <a:off x="1435100" y="1041400"/>
            <a:ext cx="4864100" cy="270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1739900" y="4648200"/>
          <a:ext cx="2554288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Equation" r:id="rId5" imgW="1828800" imgH="736560" progId="Equation.DSMT4">
                  <p:embed/>
                </p:oleObj>
              </mc:Choice>
              <mc:Fallback>
                <p:oleObj name="Equation" r:id="rId5" imgW="1828800" imgH="7365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4648200"/>
                        <a:ext cx="2554288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91" name="Group 15"/>
          <p:cNvGrpSpPr>
            <a:grpSpLocks/>
          </p:cNvGrpSpPr>
          <p:nvPr/>
        </p:nvGrpSpPr>
        <p:grpSpPr bwMode="auto">
          <a:xfrm>
            <a:off x="1308100" y="1066800"/>
            <a:ext cx="4813300" cy="2768600"/>
            <a:chOff x="824" y="672"/>
            <a:chExt cx="3032" cy="1744"/>
          </a:xfrm>
        </p:grpSpPr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 flipV="1">
              <a:off x="3800" y="672"/>
              <a:ext cx="0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824" y="752"/>
              <a:ext cx="3032" cy="1664"/>
              <a:chOff x="824" y="752"/>
              <a:chExt cx="3032" cy="1664"/>
            </a:xfrm>
          </p:grpSpPr>
          <p:sp>
            <p:nvSpPr>
              <p:cNvPr id="24583" name="Line 7"/>
              <p:cNvSpPr>
                <a:spLocks noChangeShapeType="1"/>
              </p:cNvSpPr>
              <p:nvPr/>
            </p:nvSpPr>
            <p:spPr bwMode="auto">
              <a:xfrm flipV="1">
                <a:off x="1480" y="1952"/>
                <a:ext cx="0" cy="4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84" name="Line 8"/>
              <p:cNvSpPr>
                <a:spLocks noChangeShapeType="1"/>
              </p:cNvSpPr>
              <p:nvPr/>
            </p:nvSpPr>
            <p:spPr bwMode="auto">
              <a:xfrm flipH="1">
                <a:off x="824" y="2040"/>
                <a:ext cx="7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85" name="Line 9"/>
              <p:cNvSpPr>
                <a:spLocks noChangeShapeType="1"/>
              </p:cNvSpPr>
              <p:nvPr/>
            </p:nvSpPr>
            <p:spPr bwMode="auto">
              <a:xfrm flipH="1">
                <a:off x="840" y="752"/>
                <a:ext cx="3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86" name="Line 10"/>
              <p:cNvSpPr>
                <a:spLocks noChangeShapeType="1"/>
              </p:cNvSpPr>
              <p:nvPr/>
            </p:nvSpPr>
            <p:spPr bwMode="auto">
              <a:xfrm>
                <a:off x="912" y="760"/>
                <a:ext cx="0" cy="12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87" name="Line 11"/>
              <p:cNvSpPr>
                <a:spLocks noChangeShapeType="1"/>
              </p:cNvSpPr>
              <p:nvPr/>
            </p:nvSpPr>
            <p:spPr bwMode="auto">
              <a:xfrm rot="-5400000">
                <a:off x="2640" y="1192"/>
                <a:ext cx="0" cy="23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88" name="Text Box 12"/>
              <p:cNvSpPr txBox="1">
                <a:spLocks noChangeArrowheads="1"/>
              </p:cNvSpPr>
              <p:nvPr/>
            </p:nvSpPr>
            <p:spPr bwMode="auto">
              <a:xfrm>
                <a:off x="934" y="1164"/>
                <a:ext cx="3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altLang="fr-FR">
                    <a:latin typeface="Symbol" panose="05050102010706020507" pitchFamily="18" charset="2"/>
                  </a:rPr>
                  <a:t>D</a:t>
                </a:r>
                <a:r>
                  <a:rPr lang="fr-FR" altLang="fr-FR">
                    <a:latin typeface="Arial Unicode MS" panose="020B0604020202020204" pitchFamily="34" charset="-128"/>
                  </a:rPr>
                  <a:t>V</a:t>
                </a:r>
              </a:p>
            </p:txBody>
          </p:sp>
          <p:sp>
            <p:nvSpPr>
              <p:cNvPr id="24589" name="Text Box 13"/>
              <p:cNvSpPr txBox="1">
                <a:spLocks noChangeArrowheads="1"/>
              </p:cNvSpPr>
              <p:nvPr/>
            </p:nvSpPr>
            <p:spPr bwMode="auto">
              <a:xfrm>
                <a:off x="2422" y="2028"/>
                <a:ext cx="28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altLang="fr-FR">
                    <a:latin typeface="Symbol" panose="05050102010706020507" pitchFamily="18" charset="2"/>
                  </a:rPr>
                  <a:t>D</a:t>
                </a:r>
                <a:r>
                  <a:rPr lang="fr-FR" altLang="fr-FR">
                    <a:latin typeface="Arial Unicode MS" panose="020B0604020202020204" pitchFamily="34" charset="-128"/>
                  </a:rPr>
                  <a:t>t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101923"/>
              </p:ext>
            </p:extLst>
          </p:nvPr>
        </p:nvGraphicFramePr>
        <p:xfrm>
          <a:off x="1014411" y="1216760"/>
          <a:ext cx="6925256" cy="4559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237785" y="755095"/>
            <a:ext cx="4347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Avec courbe de tendance : a = </a:t>
            </a:r>
            <a:r>
              <a:rPr lang="fr-FR" sz="2000" dirty="0" smtClean="0"/>
              <a:t>1,6</a:t>
            </a:r>
            <a:endParaRPr lang="fr-FR" sz="2000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5185317" y="1137424"/>
            <a:ext cx="1" cy="7805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68</Words>
  <Application>Microsoft Office PowerPoint</Application>
  <PresentationFormat>Affichage à l'écran (4:3)</PresentationFormat>
  <Paragraphs>31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Arial Unicode MS</vt:lpstr>
      <vt:lpstr>Arial</vt:lpstr>
      <vt:lpstr>EU Arrow</vt:lpstr>
      <vt:lpstr>Symbol</vt:lpstr>
      <vt:lpstr>Times New Roman</vt:lpstr>
      <vt:lpstr>Modèle par défaut</vt:lpstr>
      <vt:lpstr>Equation</vt:lpstr>
      <vt:lpstr>Graphique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jean claude marot</cp:lastModifiedBy>
  <cp:revision>51</cp:revision>
  <dcterms:created xsi:type="dcterms:W3CDTF">2006-10-07T16:52:55Z</dcterms:created>
  <dcterms:modified xsi:type="dcterms:W3CDTF">2019-05-08T10:10:09Z</dcterms:modified>
</cp:coreProperties>
</file>