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13"/>
  </p:notesMasterIdLst>
  <p:sldIdLst>
    <p:sldId id="256" r:id="rId2"/>
    <p:sldId id="260" r:id="rId3"/>
    <p:sldId id="268" r:id="rId4"/>
    <p:sldId id="262" r:id="rId5"/>
    <p:sldId id="269" r:id="rId6"/>
    <p:sldId id="259" r:id="rId7"/>
    <p:sldId id="261" r:id="rId8"/>
    <p:sldId id="271" r:id="rId9"/>
    <p:sldId id="266" r:id="rId10"/>
    <p:sldId id="267" r:id="rId11"/>
    <p:sldId id="270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A162D0"/>
    <a:srgbClr val="C80437"/>
    <a:srgbClr val="0BC3D1"/>
    <a:srgbClr val="FFFFCC"/>
    <a:srgbClr val="99FF99"/>
    <a:srgbClr val="66CCFF"/>
    <a:srgbClr val="F2EC02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 snapToGrid="0">
      <p:cViewPr varScale="1">
        <p:scale>
          <a:sx n="61" d="100"/>
          <a:sy n="61" d="100"/>
        </p:scale>
        <p:origin x="84" y="6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anose="02020603050405020304" pitchFamily="18" charset="0"/>
              </a:defRPr>
            </a:lvl1pPr>
          </a:lstStyle>
          <a:p>
            <a:endParaRPr lang="fr-FR" altLang="fr-FR"/>
          </a:p>
        </p:txBody>
      </p:sp>
      <p:sp>
        <p:nvSpPr>
          <p:cNvPr id="45059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endParaRPr lang="fr-FR" altLang="fr-FR"/>
          </a:p>
        </p:txBody>
      </p:sp>
      <p:sp>
        <p:nvSpPr>
          <p:cNvPr id="45060" name="Rectangle 1028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5061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45062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anose="02020603050405020304" pitchFamily="18" charset="0"/>
              </a:defRPr>
            </a:lvl1pPr>
          </a:lstStyle>
          <a:p>
            <a:endParaRPr lang="fr-FR" altLang="fr-FR"/>
          </a:p>
        </p:txBody>
      </p:sp>
      <p:sp>
        <p:nvSpPr>
          <p:cNvPr id="45063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fld id="{8016F94F-349E-4708-9199-04E699B4DA6C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4367504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F998B-FEC2-460F-A85C-A038876F6490}" type="slidenum">
              <a:rPr lang="fr-FR" altLang="fr-FR" smtClean="0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9013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843EF-D2C0-4C65-AD89-8408402B0989}" type="slidenum">
              <a:rPr lang="fr-FR" altLang="fr-FR" smtClean="0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38131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B77C7-2BA2-467F-B1EE-DFCF4F7F9A90}" type="slidenum">
              <a:rPr lang="fr-FR" altLang="fr-FR" smtClean="0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655887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5AE3D-6930-457D-AAB7-ADAD55978F5D}" type="slidenum">
              <a:rPr lang="fr-FR" altLang="fr-FR" smtClean="0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520170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alt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alt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1C18C-7180-4599-B61C-47EE1FE17838}" type="slidenum">
              <a:rPr lang="fr-FR" altLang="fr-FR" smtClean="0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566428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alt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alt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79549-7C02-4095-9AEF-9610DFE9BDBC}" type="slidenum">
              <a:rPr lang="fr-FR" altLang="fr-FR" smtClean="0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053305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alt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alt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52A1D-016B-45B0-80AB-DE134CDF41FB}" type="slidenum">
              <a:rPr lang="fr-FR" altLang="fr-FR" smtClean="0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750792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D1A95-1696-4170-A03F-210213250133}" type="slidenum">
              <a:rPr lang="fr-FR" altLang="fr-FR" smtClean="0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63163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1CB80-7EC7-4EF8-A932-3D328979536F}" type="slidenum">
              <a:rPr lang="fr-FR" altLang="fr-FR" smtClean="0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737932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502E4-D76B-42F0-9F1D-57865FF80172}" type="slidenum">
              <a:rPr lang="fr-FR" altLang="fr-FR" smtClean="0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67168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D6E0D-359C-4645-A50A-16D4B2305B74}" type="slidenum">
              <a:rPr lang="fr-FR" altLang="fr-FR" smtClean="0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060829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CCB20-EF72-479F-9191-742EFEC145B7}" type="slidenum">
              <a:rPr lang="fr-FR" altLang="fr-FR" smtClean="0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509163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22282" y="693682"/>
            <a:ext cx="6858000" cy="703701"/>
          </a:xfrm>
        </p:spPr>
        <p:txBody>
          <a:bodyPr>
            <a:normAutofit fontScale="90000"/>
          </a:bodyPr>
          <a:lstStyle/>
          <a:p>
            <a:r>
              <a:rPr lang="fr-FR" altLang="fr-FR" b="1" dirty="0">
                <a:solidFill>
                  <a:srgbClr val="0000FF"/>
                </a:solidFill>
              </a:rPr>
              <a:t>Spectrophotométrie</a:t>
            </a:r>
          </a:p>
        </p:txBody>
      </p:sp>
      <p:sp>
        <p:nvSpPr>
          <p:cNvPr id="3174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1946659"/>
            <a:ext cx="6858000" cy="1655762"/>
          </a:xfrm>
        </p:spPr>
        <p:txBody>
          <a:bodyPr>
            <a:normAutofit lnSpcReduction="10000"/>
          </a:bodyPr>
          <a:lstStyle/>
          <a:p>
            <a:r>
              <a:rPr lang="fr-FR" altLang="fr-FR" dirty="0" smtClean="0">
                <a:solidFill>
                  <a:srgbClr val="FF0066"/>
                </a:solidFill>
              </a:rPr>
              <a:t>… </a:t>
            </a:r>
            <a:r>
              <a:rPr lang="fr-FR" altLang="fr-FR" sz="4000" b="1" i="1" dirty="0" smtClean="0">
                <a:solidFill>
                  <a:srgbClr val="FF0066"/>
                </a:solidFill>
              </a:rPr>
              <a:t>ou </a:t>
            </a:r>
            <a:r>
              <a:rPr lang="fr-FR" altLang="fr-FR" sz="4000" b="1" i="1" dirty="0">
                <a:solidFill>
                  <a:srgbClr val="FF9900"/>
                </a:solidFill>
              </a:rPr>
              <a:t>comment</a:t>
            </a:r>
            <a:r>
              <a:rPr lang="fr-FR" altLang="fr-FR" sz="4000" b="1" i="1" dirty="0">
                <a:solidFill>
                  <a:srgbClr val="FF0066"/>
                </a:solidFill>
              </a:rPr>
              <a:t> </a:t>
            </a:r>
            <a:r>
              <a:rPr lang="fr-FR" altLang="fr-FR" sz="4000" b="1" i="1" dirty="0">
                <a:solidFill>
                  <a:srgbClr val="00FFCC"/>
                </a:solidFill>
              </a:rPr>
              <a:t>peut-on</a:t>
            </a:r>
            <a:r>
              <a:rPr lang="fr-FR" altLang="fr-FR" sz="4000" b="1" i="1" dirty="0">
                <a:solidFill>
                  <a:srgbClr val="FF0066"/>
                </a:solidFill>
              </a:rPr>
              <a:t> </a:t>
            </a:r>
            <a:r>
              <a:rPr lang="fr-FR" altLang="fr-FR" sz="4000" b="1" i="1" dirty="0">
                <a:solidFill>
                  <a:srgbClr val="0066FF"/>
                </a:solidFill>
              </a:rPr>
              <a:t>compter</a:t>
            </a:r>
            <a:r>
              <a:rPr lang="fr-FR" altLang="fr-FR" sz="4000" b="1" i="1" dirty="0">
                <a:solidFill>
                  <a:srgbClr val="FF0066"/>
                </a:solidFill>
              </a:rPr>
              <a:t> </a:t>
            </a:r>
            <a:r>
              <a:rPr lang="fr-FR" altLang="fr-FR" sz="4000" b="1" i="1" dirty="0">
                <a:solidFill>
                  <a:srgbClr val="0000FF"/>
                </a:solidFill>
              </a:rPr>
              <a:t>les </a:t>
            </a:r>
            <a:r>
              <a:rPr lang="fr-FR" altLang="fr-FR" sz="4000" b="1" i="1" dirty="0">
                <a:solidFill>
                  <a:srgbClr val="FF0066"/>
                </a:solidFill>
              </a:rPr>
              <a:t>entités </a:t>
            </a:r>
            <a:r>
              <a:rPr lang="fr-FR" altLang="fr-FR" sz="4000" b="1" i="1" dirty="0">
                <a:solidFill>
                  <a:srgbClr val="33CC33"/>
                </a:solidFill>
              </a:rPr>
              <a:t>colorées</a:t>
            </a:r>
            <a:r>
              <a:rPr lang="fr-FR" altLang="fr-FR" sz="4000" b="1" i="1" dirty="0">
                <a:solidFill>
                  <a:srgbClr val="FF0066"/>
                </a:solidFill>
              </a:rPr>
              <a:t> </a:t>
            </a:r>
            <a:r>
              <a:rPr lang="fr-FR" altLang="fr-FR" sz="4000" b="1" i="1" dirty="0">
                <a:solidFill>
                  <a:schemeClr val="folHlink"/>
                </a:solidFill>
              </a:rPr>
              <a:t>dans</a:t>
            </a:r>
            <a:r>
              <a:rPr lang="fr-FR" altLang="fr-FR" sz="4000" b="1" i="1" dirty="0">
                <a:solidFill>
                  <a:srgbClr val="FF0066"/>
                </a:solidFill>
              </a:rPr>
              <a:t> </a:t>
            </a:r>
            <a:r>
              <a:rPr lang="fr-FR" altLang="fr-FR" sz="4000" b="1" i="1" dirty="0">
                <a:solidFill>
                  <a:srgbClr val="3399FF"/>
                </a:solidFill>
              </a:rPr>
              <a:t>une </a:t>
            </a:r>
            <a:r>
              <a:rPr lang="fr-FR" altLang="fr-FR" sz="4000" b="1" i="1" dirty="0">
                <a:solidFill>
                  <a:srgbClr val="C80437"/>
                </a:solidFill>
              </a:rPr>
              <a:t>solution</a:t>
            </a:r>
            <a:r>
              <a:rPr lang="fr-FR" altLang="fr-FR" sz="4000" b="1" i="1" dirty="0">
                <a:solidFill>
                  <a:srgbClr val="3399FF"/>
                </a:solidFill>
              </a:rPr>
              <a:t> </a:t>
            </a:r>
            <a:r>
              <a:rPr lang="fr-FR" altLang="fr-FR" sz="4000" b="1" i="1" dirty="0">
                <a:solidFill>
                  <a:srgbClr val="FF0066"/>
                </a:solidFill>
              </a:rPr>
              <a:t>?</a:t>
            </a:r>
          </a:p>
        </p:txBody>
      </p:sp>
      <p:sp>
        <p:nvSpPr>
          <p:cNvPr id="5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88AA70B6-2986-4CB6-A36D-45DD6643778B}" type="slidenum">
              <a:rPr lang="fr-FR" altLang="fr-FR" smtClean="0"/>
              <a:pPr/>
              <a:t>1</a:t>
            </a:fld>
            <a:endParaRPr lang="fr-FR" altLang="fr-FR"/>
          </a:p>
        </p:txBody>
      </p:sp>
      <p:pic>
        <p:nvPicPr>
          <p:cNvPr id="31749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3" t="16928" r="3567" b="19122"/>
          <a:stretch/>
        </p:blipFill>
        <p:spPr bwMode="auto">
          <a:xfrm>
            <a:off x="1403131" y="4209393"/>
            <a:ext cx="6117021" cy="1072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 autoUpdateAnimBg="0"/>
      <p:bldP spid="31747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75096-5168-4528-BEDB-402266FCF0B8}" type="slidenum">
              <a:rPr lang="fr-FR" altLang="fr-FR"/>
              <a:pPr/>
              <a:t>2</a:t>
            </a:fld>
            <a:endParaRPr lang="fr-FR" altLang="fr-FR"/>
          </a:p>
        </p:txBody>
      </p:sp>
      <p:sp>
        <p:nvSpPr>
          <p:cNvPr id="35852" name="Rectangle 12"/>
          <p:cNvSpPr>
            <a:spLocks noChangeArrowheads="1"/>
          </p:cNvSpPr>
          <p:nvPr/>
        </p:nvSpPr>
        <p:spPr bwMode="auto">
          <a:xfrm>
            <a:off x="956442" y="701565"/>
            <a:ext cx="7165975" cy="91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5853" name="Rectangle 13"/>
          <p:cNvSpPr>
            <a:spLocks noChangeArrowheads="1"/>
          </p:cNvSpPr>
          <p:nvPr/>
        </p:nvSpPr>
        <p:spPr bwMode="auto">
          <a:xfrm>
            <a:off x="594601" y="1017314"/>
            <a:ext cx="68770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fr-FR" altLang="fr-FR" sz="4000" dirty="0">
                <a:solidFill>
                  <a:srgbClr val="0000FF"/>
                </a:solidFill>
              </a:rPr>
              <a:t>Principe du spectrophotomètre</a:t>
            </a:r>
            <a:endParaRPr lang="fr-FR" altLang="fr-FR" dirty="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36161" name="Rectangle 321"/>
          <p:cNvSpPr>
            <a:spLocks noChangeArrowheads="1"/>
          </p:cNvSpPr>
          <p:nvPr/>
        </p:nvSpPr>
        <p:spPr bwMode="auto">
          <a:xfrm>
            <a:off x="4038600" y="2819400"/>
            <a:ext cx="609600" cy="609600"/>
          </a:xfrm>
          <a:prstGeom prst="rect">
            <a:avLst/>
          </a:prstGeom>
          <a:solidFill>
            <a:schemeClr val="bg1"/>
          </a:solidFill>
          <a:ln w="12700">
            <a:solidFill>
              <a:srgbClr val="1C1C1C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6162" name="Rectangle 322"/>
          <p:cNvSpPr>
            <a:spLocks noChangeArrowheads="1"/>
          </p:cNvSpPr>
          <p:nvPr/>
        </p:nvSpPr>
        <p:spPr bwMode="auto">
          <a:xfrm>
            <a:off x="4038600" y="4038600"/>
            <a:ext cx="609600" cy="609600"/>
          </a:xfrm>
          <a:prstGeom prst="rect">
            <a:avLst/>
          </a:prstGeom>
          <a:solidFill>
            <a:srgbClr val="A162D0"/>
          </a:solidFill>
          <a:ln w="12700">
            <a:solidFill>
              <a:srgbClr val="1C1C1C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36169" name="Text Box 329"/>
          <p:cNvSpPr txBox="1">
            <a:spLocks noChangeArrowheads="1"/>
          </p:cNvSpPr>
          <p:nvPr/>
        </p:nvSpPr>
        <p:spPr bwMode="auto">
          <a:xfrm>
            <a:off x="3124200" y="2286000"/>
            <a:ext cx="26368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Cuve de référence</a:t>
            </a:r>
          </a:p>
        </p:txBody>
      </p:sp>
      <p:sp>
        <p:nvSpPr>
          <p:cNvPr id="36170" name="Text Box 330"/>
          <p:cNvSpPr txBox="1">
            <a:spLocks noChangeArrowheads="1"/>
          </p:cNvSpPr>
          <p:nvPr/>
        </p:nvSpPr>
        <p:spPr bwMode="auto">
          <a:xfrm>
            <a:off x="609600" y="3276600"/>
            <a:ext cx="261143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fr-FR" altLang="fr-FR"/>
              <a:t>Lumière</a:t>
            </a:r>
          </a:p>
          <a:p>
            <a:pPr algn="ctr"/>
            <a:r>
              <a:rPr lang="fr-FR" altLang="fr-FR"/>
              <a:t>monochromatique</a:t>
            </a:r>
          </a:p>
        </p:txBody>
      </p:sp>
      <p:sp>
        <p:nvSpPr>
          <p:cNvPr id="36168" name="AutoShape 328"/>
          <p:cNvSpPr>
            <a:spLocks noChangeArrowheads="1"/>
          </p:cNvSpPr>
          <p:nvPr/>
        </p:nvSpPr>
        <p:spPr bwMode="auto">
          <a:xfrm>
            <a:off x="1219200" y="2971800"/>
            <a:ext cx="2514600" cy="257175"/>
          </a:xfrm>
          <a:prstGeom prst="homePlate">
            <a:avLst>
              <a:gd name="adj" fmla="val 244444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fr-FR">
              <a:solidFill>
                <a:srgbClr val="0000FF"/>
              </a:solidFill>
            </a:endParaRPr>
          </a:p>
        </p:txBody>
      </p:sp>
      <p:sp>
        <p:nvSpPr>
          <p:cNvPr id="36173" name="AutoShape 333"/>
          <p:cNvSpPr>
            <a:spLocks noChangeArrowheads="1"/>
          </p:cNvSpPr>
          <p:nvPr/>
        </p:nvSpPr>
        <p:spPr bwMode="auto">
          <a:xfrm>
            <a:off x="1219200" y="4267200"/>
            <a:ext cx="2514600" cy="257175"/>
          </a:xfrm>
          <a:prstGeom prst="homePlate">
            <a:avLst>
              <a:gd name="adj" fmla="val 244444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fr-FR">
              <a:solidFill>
                <a:srgbClr val="0000FF"/>
              </a:solidFill>
            </a:endParaRPr>
          </a:p>
        </p:txBody>
      </p:sp>
      <p:sp>
        <p:nvSpPr>
          <p:cNvPr id="36174" name="Text Box 334"/>
          <p:cNvSpPr txBox="1">
            <a:spLocks noChangeArrowheads="1"/>
          </p:cNvSpPr>
          <p:nvPr/>
        </p:nvSpPr>
        <p:spPr bwMode="auto">
          <a:xfrm>
            <a:off x="3276600" y="4800600"/>
            <a:ext cx="2360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Cuve de mesure</a:t>
            </a:r>
          </a:p>
        </p:txBody>
      </p:sp>
      <p:sp>
        <p:nvSpPr>
          <p:cNvPr id="36175" name="AutoShape 335"/>
          <p:cNvSpPr>
            <a:spLocks noChangeArrowheads="1"/>
          </p:cNvSpPr>
          <p:nvPr/>
        </p:nvSpPr>
        <p:spPr bwMode="auto">
          <a:xfrm>
            <a:off x="5105400" y="2971800"/>
            <a:ext cx="2514600" cy="257175"/>
          </a:xfrm>
          <a:prstGeom prst="homePlate">
            <a:avLst>
              <a:gd name="adj" fmla="val 244444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36178" name="AutoShape 338"/>
          <p:cNvSpPr>
            <a:spLocks noChangeArrowheads="1"/>
          </p:cNvSpPr>
          <p:nvPr/>
        </p:nvSpPr>
        <p:spPr bwMode="auto">
          <a:xfrm>
            <a:off x="5105400" y="4267200"/>
            <a:ext cx="2514600" cy="257175"/>
          </a:xfrm>
          <a:prstGeom prst="homePlate">
            <a:avLst>
              <a:gd name="adj" fmla="val 244444"/>
            </a:avLst>
          </a:prstGeom>
          <a:solidFill>
            <a:srgbClr val="A162D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36179" name="Rectangle 339"/>
          <p:cNvSpPr>
            <a:spLocks noChangeArrowheads="1"/>
          </p:cNvSpPr>
          <p:nvPr/>
        </p:nvSpPr>
        <p:spPr bwMode="auto">
          <a:xfrm>
            <a:off x="7772400" y="2743200"/>
            <a:ext cx="76200" cy="6858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6180" name="Rectangle 340"/>
          <p:cNvSpPr>
            <a:spLocks noChangeArrowheads="1"/>
          </p:cNvSpPr>
          <p:nvPr/>
        </p:nvSpPr>
        <p:spPr bwMode="auto">
          <a:xfrm>
            <a:off x="7772400" y="4038600"/>
            <a:ext cx="76200" cy="6858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6181" name="Text Box 341"/>
          <p:cNvSpPr txBox="1">
            <a:spLocks noChangeArrowheads="1"/>
          </p:cNvSpPr>
          <p:nvPr/>
        </p:nvSpPr>
        <p:spPr bwMode="auto">
          <a:xfrm>
            <a:off x="7162800" y="4953000"/>
            <a:ext cx="140017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Capteurs</a:t>
            </a:r>
          </a:p>
          <a:p>
            <a:r>
              <a:rPr lang="fr-FR" altLang="fr-FR"/>
              <a:t>lumineux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35854-5AF9-4F76-BA17-97A1DEAF62D5}" type="slidenum">
              <a:rPr lang="fr-FR" altLang="fr-FR"/>
              <a:pPr/>
              <a:t>3</a:t>
            </a:fld>
            <a:endParaRPr lang="fr-FR" altLang="fr-FR"/>
          </a:p>
        </p:txBody>
      </p:sp>
      <p:sp>
        <p:nvSpPr>
          <p:cNvPr id="49154" name="Text Box 2"/>
          <p:cNvSpPr txBox="1">
            <a:spLocks noChangeArrowheads="1"/>
          </p:cNvSpPr>
          <p:nvPr/>
        </p:nvSpPr>
        <p:spPr bwMode="auto">
          <a:xfrm>
            <a:off x="1905000" y="762000"/>
            <a:ext cx="54435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2800" b="1" dirty="0">
                <a:solidFill>
                  <a:srgbClr val="0000FF"/>
                </a:solidFill>
                <a:latin typeface="Arial Black" panose="020B0A04020102020204" pitchFamily="34" charset="0"/>
              </a:rPr>
              <a:t>ABSORBANCE LUMINEUSE</a:t>
            </a:r>
          </a:p>
        </p:txBody>
      </p:sp>
      <p:sp>
        <p:nvSpPr>
          <p:cNvPr id="49155" name="Rectangle 3"/>
          <p:cNvSpPr>
            <a:spLocks noChangeArrowheads="1"/>
          </p:cNvSpPr>
          <p:nvPr/>
        </p:nvSpPr>
        <p:spPr bwMode="auto">
          <a:xfrm>
            <a:off x="6400800" y="2209800"/>
            <a:ext cx="762000" cy="1828800"/>
          </a:xfrm>
          <a:prstGeom prst="rect">
            <a:avLst/>
          </a:prstGeom>
          <a:solidFill>
            <a:srgbClr val="A162D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49156" name="AutoShape 4"/>
          <p:cNvSpPr>
            <a:spLocks noChangeArrowheads="1"/>
          </p:cNvSpPr>
          <p:nvPr/>
        </p:nvSpPr>
        <p:spPr bwMode="auto">
          <a:xfrm>
            <a:off x="4876800" y="2971800"/>
            <a:ext cx="1219200" cy="609600"/>
          </a:xfrm>
          <a:prstGeom prst="homePlate">
            <a:avLst>
              <a:gd name="adj" fmla="val 50000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49157" name="AutoShape 5"/>
          <p:cNvSpPr>
            <a:spLocks noChangeArrowheads="1"/>
          </p:cNvSpPr>
          <p:nvPr/>
        </p:nvSpPr>
        <p:spPr bwMode="auto">
          <a:xfrm>
            <a:off x="7467600" y="2971800"/>
            <a:ext cx="1219200" cy="609600"/>
          </a:xfrm>
          <a:prstGeom prst="homePlate">
            <a:avLst>
              <a:gd name="adj" fmla="val 50000"/>
            </a:avLst>
          </a:prstGeom>
          <a:solidFill>
            <a:srgbClr val="A162D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49158" name="Text Box 6"/>
          <p:cNvSpPr txBox="1">
            <a:spLocks noChangeArrowheads="1"/>
          </p:cNvSpPr>
          <p:nvPr/>
        </p:nvSpPr>
        <p:spPr bwMode="auto">
          <a:xfrm>
            <a:off x="5318125" y="3843338"/>
            <a:ext cx="4095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I</a:t>
            </a:r>
            <a:r>
              <a:rPr lang="fr-FR" altLang="fr-FR" baseline="-12000"/>
              <a:t>0</a:t>
            </a:r>
          </a:p>
        </p:txBody>
      </p:sp>
      <p:sp>
        <p:nvSpPr>
          <p:cNvPr id="49159" name="Text Box 7"/>
          <p:cNvSpPr txBox="1">
            <a:spLocks noChangeArrowheads="1"/>
          </p:cNvSpPr>
          <p:nvPr/>
        </p:nvSpPr>
        <p:spPr bwMode="auto">
          <a:xfrm>
            <a:off x="7848600" y="3886200"/>
            <a:ext cx="298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I</a:t>
            </a:r>
          </a:p>
        </p:txBody>
      </p: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822325" y="1862138"/>
            <a:ext cx="3521075" cy="313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fr-FR"/>
              <a:t>Transmittance:</a:t>
            </a:r>
          </a:p>
          <a:p>
            <a:endParaRPr lang="fr-FR" altLang="fr-FR"/>
          </a:p>
          <a:p>
            <a:r>
              <a:rPr lang="fr-FR" altLang="fr-FR"/>
              <a:t>T= I/ I</a:t>
            </a:r>
            <a:r>
              <a:rPr lang="fr-FR" altLang="fr-FR" baseline="-12000"/>
              <a:t>0</a:t>
            </a:r>
            <a:endParaRPr lang="fr-FR" altLang="fr-FR"/>
          </a:p>
          <a:p>
            <a:endParaRPr lang="fr-FR" altLang="fr-FR"/>
          </a:p>
          <a:p>
            <a:endParaRPr lang="fr-FR" altLang="fr-FR"/>
          </a:p>
          <a:p>
            <a:r>
              <a:rPr lang="fr-FR" altLang="fr-FR" sz="2800">
                <a:solidFill>
                  <a:srgbClr val="C80437"/>
                </a:solidFill>
              </a:rPr>
              <a:t>Absorbance :</a:t>
            </a:r>
          </a:p>
          <a:p>
            <a:endParaRPr lang="fr-FR" altLang="fr-FR" sz="2800">
              <a:solidFill>
                <a:srgbClr val="C80437"/>
              </a:solidFill>
            </a:endParaRPr>
          </a:p>
          <a:p>
            <a:r>
              <a:rPr lang="fr-FR" altLang="fr-FR">
                <a:solidFill>
                  <a:srgbClr val="C80437"/>
                </a:solidFill>
              </a:rPr>
              <a:t>A= - logT = log(I</a:t>
            </a:r>
            <a:r>
              <a:rPr lang="fr-FR" altLang="fr-FR" baseline="-12000">
                <a:solidFill>
                  <a:srgbClr val="C80437"/>
                </a:solidFill>
              </a:rPr>
              <a:t>0</a:t>
            </a:r>
            <a:r>
              <a:rPr lang="fr-FR" altLang="fr-FR">
                <a:solidFill>
                  <a:srgbClr val="C80437"/>
                </a:solidFill>
              </a:rPr>
              <a:t>/I)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altLang="fr-FR" sz="3600" b="1" dirty="0">
                <a:solidFill>
                  <a:srgbClr val="0000FF"/>
                </a:solidFill>
                <a:latin typeface="+mn-lt"/>
              </a:rPr>
              <a:t>Grandeurs d’influence</a:t>
            </a:r>
          </a:p>
        </p:txBody>
      </p:sp>
      <p:sp>
        <p:nvSpPr>
          <p:cNvPr id="3789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idx="1"/>
          </p:nvPr>
        </p:nvSpPr>
        <p:spPr>
          <a:xfrm>
            <a:off x="457200" y="2176463"/>
            <a:ext cx="8686799" cy="286385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None/>
            </a:pPr>
            <a:endParaRPr lang="fr-FR" altLang="fr-FR" dirty="0"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fr-FR" altLang="fr-FR" sz="3200" dirty="0" smtClean="0">
                <a:cs typeface="Times New Roman" panose="02020603050405020304" pitchFamily="18" charset="0"/>
              </a:rPr>
              <a:t>épaisseur </a:t>
            </a:r>
            <a:r>
              <a:rPr lang="fr-FR" altLang="fr-FR" sz="3200" dirty="0">
                <a:cs typeface="Times New Roman" panose="02020603050405020304" pitchFamily="18" charset="0"/>
              </a:rPr>
              <a:t>de </a:t>
            </a:r>
            <a:r>
              <a:rPr lang="fr-FR" altLang="fr-FR" sz="3200" dirty="0" smtClean="0">
                <a:cs typeface="Times New Roman" panose="02020603050405020304" pitchFamily="18" charset="0"/>
              </a:rPr>
              <a:t>solution</a:t>
            </a:r>
          </a:p>
          <a:p>
            <a:pPr marL="0" indent="0">
              <a:buNone/>
            </a:pPr>
            <a:r>
              <a:rPr lang="fr-FR" altLang="fr-FR" sz="3200" dirty="0" smtClean="0">
                <a:cs typeface="Times New Roman" panose="02020603050405020304" pitchFamily="18" charset="0"/>
              </a:rPr>
              <a:t> </a:t>
            </a:r>
            <a:endParaRPr lang="fr-FR" altLang="fr-FR" sz="3200" dirty="0"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fr-FR" altLang="fr-FR" sz="3200" dirty="0" smtClean="0">
                <a:cs typeface="Times New Roman" panose="02020603050405020304" pitchFamily="18" charset="0"/>
              </a:rPr>
              <a:t>concentration de l’espèce absorbante en solution</a:t>
            </a:r>
          </a:p>
          <a:p>
            <a:pPr marL="0" indent="0">
              <a:buNone/>
            </a:pPr>
            <a:endParaRPr lang="fr-FR" altLang="fr-FR" sz="3200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altLang="fr-FR" sz="3200" dirty="0" smtClean="0">
                <a:cs typeface="Times New Roman" panose="02020603050405020304" pitchFamily="18" charset="0"/>
              </a:rPr>
              <a:t>- longueur </a:t>
            </a:r>
            <a:r>
              <a:rPr lang="fr-FR" altLang="fr-FR" sz="3200" dirty="0">
                <a:cs typeface="Times New Roman" panose="02020603050405020304" pitchFamily="18" charset="0"/>
              </a:rPr>
              <a:t>d’onde de la lumière</a:t>
            </a: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81719-7BE7-43CF-A2B9-E7A6E5954729}" type="slidenum">
              <a:rPr lang="fr-FR" altLang="fr-FR"/>
              <a:pPr/>
              <a:t>4</a:t>
            </a:fld>
            <a:endParaRPr lang="fr-FR" altLang="fr-FR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D3994-EB42-474F-B6F8-83E1B4D7C8B8}" type="slidenum">
              <a:rPr lang="fr-FR" altLang="fr-FR"/>
              <a:pPr/>
              <a:t>5</a:t>
            </a:fld>
            <a:endParaRPr lang="fr-FR" altLang="fr-FR"/>
          </a:p>
        </p:txBody>
      </p:sp>
      <p:sp>
        <p:nvSpPr>
          <p:cNvPr id="50178" name="Text Box 2"/>
          <p:cNvSpPr txBox="1">
            <a:spLocks noChangeArrowheads="1"/>
          </p:cNvSpPr>
          <p:nvPr/>
        </p:nvSpPr>
        <p:spPr bwMode="auto">
          <a:xfrm>
            <a:off x="627993" y="698938"/>
            <a:ext cx="54102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fr-FR" sz="3600" b="1" dirty="0">
                <a:solidFill>
                  <a:srgbClr val="0000FF"/>
                </a:solidFill>
                <a:latin typeface="+mn-lt"/>
              </a:rPr>
              <a:t>LOI DE BEER-LAMBERT</a:t>
            </a:r>
          </a:p>
        </p:txBody>
      </p:sp>
      <p:sp>
        <p:nvSpPr>
          <p:cNvPr id="50179" name="Text Box 3"/>
          <p:cNvSpPr txBox="1">
            <a:spLocks noChangeArrowheads="1"/>
          </p:cNvSpPr>
          <p:nvPr/>
        </p:nvSpPr>
        <p:spPr bwMode="auto">
          <a:xfrm>
            <a:off x="2362200" y="1371600"/>
            <a:ext cx="3200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fr-FR" sz="4400" b="1">
                <a:solidFill>
                  <a:srgbClr val="C80437"/>
                </a:solidFill>
              </a:rPr>
              <a:t>A = </a:t>
            </a:r>
            <a:r>
              <a:rPr lang="fr-FR" altLang="fr-FR" sz="5400" b="1">
                <a:solidFill>
                  <a:srgbClr val="C80437"/>
                </a:solidFill>
                <a:latin typeface="Symbol" panose="05050102010706020507" pitchFamily="18" charset="2"/>
              </a:rPr>
              <a:t>e</a:t>
            </a:r>
            <a:r>
              <a:rPr lang="fr-FR" altLang="fr-FR" sz="4400" b="1">
                <a:solidFill>
                  <a:srgbClr val="C80437"/>
                </a:solidFill>
              </a:rPr>
              <a:t> L C</a:t>
            </a:r>
          </a:p>
        </p:txBody>
      </p:sp>
      <p:grpSp>
        <p:nvGrpSpPr>
          <p:cNvPr id="50196" name="Group 20"/>
          <p:cNvGrpSpPr>
            <a:grpSpLocks/>
          </p:cNvGrpSpPr>
          <p:nvPr/>
        </p:nvGrpSpPr>
        <p:grpSpPr bwMode="auto">
          <a:xfrm>
            <a:off x="7086600" y="1600200"/>
            <a:ext cx="838200" cy="2209800"/>
            <a:chOff x="4464" y="1008"/>
            <a:chExt cx="528" cy="1392"/>
          </a:xfrm>
        </p:grpSpPr>
        <p:sp>
          <p:nvSpPr>
            <p:cNvPr id="50180" name="Rectangle 4"/>
            <p:cNvSpPr>
              <a:spLocks noChangeArrowheads="1"/>
            </p:cNvSpPr>
            <p:nvPr/>
          </p:nvSpPr>
          <p:spPr bwMode="auto">
            <a:xfrm>
              <a:off x="4464" y="1008"/>
              <a:ext cx="528" cy="1152"/>
            </a:xfrm>
            <a:prstGeom prst="rect">
              <a:avLst/>
            </a:prstGeom>
            <a:solidFill>
              <a:srgbClr val="CC66FF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0181" name="Text Box 5"/>
            <p:cNvSpPr txBox="1">
              <a:spLocks noChangeArrowheads="1"/>
            </p:cNvSpPr>
            <p:nvPr/>
          </p:nvSpPr>
          <p:spPr bwMode="auto">
            <a:xfrm>
              <a:off x="4656" y="2112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fr-FR" altLang="fr-FR"/>
                <a:t>L</a:t>
              </a:r>
            </a:p>
          </p:txBody>
        </p:sp>
        <p:sp>
          <p:nvSpPr>
            <p:cNvPr id="50182" name="Text Box 6"/>
            <p:cNvSpPr txBox="1">
              <a:spLocks noChangeArrowheads="1"/>
            </p:cNvSpPr>
            <p:nvPr/>
          </p:nvSpPr>
          <p:spPr bwMode="auto">
            <a:xfrm>
              <a:off x="4608" y="1440"/>
              <a:ext cx="26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fr-FR" altLang="fr-FR" sz="2800" b="1">
                  <a:solidFill>
                    <a:schemeClr val="bg1"/>
                  </a:solidFill>
                </a:rPr>
                <a:t>C</a:t>
              </a:r>
            </a:p>
          </p:txBody>
        </p:sp>
      </p:grpSp>
      <p:grpSp>
        <p:nvGrpSpPr>
          <p:cNvPr id="50189" name="Group 13"/>
          <p:cNvGrpSpPr>
            <a:grpSpLocks/>
          </p:cNvGrpSpPr>
          <p:nvPr/>
        </p:nvGrpSpPr>
        <p:grpSpPr bwMode="auto">
          <a:xfrm>
            <a:off x="2362200" y="3505200"/>
            <a:ext cx="3475038" cy="2786063"/>
            <a:chOff x="1200" y="2229"/>
            <a:chExt cx="2189" cy="1755"/>
          </a:xfrm>
        </p:grpSpPr>
        <p:sp>
          <p:nvSpPr>
            <p:cNvPr id="50183" name="Line 7"/>
            <p:cNvSpPr>
              <a:spLocks noChangeShapeType="1"/>
            </p:cNvSpPr>
            <p:nvPr/>
          </p:nvSpPr>
          <p:spPr bwMode="auto">
            <a:xfrm>
              <a:off x="1200" y="3936"/>
              <a:ext cx="18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fr-FR"/>
            </a:p>
          </p:txBody>
        </p:sp>
        <p:sp>
          <p:nvSpPr>
            <p:cNvPr id="50184" name="Text Box 8"/>
            <p:cNvSpPr txBox="1">
              <a:spLocks noChangeArrowheads="1"/>
            </p:cNvSpPr>
            <p:nvPr/>
          </p:nvSpPr>
          <p:spPr bwMode="auto">
            <a:xfrm>
              <a:off x="3158" y="3621"/>
              <a:ext cx="23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fr-FR" altLang="fr-FR"/>
                <a:t>C</a:t>
              </a:r>
            </a:p>
          </p:txBody>
        </p:sp>
        <p:sp>
          <p:nvSpPr>
            <p:cNvPr id="50185" name="Line 9"/>
            <p:cNvSpPr>
              <a:spLocks noChangeShapeType="1"/>
            </p:cNvSpPr>
            <p:nvPr/>
          </p:nvSpPr>
          <p:spPr bwMode="auto">
            <a:xfrm flipV="1">
              <a:off x="1296" y="2448"/>
              <a:ext cx="0" cy="15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fr-FR"/>
            </a:p>
          </p:txBody>
        </p:sp>
        <p:sp>
          <p:nvSpPr>
            <p:cNvPr id="50186" name="Text Box 10"/>
            <p:cNvSpPr txBox="1">
              <a:spLocks noChangeArrowheads="1"/>
            </p:cNvSpPr>
            <p:nvPr/>
          </p:nvSpPr>
          <p:spPr bwMode="auto">
            <a:xfrm>
              <a:off x="1382" y="2229"/>
              <a:ext cx="23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fr-FR" altLang="fr-FR"/>
                <a:t>A</a:t>
              </a:r>
            </a:p>
          </p:txBody>
        </p:sp>
        <p:sp>
          <p:nvSpPr>
            <p:cNvPr id="50187" name="Line 11"/>
            <p:cNvSpPr>
              <a:spLocks noChangeShapeType="1"/>
            </p:cNvSpPr>
            <p:nvPr/>
          </p:nvSpPr>
          <p:spPr bwMode="auto">
            <a:xfrm flipV="1">
              <a:off x="1296" y="2688"/>
              <a:ext cx="1488" cy="124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fr-FR"/>
            </a:p>
          </p:txBody>
        </p:sp>
      </p:grpSp>
      <p:sp>
        <p:nvSpPr>
          <p:cNvPr id="50188" name="Text Box 12"/>
          <p:cNvSpPr txBox="1">
            <a:spLocks noChangeArrowheads="1"/>
          </p:cNvSpPr>
          <p:nvPr/>
        </p:nvSpPr>
        <p:spPr bwMode="auto">
          <a:xfrm>
            <a:off x="1428750" y="2212975"/>
            <a:ext cx="4246563" cy="1249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fr-FR" altLang="fr-FR"/>
              <a:t>Pour une épaisseur et </a:t>
            </a:r>
          </a:p>
          <a:p>
            <a:pPr algn="ctr"/>
            <a:r>
              <a:rPr lang="fr-FR" altLang="fr-FR"/>
              <a:t>une longueur d’onde donnée :</a:t>
            </a:r>
          </a:p>
          <a:p>
            <a:pPr algn="ctr"/>
            <a:r>
              <a:rPr lang="fr-FR" altLang="fr-FR" sz="2800" b="1">
                <a:solidFill>
                  <a:srgbClr val="C80437"/>
                </a:solidFill>
              </a:rPr>
              <a:t>A= k C</a:t>
            </a:r>
          </a:p>
        </p:txBody>
      </p:sp>
      <p:sp>
        <p:nvSpPr>
          <p:cNvPr id="50192" name="Line 16"/>
          <p:cNvSpPr>
            <a:spLocks noChangeShapeType="1"/>
          </p:cNvSpPr>
          <p:nvPr/>
        </p:nvSpPr>
        <p:spPr bwMode="auto">
          <a:xfrm>
            <a:off x="2286000" y="5257800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fr-FR"/>
          </a:p>
        </p:txBody>
      </p:sp>
      <p:sp>
        <p:nvSpPr>
          <p:cNvPr id="50193" name="Line 17"/>
          <p:cNvSpPr>
            <a:spLocks noChangeShapeType="1"/>
          </p:cNvSpPr>
          <p:nvPr/>
        </p:nvSpPr>
        <p:spPr bwMode="auto">
          <a:xfrm>
            <a:off x="3657600" y="5257800"/>
            <a:ext cx="0" cy="99060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fr-FR"/>
          </a:p>
        </p:txBody>
      </p:sp>
      <p:sp>
        <p:nvSpPr>
          <p:cNvPr id="50194" name="Text Box 18"/>
          <p:cNvSpPr txBox="1">
            <a:spLocks noChangeArrowheads="1"/>
          </p:cNvSpPr>
          <p:nvPr/>
        </p:nvSpPr>
        <p:spPr bwMode="auto">
          <a:xfrm>
            <a:off x="685800" y="5029200"/>
            <a:ext cx="1614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A mesurée</a:t>
            </a:r>
          </a:p>
        </p:txBody>
      </p:sp>
      <p:sp>
        <p:nvSpPr>
          <p:cNvPr id="50195" name="Text Box 19"/>
          <p:cNvSpPr txBox="1">
            <a:spLocks noChangeArrowheads="1"/>
          </p:cNvSpPr>
          <p:nvPr/>
        </p:nvSpPr>
        <p:spPr bwMode="auto">
          <a:xfrm>
            <a:off x="3505200" y="6248400"/>
            <a:ext cx="3667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0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6" dur="500"/>
                                        <p:tgtEl>
                                          <p:spTgt spid="50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0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50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9" grpId="0" autoUpdateAnimBg="0"/>
      <p:bldP spid="50188" grpId="0" autoUpdateAnimBg="0"/>
      <p:bldP spid="50192" grpId="0" animBg="1"/>
      <p:bldP spid="50193" grpId="0" animBg="1"/>
      <p:bldP spid="50194" grpId="0" autoUpdateAnimBg="0"/>
      <p:bldP spid="50195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304800"/>
            <a:ext cx="7146925" cy="1143000"/>
          </a:xfrm>
        </p:spPr>
        <p:txBody>
          <a:bodyPr/>
          <a:lstStyle/>
          <a:p>
            <a:r>
              <a:rPr lang="fr-FR" altLang="fr-FR" sz="3200" b="1" dirty="0">
                <a:solidFill>
                  <a:srgbClr val="0000FF"/>
                </a:solidFill>
                <a:latin typeface="+mn-lt"/>
              </a:rPr>
              <a:t>Courbe d’absorbance </a:t>
            </a:r>
            <a:br>
              <a:rPr lang="fr-FR" altLang="fr-FR" sz="3200" b="1" dirty="0">
                <a:solidFill>
                  <a:srgbClr val="0000FF"/>
                </a:solidFill>
                <a:latin typeface="+mn-lt"/>
              </a:rPr>
            </a:br>
            <a:r>
              <a:rPr lang="fr-FR" altLang="fr-FR" sz="3200" b="1" dirty="0">
                <a:solidFill>
                  <a:srgbClr val="0000FF"/>
                </a:solidFill>
                <a:latin typeface="+mn-lt"/>
              </a:rPr>
              <a:t>et spectre d’absorption</a:t>
            </a:r>
            <a:r>
              <a:rPr lang="fr-FR" altLang="fr-FR" b="1" dirty="0">
                <a:solidFill>
                  <a:srgbClr val="0000FF"/>
                </a:solidFill>
                <a:latin typeface="+mn-lt"/>
              </a:rPr>
              <a:t> </a:t>
            </a:r>
          </a:p>
        </p:txBody>
      </p:sp>
      <p:sp>
        <p:nvSpPr>
          <p:cNvPr id="3481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idx="1"/>
          </p:nvPr>
        </p:nvSpPr>
        <p:spPr>
          <a:xfrm>
            <a:off x="990600" y="1676400"/>
            <a:ext cx="6351588" cy="121920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fr-FR" altLang="fr-FR">
                <a:cs typeface="Times New Roman" panose="02020603050405020304" pitchFamily="18" charset="0"/>
              </a:rPr>
              <a:t> Exemple pour une solution de permanganate de potassium</a:t>
            </a:r>
            <a:endParaRPr lang="fr-FR" altLang="fr-FR" sz="3600"/>
          </a:p>
        </p:txBody>
      </p:sp>
      <p:sp>
        <p:nvSpPr>
          <p:cNvPr id="1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8BF9A-6B65-4232-AC31-6C90A9C1476F}" type="slidenum">
              <a:rPr lang="fr-FR" altLang="fr-FR"/>
              <a:pPr/>
              <a:t>6</a:t>
            </a:fld>
            <a:endParaRPr lang="fr-FR" altLang="fr-FR"/>
          </a:p>
        </p:txBody>
      </p:sp>
      <p:grpSp>
        <p:nvGrpSpPr>
          <p:cNvPr id="34848" name="Group 32"/>
          <p:cNvGrpSpPr>
            <a:grpSpLocks/>
          </p:cNvGrpSpPr>
          <p:nvPr/>
        </p:nvGrpSpPr>
        <p:grpSpPr bwMode="auto">
          <a:xfrm>
            <a:off x="1357313" y="2743200"/>
            <a:ext cx="7038975" cy="2852738"/>
            <a:chOff x="855" y="1728"/>
            <a:chExt cx="4434" cy="1797"/>
          </a:xfrm>
        </p:grpSpPr>
        <p:pic>
          <p:nvPicPr>
            <p:cNvPr id="34834" name="Picture 1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4" y="3302"/>
              <a:ext cx="3984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grpSp>
          <p:nvGrpSpPr>
            <p:cNvPr id="34831" name="Group 15"/>
            <p:cNvGrpSpPr>
              <a:grpSpLocks/>
            </p:cNvGrpSpPr>
            <p:nvPr/>
          </p:nvGrpSpPr>
          <p:grpSpPr bwMode="auto">
            <a:xfrm>
              <a:off x="866" y="1873"/>
              <a:ext cx="4011" cy="1409"/>
              <a:chOff x="1202" y="2600"/>
              <a:chExt cx="4011" cy="1474"/>
            </a:xfrm>
          </p:grpSpPr>
          <p:sp>
            <p:nvSpPr>
              <p:cNvPr id="34821" name="Line 5"/>
              <p:cNvSpPr>
                <a:spLocks noChangeShapeType="1"/>
              </p:cNvSpPr>
              <p:nvPr/>
            </p:nvSpPr>
            <p:spPr bwMode="auto">
              <a:xfrm flipV="1">
                <a:off x="1202" y="2600"/>
                <a:ext cx="0" cy="1474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4822" name="Line 6"/>
              <p:cNvSpPr>
                <a:spLocks noChangeShapeType="1"/>
              </p:cNvSpPr>
              <p:nvPr/>
            </p:nvSpPr>
            <p:spPr bwMode="auto">
              <a:xfrm>
                <a:off x="1202" y="4074"/>
                <a:ext cx="4011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4823" name="Freeform 7"/>
              <p:cNvSpPr>
                <a:spLocks/>
              </p:cNvSpPr>
              <p:nvPr/>
            </p:nvSpPr>
            <p:spPr bwMode="auto">
              <a:xfrm>
                <a:off x="1202" y="2637"/>
                <a:ext cx="3633" cy="1340"/>
              </a:xfrm>
              <a:custGeom>
                <a:avLst/>
                <a:gdLst>
                  <a:gd name="T0" fmla="*/ 0 w 5424"/>
                  <a:gd name="T1" fmla="*/ 1977 h 2090"/>
                  <a:gd name="T2" fmla="*/ 339 w 5424"/>
                  <a:gd name="T3" fmla="*/ 1977 h 2090"/>
                  <a:gd name="T4" fmla="*/ 678 w 5424"/>
                  <a:gd name="T5" fmla="*/ 1977 h 2090"/>
                  <a:gd name="T6" fmla="*/ 1130 w 5424"/>
                  <a:gd name="T7" fmla="*/ 1864 h 2090"/>
                  <a:gd name="T8" fmla="*/ 1582 w 5424"/>
                  <a:gd name="T9" fmla="*/ 1525 h 2090"/>
                  <a:gd name="T10" fmla="*/ 1921 w 5424"/>
                  <a:gd name="T11" fmla="*/ 960 h 2090"/>
                  <a:gd name="T12" fmla="*/ 2147 w 5424"/>
                  <a:gd name="T13" fmla="*/ 395 h 2090"/>
                  <a:gd name="T14" fmla="*/ 2486 w 5424"/>
                  <a:gd name="T15" fmla="*/ 56 h 2090"/>
                  <a:gd name="T16" fmla="*/ 2825 w 5424"/>
                  <a:gd name="T17" fmla="*/ 56 h 2090"/>
                  <a:gd name="T18" fmla="*/ 3164 w 5424"/>
                  <a:gd name="T19" fmla="*/ 395 h 2090"/>
                  <a:gd name="T20" fmla="*/ 3729 w 5424"/>
                  <a:gd name="T21" fmla="*/ 1638 h 2090"/>
                  <a:gd name="T22" fmla="*/ 5424 w 5424"/>
                  <a:gd name="T23" fmla="*/ 2090 h 20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24" h="2090">
                    <a:moveTo>
                      <a:pt x="0" y="1977"/>
                    </a:moveTo>
                    <a:cubicBezTo>
                      <a:pt x="113" y="1977"/>
                      <a:pt x="226" y="1977"/>
                      <a:pt x="339" y="1977"/>
                    </a:cubicBezTo>
                    <a:cubicBezTo>
                      <a:pt x="452" y="1977"/>
                      <a:pt x="546" y="1996"/>
                      <a:pt x="678" y="1977"/>
                    </a:cubicBezTo>
                    <a:cubicBezTo>
                      <a:pt x="810" y="1958"/>
                      <a:pt x="979" y="1939"/>
                      <a:pt x="1130" y="1864"/>
                    </a:cubicBezTo>
                    <a:cubicBezTo>
                      <a:pt x="1281" y="1789"/>
                      <a:pt x="1450" y="1676"/>
                      <a:pt x="1582" y="1525"/>
                    </a:cubicBezTo>
                    <a:cubicBezTo>
                      <a:pt x="1714" y="1374"/>
                      <a:pt x="1827" y="1148"/>
                      <a:pt x="1921" y="960"/>
                    </a:cubicBezTo>
                    <a:cubicBezTo>
                      <a:pt x="2015" y="772"/>
                      <a:pt x="2053" y="546"/>
                      <a:pt x="2147" y="395"/>
                    </a:cubicBezTo>
                    <a:cubicBezTo>
                      <a:pt x="2241" y="244"/>
                      <a:pt x="2373" y="112"/>
                      <a:pt x="2486" y="56"/>
                    </a:cubicBezTo>
                    <a:cubicBezTo>
                      <a:pt x="2599" y="0"/>
                      <a:pt x="2712" y="0"/>
                      <a:pt x="2825" y="56"/>
                    </a:cubicBezTo>
                    <a:cubicBezTo>
                      <a:pt x="2938" y="112"/>
                      <a:pt x="3013" y="131"/>
                      <a:pt x="3164" y="395"/>
                    </a:cubicBezTo>
                    <a:cubicBezTo>
                      <a:pt x="3315" y="659"/>
                      <a:pt x="3352" y="1356"/>
                      <a:pt x="3729" y="1638"/>
                    </a:cubicBezTo>
                    <a:cubicBezTo>
                      <a:pt x="4106" y="1920"/>
                      <a:pt x="4765" y="2005"/>
                      <a:pt x="5424" y="2090"/>
                    </a:cubicBezTo>
                  </a:path>
                </a:pathLst>
              </a:custGeom>
              <a:noFill/>
              <a:ln w="28575" cmpd="sng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4826" name="Text Box 10"/>
            <p:cNvSpPr txBox="1">
              <a:spLocks noChangeArrowheads="1"/>
            </p:cNvSpPr>
            <p:nvPr/>
          </p:nvSpPr>
          <p:spPr bwMode="auto">
            <a:xfrm>
              <a:off x="916" y="1728"/>
              <a:ext cx="25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fr-FR" altLang="fr-FR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4827" name="Text Box 11"/>
            <p:cNvSpPr txBox="1">
              <a:spLocks noChangeArrowheads="1"/>
            </p:cNvSpPr>
            <p:nvPr/>
          </p:nvSpPr>
          <p:spPr bwMode="auto">
            <a:xfrm>
              <a:off x="4677" y="2937"/>
              <a:ext cx="23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fr-FR" altLang="fr-FR" sz="2800">
                  <a:latin typeface="Symbol" panose="05050102010706020507" pitchFamily="18" charset="2"/>
                </a:rPr>
                <a:t>l</a:t>
              </a:r>
            </a:p>
          </p:txBody>
        </p:sp>
        <p:sp>
          <p:nvSpPr>
            <p:cNvPr id="34828" name="Text Box 12"/>
            <p:cNvSpPr txBox="1">
              <a:spLocks noChangeArrowheads="1"/>
            </p:cNvSpPr>
            <p:nvPr/>
          </p:nvSpPr>
          <p:spPr bwMode="auto">
            <a:xfrm>
              <a:off x="4928" y="3033"/>
              <a:ext cx="36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fr-FR" altLang="fr-FR">
                  <a:latin typeface="Times New Roman" panose="02020603050405020304" pitchFamily="18" charset="0"/>
                </a:rPr>
                <a:t>nm</a:t>
              </a:r>
            </a:p>
          </p:txBody>
        </p:sp>
        <p:sp>
          <p:nvSpPr>
            <p:cNvPr id="34829" name="Text Box 13"/>
            <p:cNvSpPr txBox="1">
              <a:spLocks noChangeArrowheads="1"/>
            </p:cNvSpPr>
            <p:nvPr/>
          </p:nvSpPr>
          <p:spPr bwMode="auto">
            <a:xfrm>
              <a:off x="855" y="3275"/>
              <a:ext cx="417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fr-FR" altLang="fr-FR" sz="2000" b="1">
                  <a:solidFill>
                    <a:srgbClr val="FFFF99"/>
                  </a:solidFill>
                  <a:latin typeface="Times New Roman" panose="02020603050405020304" pitchFamily="18" charset="0"/>
                </a:rPr>
                <a:t>400</a:t>
              </a:r>
              <a:r>
                <a:rPr lang="fr-FR" altLang="fr-FR" sz="2000" b="1">
                  <a:latin typeface="Times New Roman" panose="02020603050405020304" pitchFamily="18" charset="0"/>
                </a:rPr>
                <a:t>		          530               	                </a:t>
              </a:r>
              <a:r>
                <a:rPr lang="fr-FR" altLang="fr-FR" sz="2000" b="1">
                  <a:solidFill>
                    <a:srgbClr val="FFFF99"/>
                  </a:solidFill>
                  <a:latin typeface="Times New Roman" panose="02020603050405020304" pitchFamily="18" charset="0"/>
                </a:rPr>
                <a:t>800</a:t>
              </a:r>
            </a:p>
          </p:txBody>
        </p:sp>
      </p:grpSp>
      <p:grpSp>
        <p:nvGrpSpPr>
          <p:cNvPr id="34847" name="Group 31"/>
          <p:cNvGrpSpPr>
            <a:grpSpLocks/>
          </p:cNvGrpSpPr>
          <p:nvPr/>
        </p:nvGrpSpPr>
        <p:grpSpPr bwMode="auto">
          <a:xfrm>
            <a:off x="1341438" y="5656263"/>
            <a:ext cx="6324600" cy="995362"/>
            <a:chOff x="845" y="3563"/>
            <a:chExt cx="3984" cy="627"/>
          </a:xfrm>
        </p:grpSpPr>
        <p:pic>
          <p:nvPicPr>
            <p:cNvPr id="34844" name="Picture 2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" y="3563"/>
              <a:ext cx="3984" cy="6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34846" name="Rectangle 30"/>
            <p:cNvSpPr>
              <a:spLocks noChangeArrowheads="1"/>
            </p:cNvSpPr>
            <p:nvPr/>
          </p:nvSpPr>
          <p:spPr bwMode="auto">
            <a:xfrm>
              <a:off x="1919" y="3639"/>
              <a:ext cx="1414" cy="480"/>
            </a:xfrm>
            <a:prstGeom prst="rect">
              <a:avLst/>
            </a:prstGeom>
            <a:gradFill rotWithShape="0">
              <a:gsLst>
                <a:gs pos="0">
                  <a:srgbClr val="808975"/>
                </a:gs>
                <a:gs pos="50000">
                  <a:srgbClr val="808975">
                    <a:gamma/>
                    <a:shade val="0"/>
                    <a:invGamma/>
                  </a:srgbClr>
                </a:gs>
                <a:gs pos="100000">
                  <a:srgbClr val="808975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34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685800"/>
          </a:xfrm>
        </p:spPr>
        <p:txBody>
          <a:bodyPr/>
          <a:lstStyle/>
          <a:p>
            <a:r>
              <a:rPr lang="fr-FR" altLang="fr-FR" b="1" dirty="0">
                <a:solidFill>
                  <a:srgbClr val="0000FF"/>
                </a:solidFill>
              </a:rPr>
              <a:t>Couleurs complémentaires</a:t>
            </a:r>
          </a:p>
        </p:txBody>
      </p:sp>
      <p:sp>
        <p:nvSpPr>
          <p:cNvPr id="3686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idx="1"/>
          </p:nvPr>
        </p:nvSpPr>
        <p:spPr>
          <a:xfrm>
            <a:off x="1752600" y="914400"/>
            <a:ext cx="6705600" cy="16764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fr-FR" altLang="fr-FR" sz="2800">
                <a:cs typeface="Times New Roman" panose="02020603050405020304" pitchFamily="18" charset="0"/>
              </a:rPr>
              <a:t>l’absorption dans le vert donne à la solution de permanganate une couleur magenta (pourpre) lorsqu’elle est éclairée en lumière blanche. </a:t>
            </a:r>
          </a:p>
        </p:txBody>
      </p:sp>
      <p:sp>
        <p:nvSpPr>
          <p:cNvPr id="31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94946-AE17-4F08-BD02-35A3625F728F}" type="slidenum">
              <a:rPr lang="fr-FR" altLang="fr-FR"/>
              <a:pPr/>
              <a:t>7</a:t>
            </a:fld>
            <a:endParaRPr lang="fr-FR" altLang="fr-FR"/>
          </a:p>
        </p:txBody>
      </p:sp>
      <p:grpSp>
        <p:nvGrpSpPr>
          <p:cNvPr id="36924" name="Group 60"/>
          <p:cNvGrpSpPr>
            <a:grpSpLocks/>
          </p:cNvGrpSpPr>
          <p:nvPr/>
        </p:nvGrpSpPr>
        <p:grpSpPr bwMode="auto">
          <a:xfrm>
            <a:off x="1501775" y="2552700"/>
            <a:ext cx="5553075" cy="4070350"/>
            <a:chOff x="1104" y="1632"/>
            <a:chExt cx="3498" cy="2564"/>
          </a:xfrm>
        </p:grpSpPr>
        <p:grpSp>
          <p:nvGrpSpPr>
            <p:cNvPr id="36923" name="Group 59"/>
            <p:cNvGrpSpPr>
              <a:grpSpLocks/>
            </p:cNvGrpSpPr>
            <p:nvPr/>
          </p:nvGrpSpPr>
          <p:grpSpPr bwMode="auto">
            <a:xfrm>
              <a:off x="1336" y="3446"/>
              <a:ext cx="3266" cy="288"/>
              <a:chOff x="1345" y="3455"/>
              <a:chExt cx="3266" cy="288"/>
            </a:xfrm>
          </p:grpSpPr>
          <p:sp>
            <p:nvSpPr>
              <p:cNvPr id="36891" name="Line 27"/>
              <p:cNvSpPr>
                <a:spLocks noChangeShapeType="1"/>
              </p:cNvSpPr>
              <p:nvPr/>
            </p:nvSpPr>
            <p:spPr bwMode="auto">
              <a:xfrm>
                <a:off x="1345" y="3713"/>
                <a:ext cx="467" cy="0"/>
              </a:xfrm>
              <a:prstGeom prst="line">
                <a:avLst/>
              </a:prstGeom>
              <a:noFill/>
              <a:ln w="123825">
                <a:solidFill>
                  <a:srgbClr val="9933FF"/>
                </a:solidFill>
                <a:prstDash val="sysDot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fr-FR"/>
              </a:p>
            </p:txBody>
          </p:sp>
          <p:sp>
            <p:nvSpPr>
              <p:cNvPr id="36892" name="Line 28"/>
              <p:cNvSpPr>
                <a:spLocks noChangeShapeType="1"/>
              </p:cNvSpPr>
              <p:nvPr/>
            </p:nvSpPr>
            <p:spPr bwMode="auto">
              <a:xfrm>
                <a:off x="2278" y="3713"/>
                <a:ext cx="467" cy="0"/>
              </a:xfrm>
              <a:prstGeom prst="line">
                <a:avLst/>
              </a:prstGeom>
              <a:noFill/>
              <a:ln w="123825">
                <a:solidFill>
                  <a:srgbClr val="FF00FF"/>
                </a:solidFill>
                <a:prstDash val="sysDot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fr-FR"/>
              </a:p>
            </p:txBody>
          </p:sp>
          <p:sp>
            <p:nvSpPr>
              <p:cNvPr id="36893" name="Line 29"/>
              <p:cNvSpPr>
                <a:spLocks noChangeShapeType="1"/>
              </p:cNvSpPr>
              <p:nvPr/>
            </p:nvSpPr>
            <p:spPr bwMode="auto">
              <a:xfrm>
                <a:off x="1812" y="3713"/>
                <a:ext cx="466" cy="0"/>
              </a:xfrm>
              <a:prstGeom prst="line">
                <a:avLst/>
              </a:prstGeom>
              <a:noFill/>
              <a:ln w="123825">
                <a:solidFill>
                  <a:srgbClr val="CC66FF"/>
                </a:solidFill>
                <a:prstDash val="sysDot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fr-FR"/>
              </a:p>
            </p:txBody>
          </p:sp>
          <p:sp>
            <p:nvSpPr>
              <p:cNvPr id="36894" name="Line 30"/>
              <p:cNvSpPr>
                <a:spLocks noChangeShapeType="1"/>
              </p:cNvSpPr>
              <p:nvPr/>
            </p:nvSpPr>
            <p:spPr bwMode="auto">
              <a:xfrm>
                <a:off x="2745" y="3713"/>
                <a:ext cx="466" cy="0"/>
              </a:xfrm>
              <a:prstGeom prst="line">
                <a:avLst/>
              </a:prstGeom>
              <a:noFill/>
              <a:ln w="123825">
                <a:solidFill>
                  <a:srgbClr val="FF6699"/>
                </a:solidFill>
                <a:prstDash val="sysDot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fr-FR"/>
              </a:p>
            </p:txBody>
          </p:sp>
          <p:sp>
            <p:nvSpPr>
              <p:cNvPr id="36895" name="Line 31"/>
              <p:cNvSpPr>
                <a:spLocks noChangeShapeType="1"/>
              </p:cNvSpPr>
              <p:nvPr/>
            </p:nvSpPr>
            <p:spPr bwMode="auto">
              <a:xfrm>
                <a:off x="3211" y="3713"/>
                <a:ext cx="467" cy="0"/>
              </a:xfrm>
              <a:prstGeom prst="line">
                <a:avLst/>
              </a:prstGeom>
              <a:noFill/>
              <a:ln w="123825">
                <a:solidFill>
                  <a:srgbClr val="FF3399"/>
                </a:solidFill>
                <a:prstDash val="sysDot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fr-FR"/>
              </a:p>
            </p:txBody>
          </p:sp>
          <p:sp>
            <p:nvSpPr>
              <p:cNvPr id="36896" name="Line 32"/>
              <p:cNvSpPr>
                <a:spLocks noChangeShapeType="1"/>
              </p:cNvSpPr>
              <p:nvPr/>
            </p:nvSpPr>
            <p:spPr bwMode="auto">
              <a:xfrm>
                <a:off x="3678" y="3713"/>
                <a:ext cx="466" cy="0"/>
              </a:xfrm>
              <a:prstGeom prst="line">
                <a:avLst/>
              </a:prstGeom>
              <a:noFill/>
              <a:ln w="123825">
                <a:solidFill>
                  <a:srgbClr val="FF0066"/>
                </a:solidFill>
                <a:prstDash val="sysDot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fr-FR"/>
              </a:p>
            </p:txBody>
          </p:sp>
          <p:sp>
            <p:nvSpPr>
              <p:cNvPr id="36897" name="Line 33"/>
              <p:cNvSpPr>
                <a:spLocks noChangeShapeType="1"/>
              </p:cNvSpPr>
              <p:nvPr/>
            </p:nvSpPr>
            <p:spPr bwMode="auto">
              <a:xfrm>
                <a:off x="4144" y="3713"/>
                <a:ext cx="467" cy="30"/>
              </a:xfrm>
              <a:prstGeom prst="line">
                <a:avLst/>
              </a:prstGeom>
              <a:noFill/>
              <a:ln w="123825">
                <a:solidFill>
                  <a:srgbClr val="FF0000"/>
                </a:solidFill>
                <a:prstDash val="sysDot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fr-FR"/>
              </a:p>
            </p:txBody>
          </p:sp>
          <p:sp>
            <p:nvSpPr>
              <p:cNvPr id="36898" name="Text Box 34"/>
              <p:cNvSpPr txBox="1">
                <a:spLocks noChangeArrowheads="1"/>
              </p:cNvSpPr>
              <p:nvPr/>
            </p:nvSpPr>
            <p:spPr bwMode="auto">
              <a:xfrm>
                <a:off x="2121" y="3455"/>
                <a:ext cx="2020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fr-FR" altLang="fr-FR" sz="2000" i="1">
                    <a:latin typeface="Times New Roman" panose="02020603050405020304" pitchFamily="18" charset="0"/>
                  </a:rPr>
                  <a:t> Ligne    des    pourpres</a:t>
                </a:r>
                <a:endParaRPr lang="en-GB" altLang="fr-FR" sz="2000" i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6902" name="Group 38"/>
            <p:cNvGrpSpPr>
              <a:grpSpLocks/>
            </p:cNvGrpSpPr>
            <p:nvPr/>
          </p:nvGrpSpPr>
          <p:grpSpPr bwMode="auto">
            <a:xfrm>
              <a:off x="1440" y="1632"/>
              <a:ext cx="3084" cy="2165"/>
              <a:chOff x="1632" y="1632"/>
              <a:chExt cx="3084" cy="2165"/>
            </a:xfrm>
          </p:grpSpPr>
          <p:sp>
            <p:nvSpPr>
              <p:cNvPr id="36903" name="Rectangle 39"/>
              <p:cNvSpPr>
                <a:spLocks noChangeArrowheads="1"/>
              </p:cNvSpPr>
              <p:nvPr/>
            </p:nvSpPr>
            <p:spPr bwMode="auto">
              <a:xfrm rot="-3080955">
                <a:off x="1450" y="3431"/>
                <a:ext cx="519" cy="155"/>
              </a:xfrm>
              <a:prstGeom prst="rect">
                <a:avLst/>
              </a:pr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6904" name="Rectangle 40"/>
              <p:cNvSpPr>
                <a:spLocks noChangeArrowheads="1"/>
              </p:cNvSpPr>
              <p:nvPr/>
            </p:nvSpPr>
            <p:spPr bwMode="auto">
              <a:xfrm rot="-3080955">
                <a:off x="2424" y="2219"/>
                <a:ext cx="518" cy="155"/>
              </a:xfrm>
              <a:prstGeom prst="rect">
                <a:avLst/>
              </a:prstGeom>
              <a:solidFill>
                <a:srgbClr val="66FF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6905" name="Rectangle 41"/>
              <p:cNvSpPr>
                <a:spLocks noChangeArrowheads="1"/>
              </p:cNvSpPr>
              <p:nvPr/>
            </p:nvSpPr>
            <p:spPr bwMode="auto">
              <a:xfrm rot="-3080955">
                <a:off x="1775" y="3027"/>
                <a:ext cx="518" cy="155"/>
              </a:xfrm>
              <a:prstGeom prst="rect">
                <a:avLst/>
              </a:prstGeom>
              <a:solidFill>
                <a:srgbClr val="3333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6906" name="Rectangle 42"/>
              <p:cNvSpPr>
                <a:spLocks noChangeArrowheads="1"/>
              </p:cNvSpPr>
              <p:nvPr/>
            </p:nvSpPr>
            <p:spPr bwMode="auto">
              <a:xfrm rot="-3080955">
                <a:off x="2099" y="2622"/>
                <a:ext cx="519" cy="156"/>
              </a:xfrm>
              <a:prstGeom prst="rect">
                <a:avLst/>
              </a:prstGeom>
              <a:solidFill>
                <a:srgbClr val="33C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6907" name="Rectangle 43"/>
              <p:cNvSpPr>
                <a:spLocks noChangeArrowheads="1"/>
              </p:cNvSpPr>
              <p:nvPr/>
            </p:nvSpPr>
            <p:spPr bwMode="auto">
              <a:xfrm rot="-3080955">
                <a:off x="2748" y="1814"/>
                <a:ext cx="519" cy="155"/>
              </a:xfrm>
              <a:prstGeom prst="rect">
                <a:avLst/>
              </a:prstGeom>
              <a:solidFill>
                <a:srgbClr val="00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6908" name="Rectangle 44"/>
              <p:cNvSpPr>
                <a:spLocks noChangeArrowheads="1"/>
              </p:cNvSpPr>
              <p:nvPr/>
            </p:nvSpPr>
            <p:spPr bwMode="auto">
              <a:xfrm rot="3034230">
                <a:off x="3038" y="1824"/>
                <a:ext cx="500" cy="144"/>
              </a:xfrm>
              <a:prstGeom prst="rect">
                <a:avLst/>
              </a:prstGeom>
              <a:solidFill>
                <a:srgbClr val="CCFF6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6909" name="Rectangle 45"/>
              <p:cNvSpPr>
                <a:spLocks noChangeArrowheads="1"/>
              </p:cNvSpPr>
              <p:nvPr/>
            </p:nvSpPr>
            <p:spPr bwMode="auto">
              <a:xfrm rot="3019390">
                <a:off x="3693" y="2634"/>
                <a:ext cx="535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6910" name="Rectangle 46"/>
              <p:cNvSpPr>
                <a:spLocks noChangeArrowheads="1"/>
              </p:cNvSpPr>
              <p:nvPr/>
            </p:nvSpPr>
            <p:spPr bwMode="auto">
              <a:xfrm rot="3019390">
                <a:off x="3350" y="2222"/>
                <a:ext cx="536" cy="144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6911" name="Rectangle 47"/>
              <p:cNvSpPr>
                <a:spLocks noChangeArrowheads="1"/>
              </p:cNvSpPr>
              <p:nvPr/>
            </p:nvSpPr>
            <p:spPr bwMode="auto">
              <a:xfrm rot="3019390">
                <a:off x="4034" y="3046"/>
                <a:ext cx="535" cy="144"/>
              </a:xfrm>
              <a:prstGeom prst="rect">
                <a:avLst/>
              </a:prstGeom>
              <a:solidFill>
                <a:srgbClr val="FF66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6912" name="Rectangle 48"/>
              <p:cNvSpPr>
                <a:spLocks noChangeArrowheads="1"/>
              </p:cNvSpPr>
              <p:nvPr/>
            </p:nvSpPr>
            <p:spPr bwMode="auto">
              <a:xfrm rot="3019390">
                <a:off x="4376" y="3458"/>
                <a:ext cx="535" cy="144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sp>
          <p:nvSpPr>
            <p:cNvPr id="36915" name="Text Box 51"/>
            <p:cNvSpPr txBox="1">
              <a:spLocks noChangeArrowheads="1"/>
            </p:cNvSpPr>
            <p:nvPr/>
          </p:nvSpPr>
          <p:spPr bwMode="auto">
            <a:xfrm>
              <a:off x="1104" y="1632"/>
              <a:ext cx="152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F5F5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fr-FR" altLang="fr-FR" sz="1800" b="1">
                  <a:solidFill>
                    <a:srgbClr val="33CC33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</a:rPr>
                <a:t>Lumière absorbée par </a:t>
              </a:r>
            </a:p>
            <a:p>
              <a:r>
                <a:rPr lang="fr-FR" altLang="fr-FR" sz="1800" b="1">
                  <a:solidFill>
                    <a:srgbClr val="33CC33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</a:rPr>
                <a:t>la solution de KMnO</a:t>
              </a:r>
              <a:r>
                <a:rPr lang="fr-FR" altLang="fr-FR" sz="1800" b="1" baseline="-25000">
                  <a:solidFill>
                    <a:srgbClr val="33CC33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</a:rPr>
                <a:t>4</a:t>
              </a:r>
              <a:endParaRPr lang="en-GB" altLang="fr-FR">
                <a:solidFill>
                  <a:srgbClr val="33CC33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6916" name="Text Box 52"/>
            <p:cNvSpPr txBox="1">
              <a:spLocks noChangeArrowheads="1"/>
            </p:cNvSpPr>
            <p:nvPr/>
          </p:nvSpPr>
          <p:spPr bwMode="auto">
            <a:xfrm>
              <a:off x="2160" y="3792"/>
              <a:ext cx="1508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F5F5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fr-FR" altLang="fr-FR" sz="1800" b="1">
                  <a:solidFill>
                    <a:srgbClr val="FF0066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</a:rPr>
                <a:t>Couleur de la solution </a:t>
              </a:r>
            </a:p>
            <a:p>
              <a:r>
                <a:rPr lang="fr-FR" altLang="fr-FR" sz="1800" b="1">
                  <a:solidFill>
                    <a:srgbClr val="FF0066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</a:rPr>
                <a:t>aqueuse de KMnO</a:t>
              </a:r>
              <a:r>
                <a:rPr lang="fr-FR" altLang="fr-FR" sz="1800" b="1" baseline="-25000">
                  <a:solidFill>
                    <a:srgbClr val="FF0066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</a:rPr>
                <a:t>4</a:t>
              </a:r>
              <a:endParaRPr lang="en-GB" altLang="fr-FR">
                <a:solidFill>
                  <a:srgbClr val="FF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6919" name="Line 55"/>
            <p:cNvSpPr>
              <a:spLocks noChangeShapeType="1"/>
            </p:cNvSpPr>
            <p:nvPr/>
          </p:nvSpPr>
          <p:spPr bwMode="auto">
            <a:xfrm>
              <a:off x="2928" y="1824"/>
              <a:ext cx="96" cy="18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fr-FR"/>
            </a:p>
          </p:txBody>
        </p:sp>
        <p:grpSp>
          <p:nvGrpSpPr>
            <p:cNvPr id="36920" name="Group 56"/>
            <p:cNvGrpSpPr>
              <a:grpSpLocks/>
            </p:cNvGrpSpPr>
            <p:nvPr/>
          </p:nvGrpSpPr>
          <p:grpSpPr bwMode="auto">
            <a:xfrm>
              <a:off x="2880" y="2985"/>
              <a:ext cx="585" cy="394"/>
              <a:chOff x="3024" y="2976"/>
              <a:chExt cx="585" cy="394"/>
            </a:xfrm>
          </p:grpSpPr>
          <p:sp>
            <p:nvSpPr>
              <p:cNvPr id="36921" name="Text Box 57"/>
              <p:cNvSpPr txBox="1">
                <a:spLocks noChangeArrowheads="1"/>
              </p:cNvSpPr>
              <p:nvPr/>
            </p:nvSpPr>
            <p:spPr bwMode="auto">
              <a:xfrm>
                <a:off x="3120" y="3120"/>
                <a:ext cx="489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fr-FR" altLang="fr-FR" sz="2000" i="1">
                    <a:latin typeface="Times New Roman" panose="02020603050405020304" pitchFamily="18" charset="0"/>
                  </a:rPr>
                  <a:t>Blanc</a:t>
                </a:r>
                <a:endParaRPr lang="en-GB" altLang="fr-FR" sz="2000" i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6922" name="Oval 58"/>
              <p:cNvSpPr>
                <a:spLocks noChangeArrowheads="1"/>
              </p:cNvSpPr>
              <p:nvPr/>
            </p:nvSpPr>
            <p:spPr bwMode="auto">
              <a:xfrm>
                <a:off x="3024" y="2976"/>
                <a:ext cx="192" cy="192"/>
              </a:xfrm>
              <a:prstGeom prst="ellipse">
                <a:avLst/>
              </a:prstGeom>
              <a:solidFill>
                <a:srgbClr val="F8F8F8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</p:grp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98BD-8743-4AA2-8064-045DACEEAF99}" type="slidenum">
              <a:rPr lang="fr-FR" altLang="fr-FR"/>
              <a:pPr/>
              <a:t>8</a:t>
            </a:fld>
            <a:endParaRPr lang="fr-FR" altLang="fr-FR"/>
          </a:p>
        </p:txBody>
      </p:sp>
      <p:sp>
        <p:nvSpPr>
          <p:cNvPr id="52227" name="Text Box 3"/>
          <p:cNvSpPr txBox="1">
            <a:spLocks noChangeArrowheads="1"/>
          </p:cNvSpPr>
          <p:nvPr/>
        </p:nvSpPr>
        <p:spPr bwMode="auto">
          <a:xfrm>
            <a:off x="850572" y="619016"/>
            <a:ext cx="451326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3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Etoiles des "couleurs"</a:t>
            </a:r>
            <a:endParaRPr lang="fr-FR" altLang="fr-FR" sz="3200" dirty="0">
              <a:solidFill>
                <a:srgbClr val="0000FF"/>
              </a:solidFill>
            </a:endParaRPr>
          </a:p>
        </p:txBody>
      </p:sp>
      <p:graphicFrame>
        <p:nvGraphicFramePr>
          <p:cNvPr id="5222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673156"/>
              </p:ext>
            </p:extLst>
          </p:nvPr>
        </p:nvGraphicFramePr>
        <p:xfrm>
          <a:off x="1078296" y="2038186"/>
          <a:ext cx="7781925" cy="3703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49" name="Image" r:id="rId3" imgW="4320360" imgH="2089800" progId="Word.Picture.8">
                  <p:embed/>
                </p:oleObj>
              </mc:Choice>
              <mc:Fallback>
                <p:oleObj name="Image" r:id="rId3" imgW="4320360" imgH="2089800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8296" y="2038186"/>
                        <a:ext cx="7781925" cy="3703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sz="3600" b="1" dirty="0">
                <a:solidFill>
                  <a:srgbClr val="0000FF"/>
                </a:solidFill>
              </a:rPr>
              <a:t>Spectre de la solution aqueuse de </a:t>
            </a:r>
            <a:r>
              <a:rPr lang="fr-FR" altLang="fr-FR" sz="3600" b="1" dirty="0" err="1">
                <a:solidFill>
                  <a:srgbClr val="0000FF"/>
                </a:solidFill>
              </a:rPr>
              <a:t>diiode</a:t>
            </a:r>
            <a:endParaRPr lang="fr-FR" altLang="fr-FR" sz="3600" b="1" dirty="0">
              <a:solidFill>
                <a:srgbClr val="0000FF"/>
              </a:solidFill>
            </a:endParaRPr>
          </a:p>
        </p:txBody>
      </p:sp>
      <p:sp>
        <p:nvSpPr>
          <p:cNvPr id="4198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idx="1"/>
          </p:nvPr>
        </p:nvSpPr>
        <p:spPr>
          <a:xfrm>
            <a:off x="1217613" y="3986213"/>
            <a:ext cx="6697662" cy="60960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fr-FR" altLang="fr-FR" sz="2800">
                <a:cs typeface="Times New Roman" panose="02020603050405020304" pitchFamily="18" charset="0"/>
              </a:rPr>
              <a:t>et la courbe A = f (</a:t>
            </a:r>
            <a:r>
              <a:rPr lang="fr-FR" altLang="fr-FR" sz="2800">
                <a:latin typeface="Symbol" panose="05050102010706020507" pitchFamily="18" charset="2"/>
                <a:cs typeface="Times New Roman" panose="02020603050405020304" pitchFamily="18" charset="0"/>
              </a:rPr>
              <a:t>l</a:t>
            </a:r>
            <a:r>
              <a:rPr lang="fr-FR" altLang="fr-FR" sz="2800">
                <a:cs typeface="Times New Roman" panose="02020603050405020304" pitchFamily="18" charset="0"/>
              </a:rPr>
              <a:t>) correspondante.</a:t>
            </a:r>
          </a:p>
        </p:txBody>
      </p:sp>
      <p:sp>
        <p:nvSpPr>
          <p:cNvPr id="21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8A5AC-A705-4172-A0EF-599DD1973636}" type="slidenum">
              <a:rPr lang="fr-FR" altLang="fr-FR"/>
              <a:pPr/>
              <a:t>9</a:t>
            </a:fld>
            <a:endParaRPr lang="fr-FR" altLang="fr-FR"/>
          </a:p>
        </p:txBody>
      </p:sp>
      <p:grpSp>
        <p:nvGrpSpPr>
          <p:cNvPr id="42008" name="Group 24"/>
          <p:cNvGrpSpPr>
            <a:grpSpLocks/>
          </p:cNvGrpSpPr>
          <p:nvPr/>
        </p:nvGrpSpPr>
        <p:grpSpPr bwMode="auto">
          <a:xfrm>
            <a:off x="1384300" y="2724150"/>
            <a:ext cx="6629400" cy="1066800"/>
            <a:chOff x="1296" y="2975"/>
            <a:chExt cx="4176" cy="1199"/>
          </a:xfrm>
        </p:grpSpPr>
        <p:grpSp>
          <p:nvGrpSpPr>
            <p:cNvPr id="42002" name="Group 18"/>
            <p:cNvGrpSpPr>
              <a:grpSpLocks/>
            </p:cNvGrpSpPr>
            <p:nvPr/>
          </p:nvGrpSpPr>
          <p:grpSpPr bwMode="auto">
            <a:xfrm>
              <a:off x="1296" y="2975"/>
              <a:ext cx="4176" cy="1199"/>
              <a:chOff x="1296" y="2975"/>
              <a:chExt cx="4176" cy="1199"/>
            </a:xfrm>
          </p:grpSpPr>
          <p:pic>
            <p:nvPicPr>
              <p:cNvPr id="41989" name="Picture 5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96" y="2975"/>
                <a:ext cx="4176" cy="11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CC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sp>
            <p:nvSpPr>
              <p:cNvPr id="41991" name="Rectangle 7"/>
              <p:cNvSpPr>
                <a:spLocks noChangeArrowheads="1"/>
              </p:cNvSpPr>
              <p:nvPr/>
            </p:nvSpPr>
            <p:spPr bwMode="auto">
              <a:xfrm>
                <a:off x="1342" y="3114"/>
                <a:ext cx="722" cy="941"/>
              </a:xfrm>
              <a:prstGeom prst="rect">
                <a:avLst/>
              </a:prstGeom>
              <a:gradFill rotWithShape="0">
                <a:gsLst>
                  <a:gs pos="0">
                    <a:srgbClr val="1C1C1C"/>
                  </a:gs>
                  <a:gs pos="100000">
                    <a:srgbClr val="1C1C1C">
                      <a:gamma/>
                      <a:shade val="36471"/>
                      <a:invGamma/>
                    </a:srgbClr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992" name="Rectangle 8"/>
              <p:cNvSpPr>
                <a:spLocks noChangeArrowheads="1"/>
              </p:cNvSpPr>
              <p:nvPr/>
            </p:nvSpPr>
            <p:spPr bwMode="auto">
              <a:xfrm>
                <a:off x="2064" y="3114"/>
                <a:ext cx="432" cy="921"/>
              </a:xfrm>
              <a:prstGeom prst="rect">
                <a:avLst/>
              </a:prstGeom>
              <a:gradFill rotWithShape="0">
                <a:gsLst>
                  <a:gs pos="0">
                    <a:srgbClr val="00FFFF">
                      <a:gamma/>
                      <a:shade val="12157"/>
                      <a:invGamma/>
                    </a:srgbClr>
                  </a:gs>
                  <a:gs pos="100000">
                    <a:srgbClr val="00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993" name="Rectangle 9"/>
              <p:cNvSpPr>
                <a:spLocks noChangeArrowheads="1"/>
              </p:cNvSpPr>
              <p:nvPr/>
            </p:nvSpPr>
            <p:spPr bwMode="auto">
              <a:xfrm>
                <a:off x="1296" y="2995"/>
                <a:ext cx="4172" cy="119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994" name="Rectangle 10"/>
              <p:cNvSpPr>
                <a:spLocks noChangeArrowheads="1"/>
              </p:cNvSpPr>
              <p:nvPr/>
            </p:nvSpPr>
            <p:spPr bwMode="auto">
              <a:xfrm>
                <a:off x="1296" y="4015"/>
                <a:ext cx="4172" cy="121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42003" name="Text Box 19"/>
            <p:cNvSpPr txBox="1">
              <a:spLocks noChangeArrowheads="1"/>
            </p:cNvSpPr>
            <p:nvPr/>
          </p:nvSpPr>
          <p:spPr bwMode="auto">
            <a:xfrm>
              <a:off x="2352" y="3359"/>
              <a:ext cx="2852" cy="4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fr-FR" altLang="fr-FR" sz="1800" b="1">
                  <a:solidFill>
                    <a:schemeClr val="bg1"/>
                  </a:solidFill>
                  <a:latin typeface="Times New Roman" panose="02020603050405020304" pitchFamily="18" charset="0"/>
                </a:rPr>
                <a:t>Spectre d’absorption de la solution de diiode</a:t>
              </a:r>
            </a:p>
          </p:txBody>
        </p:sp>
      </p:grpSp>
      <p:grpSp>
        <p:nvGrpSpPr>
          <p:cNvPr id="42007" name="Group 23"/>
          <p:cNvGrpSpPr>
            <a:grpSpLocks/>
          </p:cNvGrpSpPr>
          <p:nvPr/>
        </p:nvGrpSpPr>
        <p:grpSpPr bwMode="auto">
          <a:xfrm>
            <a:off x="1355725" y="1595438"/>
            <a:ext cx="6629400" cy="1131887"/>
            <a:chOff x="1296" y="1773"/>
            <a:chExt cx="4176" cy="1300"/>
          </a:xfrm>
        </p:grpSpPr>
        <p:pic>
          <p:nvPicPr>
            <p:cNvPr id="41990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6" y="1773"/>
              <a:ext cx="4176" cy="1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42006" name="Text Box 22"/>
            <p:cNvSpPr txBox="1">
              <a:spLocks noChangeArrowheads="1"/>
            </p:cNvSpPr>
            <p:nvPr/>
          </p:nvSpPr>
          <p:spPr bwMode="auto">
            <a:xfrm>
              <a:off x="2342" y="2232"/>
              <a:ext cx="1932" cy="8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fr-FR" altLang="fr-FR" sz="1800" b="1">
                  <a:solidFill>
                    <a:schemeClr val="bg1"/>
                  </a:solidFill>
                  <a:latin typeface="Times New Roman" panose="02020603050405020304" pitchFamily="18" charset="0"/>
                </a:rPr>
                <a:t>Spectre de la lumière blanche</a:t>
              </a:r>
            </a:p>
            <a:p>
              <a:endParaRPr lang="fr-FR" altLang="fr-FR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42009" name="Group 25"/>
          <p:cNvGrpSpPr>
            <a:grpSpLocks/>
          </p:cNvGrpSpPr>
          <p:nvPr/>
        </p:nvGrpSpPr>
        <p:grpSpPr bwMode="auto">
          <a:xfrm>
            <a:off x="1447800" y="4572000"/>
            <a:ext cx="6527800" cy="1973263"/>
            <a:chOff x="912" y="2880"/>
            <a:chExt cx="4112" cy="1243"/>
          </a:xfrm>
        </p:grpSpPr>
        <p:sp>
          <p:nvSpPr>
            <p:cNvPr id="41995" name="Freeform 11"/>
            <p:cNvSpPr>
              <a:spLocks/>
            </p:cNvSpPr>
            <p:nvPr/>
          </p:nvSpPr>
          <p:spPr bwMode="auto">
            <a:xfrm>
              <a:off x="912" y="3142"/>
              <a:ext cx="2156" cy="885"/>
            </a:xfrm>
            <a:custGeom>
              <a:avLst/>
              <a:gdLst>
                <a:gd name="T0" fmla="*/ 0 w 2016"/>
                <a:gd name="T1" fmla="*/ 0 h 1072"/>
                <a:gd name="T2" fmla="*/ 192 w 2016"/>
                <a:gd name="T3" fmla="*/ 48 h 1072"/>
                <a:gd name="T4" fmla="*/ 384 w 2016"/>
                <a:gd name="T5" fmla="*/ 240 h 1072"/>
                <a:gd name="T6" fmla="*/ 624 w 2016"/>
                <a:gd name="T7" fmla="*/ 576 h 1072"/>
                <a:gd name="T8" fmla="*/ 912 w 2016"/>
                <a:gd name="T9" fmla="*/ 816 h 1072"/>
                <a:gd name="T10" fmla="*/ 1248 w 2016"/>
                <a:gd name="T11" fmla="*/ 960 h 1072"/>
                <a:gd name="T12" fmla="*/ 1776 w 2016"/>
                <a:gd name="T13" fmla="*/ 1056 h 1072"/>
                <a:gd name="T14" fmla="*/ 2016 w 2016"/>
                <a:gd name="T15" fmla="*/ 1056 h 10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16" h="1072">
                  <a:moveTo>
                    <a:pt x="0" y="0"/>
                  </a:moveTo>
                  <a:cubicBezTo>
                    <a:pt x="64" y="4"/>
                    <a:pt x="128" y="8"/>
                    <a:pt x="192" y="48"/>
                  </a:cubicBezTo>
                  <a:cubicBezTo>
                    <a:pt x="256" y="88"/>
                    <a:pt x="312" y="152"/>
                    <a:pt x="384" y="240"/>
                  </a:cubicBezTo>
                  <a:cubicBezTo>
                    <a:pt x="456" y="328"/>
                    <a:pt x="536" y="480"/>
                    <a:pt x="624" y="576"/>
                  </a:cubicBezTo>
                  <a:cubicBezTo>
                    <a:pt x="712" y="672"/>
                    <a:pt x="808" y="752"/>
                    <a:pt x="912" y="816"/>
                  </a:cubicBezTo>
                  <a:cubicBezTo>
                    <a:pt x="1016" y="880"/>
                    <a:pt x="1104" y="920"/>
                    <a:pt x="1248" y="960"/>
                  </a:cubicBezTo>
                  <a:cubicBezTo>
                    <a:pt x="1392" y="1000"/>
                    <a:pt x="1648" y="1040"/>
                    <a:pt x="1776" y="1056"/>
                  </a:cubicBezTo>
                  <a:cubicBezTo>
                    <a:pt x="1904" y="1072"/>
                    <a:pt x="1960" y="1064"/>
                    <a:pt x="2016" y="1056"/>
                  </a:cubicBez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fr-FR"/>
            </a:p>
          </p:txBody>
        </p:sp>
        <p:sp>
          <p:nvSpPr>
            <p:cNvPr id="41996" name="Line 12"/>
            <p:cNvSpPr>
              <a:spLocks noChangeShapeType="1"/>
            </p:cNvSpPr>
            <p:nvPr/>
          </p:nvSpPr>
          <p:spPr bwMode="auto">
            <a:xfrm flipV="1">
              <a:off x="912" y="2976"/>
              <a:ext cx="0" cy="105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fr-FR"/>
            </a:p>
          </p:txBody>
        </p:sp>
        <p:sp>
          <p:nvSpPr>
            <p:cNvPr id="41997" name="Line 13"/>
            <p:cNvSpPr>
              <a:spLocks noChangeShapeType="1"/>
            </p:cNvSpPr>
            <p:nvPr/>
          </p:nvSpPr>
          <p:spPr bwMode="auto">
            <a:xfrm>
              <a:off x="912" y="4027"/>
              <a:ext cx="390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fr-FR"/>
            </a:p>
          </p:txBody>
        </p:sp>
        <p:sp>
          <p:nvSpPr>
            <p:cNvPr id="41998" name="Text Box 14"/>
            <p:cNvSpPr txBox="1">
              <a:spLocks noChangeArrowheads="1"/>
            </p:cNvSpPr>
            <p:nvPr/>
          </p:nvSpPr>
          <p:spPr bwMode="auto">
            <a:xfrm>
              <a:off x="4802" y="3835"/>
              <a:ext cx="22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fr-FR" altLang="fr-FR" b="1">
                  <a:solidFill>
                    <a:srgbClr val="C80437"/>
                  </a:solidFill>
                  <a:latin typeface="Symbol" panose="05050102010706020507" pitchFamily="18" charset="2"/>
                </a:rPr>
                <a:t>l</a:t>
              </a:r>
            </a:p>
          </p:txBody>
        </p:sp>
        <p:sp>
          <p:nvSpPr>
            <p:cNvPr id="41999" name="Text Box 15"/>
            <p:cNvSpPr txBox="1">
              <a:spLocks noChangeArrowheads="1"/>
            </p:cNvSpPr>
            <p:nvPr/>
          </p:nvSpPr>
          <p:spPr bwMode="auto">
            <a:xfrm>
              <a:off x="963" y="2880"/>
              <a:ext cx="25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fr-FR" altLang="fr-FR" b="1">
                  <a:solidFill>
                    <a:srgbClr val="C80437"/>
                  </a:solidFill>
                  <a:latin typeface="Times New Roman" panose="02020603050405020304" pitchFamily="18" charset="0"/>
                </a:rPr>
                <a:t>A</a:t>
              </a: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0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20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A5CF7-8B84-4AD1-8796-B4BDD0D83A52}" type="slidenum">
              <a:rPr lang="fr-FR" altLang="fr-FR"/>
              <a:pPr/>
              <a:t>10</a:t>
            </a:fld>
            <a:endParaRPr lang="fr-FR" altLang="fr-FR"/>
          </a:p>
        </p:txBody>
      </p:sp>
      <p:grpSp>
        <p:nvGrpSpPr>
          <p:cNvPr id="46118" name="Group 38"/>
          <p:cNvGrpSpPr>
            <a:grpSpLocks/>
          </p:cNvGrpSpPr>
          <p:nvPr/>
        </p:nvGrpSpPr>
        <p:grpSpPr bwMode="auto">
          <a:xfrm>
            <a:off x="325438" y="1219200"/>
            <a:ext cx="8620125" cy="4724400"/>
            <a:chOff x="205" y="768"/>
            <a:chExt cx="5430" cy="2976"/>
          </a:xfrm>
        </p:grpSpPr>
        <p:grpSp>
          <p:nvGrpSpPr>
            <p:cNvPr id="46117" name="Group 37"/>
            <p:cNvGrpSpPr>
              <a:grpSpLocks/>
            </p:cNvGrpSpPr>
            <p:nvPr/>
          </p:nvGrpSpPr>
          <p:grpSpPr bwMode="auto">
            <a:xfrm>
              <a:off x="1334" y="3203"/>
              <a:ext cx="3242" cy="30"/>
              <a:chOff x="1352" y="3184"/>
              <a:chExt cx="3242" cy="30"/>
            </a:xfrm>
          </p:grpSpPr>
          <p:sp>
            <p:nvSpPr>
              <p:cNvPr id="46083" name="Line 3"/>
              <p:cNvSpPr>
                <a:spLocks noChangeShapeType="1"/>
              </p:cNvSpPr>
              <p:nvPr/>
            </p:nvSpPr>
            <p:spPr bwMode="auto">
              <a:xfrm>
                <a:off x="1352" y="3184"/>
                <a:ext cx="463" cy="0"/>
              </a:xfrm>
              <a:prstGeom prst="line">
                <a:avLst/>
              </a:prstGeom>
              <a:noFill/>
              <a:ln w="123825">
                <a:solidFill>
                  <a:srgbClr val="9933FF"/>
                </a:solidFill>
                <a:prstDash val="sysDot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fr-FR"/>
              </a:p>
            </p:txBody>
          </p:sp>
          <p:sp>
            <p:nvSpPr>
              <p:cNvPr id="46084" name="Line 4"/>
              <p:cNvSpPr>
                <a:spLocks noChangeShapeType="1"/>
              </p:cNvSpPr>
              <p:nvPr/>
            </p:nvSpPr>
            <p:spPr bwMode="auto">
              <a:xfrm>
                <a:off x="2278" y="3184"/>
                <a:ext cx="463" cy="0"/>
              </a:xfrm>
              <a:prstGeom prst="line">
                <a:avLst/>
              </a:prstGeom>
              <a:noFill/>
              <a:ln w="123825">
                <a:solidFill>
                  <a:srgbClr val="FF00FF"/>
                </a:solidFill>
                <a:prstDash val="sysDot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fr-FR"/>
              </a:p>
            </p:txBody>
          </p:sp>
          <p:sp>
            <p:nvSpPr>
              <p:cNvPr id="46085" name="Line 5"/>
              <p:cNvSpPr>
                <a:spLocks noChangeShapeType="1"/>
              </p:cNvSpPr>
              <p:nvPr/>
            </p:nvSpPr>
            <p:spPr bwMode="auto">
              <a:xfrm>
                <a:off x="1815" y="3184"/>
                <a:ext cx="463" cy="0"/>
              </a:xfrm>
              <a:prstGeom prst="line">
                <a:avLst/>
              </a:prstGeom>
              <a:noFill/>
              <a:ln w="123825">
                <a:solidFill>
                  <a:srgbClr val="CC66FF"/>
                </a:solidFill>
                <a:prstDash val="sysDot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fr-FR"/>
              </a:p>
            </p:txBody>
          </p:sp>
          <p:sp>
            <p:nvSpPr>
              <p:cNvPr id="46086" name="Line 6"/>
              <p:cNvSpPr>
                <a:spLocks noChangeShapeType="1"/>
              </p:cNvSpPr>
              <p:nvPr/>
            </p:nvSpPr>
            <p:spPr bwMode="auto">
              <a:xfrm>
                <a:off x="2741" y="3184"/>
                <a:ext cx="464" cy="0"/>
              </a:xfrm>
              <a:prstGeom prst="line">
                <a:avLst/>
              </a:prstGeom>
              <a:noFill/>
              <a:ln w="123825">
                <a:solidFill>
                  <a:srgbClr val="FF6699"/>
                </a:solidFill>
                <a:prstDash val="sysDot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fr-FR"/>
              </a:p>
            </p:txBody>
          </p:sp>
          <p:sp>
            <p:nvSpPr>
              <p:cNvPr id="46087" name="Line 7"/>
              <p:cNvSpPr>
                <a:spLocks noChangeShapeType="1"/>
              </p:cNvSpPr>
              <p:nvPr/>
            </p:nvSpPr>
            <p:spPr bwMode="auto">
              <a:xfrm>
                <a:off x="3205" y="3184"/>
                <a:ext cx="463" cy="0"/>
              </a:xfrm>
              <a:prstGeom prst="line">
                <a:avLst/>
              </a:prstGeom>
              <a:noFill/>
              <a:ln w="123825">
                <a:solidFill>
                  <a:srgbClr val="FF3399"/>
                </a:solidFill>
                <a:prstDash val="sysDot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fr-FR"/>
              </a:p>
            </p:txBody>
          </p:sp>
          <p:sp>
            <p:nvSpPr>
              <p:cNvPr id="46088" name="Line 8"/>
              <p:cNvSpPr>
                <a:spLocks noChangeShapeType="1"/>
              </p:cNvSpPr>
              <p:nvPr/>
            </p:nvSpPr>
            <p:spPr bwMode="auto">
              <a:xfrm>
                <a:off x="3668" y="3184"/>
                <a:ext cx="463" cy="0"/>
              </a:xfrm>
              <a:prstGeom prst="line">
                <a:avLst/>
              </a:prstGeom>
              <a:noFill/>
              <a:ln w="123825">
                <a:solidFill>
                  <a:srgbClr val="FF0066"/>
                </a:solidFill>
                <a:prstDash val="sysDot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fr-FR"/>
              </a:p>
            </p:txBody>
          </p:sp>
          <p:sp>
            <p:nvSpPr>
              <p:cNvPr id="46089" name="Line 9"/>
              <p:cNvSpPr>
                <a:spLocks noChangeShapeType="1"/>
              </p:cNvSpPr>
              <p:nvPr/>
            </p:nvSpPr>
            <p:spPr bwMode="auto">
              <a:xfrm>
                <a:off x="4131" y="3184"/>
                <a:ext cx="463" cy="30"/>
              </a:xfrm>
              <a:prstGeom prst="line">
                <a:avLst/>
              </a:prstGeom>
              <a:noFill/>
              <a:ln w="123825">
                <a:solidFill>
                  <a:srgbClr val="FF0000"/>
                </a:solidFill>
                <a:prstDash val="sysDot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fr-FR"/>
              </a:p>
            </p:txBody>
          </p:sp>
        </p:grpSp>
        <p:sp>
          <p:nvSpPr>
            <p:cNvPr id="46091" name="Text Box 11"/>
            <p:cNvSpPr txBox="1">
              <a:spLocks noChangeArrowheads="1"/>
            </p:cNvSpPr>
            <p:nvPr/>
          </p:nvSpPr>
          <p:spPr bwMode="auto">
            <a:xfrm>
              <a:off x="4303" y="2390"/>
              <a:ext cx="1332" cy="6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FF0066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fr-FR" altLang="fr-FR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</a:rPr>
                <a:t>lumière</a:t>
              </a:r>
              <a:r>
                <a:rPr lang="fr-FR" altLang="fr-FR" sz="1800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</a:rPr>
                <a:t> absorbée</a:t>
              </a:r>
            </a:p>
            <a:p>
              <a:r>
                <a:rPr lang="fr-FR" altLang="fr-FR" sz="1800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</a:rPr>
                <a:t>par la forme </a:t>
              </a:r>
            </a:p>
            <a:p>
              <a:r>
                <a:rPr lang="fr-FR" altLang="fr-FR" sz="1800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</a:rPr>
                <a:t>basique du BBT</a:t>
              </a:r>
              <a:endParaRPr lang="fr-FR" altLang="fr-FR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endParaRPr>
            </a:p>
          </p:txBody>
        </p:sp>
        <p:sp>
          <p:nvSpPr>
            <p:cNvPr id="46094" name="Text Box 14"/>
            <p:cNvSpPr txBox="1">
              <a:spLocks noChangeArrowheads="1"/>
            </p:cNvSpPr>
            <p:nvPr/>
          </p:nvSpPr>
          <p:spPr bwMode="auto">
            <a:xfrm>
              <a:off x="205" y="2734"/>
              <a:ext cx="1380" cy="6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fr-FR" altLang="fr-FR" b="1">
                  <a:solidFill>
                    <a:srgbClr val="0000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</a:rPr>
                <a:t>lumière </a:t>
              </a:r>
              <a:r>
                <a:rPr lang="fr-FR" altLang="fr-FR" sz="1800" b="1">
                  <a:solidFill>
                    <a:srgbClr val="0000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</a:rPr>
                <a:t>absorbée </a:t>
              </a:r>
            </a:p>
            <a:p>
              <a:r>
                <a:rPr lang="fr-FR" altLang="fr-FR" sz="1800" b="1">
                  <a:solidFill>
                    <a:srgbClr val="0000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</a:rPr>
                <a:t>par la solution</a:t>
              </a:r>
            </a:p>
            <a:p>
              <a:r>
                <a:rPr lang="fr-FR" altLang="fr-FR" sz="1800" b="1">
                  <a:solidFill>
                    <a:srgbClr val="0000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</a:rPr>
                <a:t>aqueuse de I</a:t>
              </a:r>
              <a:r>
                <a:rPr lang="fr-FR" altLang="fr-FR" sz="1800" b="1" baseline="-25000">
                  <a:solidFill>
                    <a:srgbClr val="0000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</a:rPr>
                <a:t>2</a:t>
              </a:r>
              <a:endParaRPr lang="en-GB" altLang="fr-FR">
                <a:solidFill>
                  <a:srgbClr val="0000CC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46095" name="Group 15"/>
            <p:cNvGrpSpPr>
              <a:grpSpLocks/>
            </p:cNvGrpSpPr>
            <p:nvPr/>
          </p:nvGrpSpPr>
          <p:grpSpPr bwMode="auto">
            <a:xfrm>
              <a:off x="1445" y="1150"/>
              <a:ext cx="2993" cy="2165"/>
              <a:chOff x="1632" y="1632"/>
              <a:chExt cx="3084" cy="2165"/>
            </a:xfrm>
          </p:grpSpPr>
          <p:sp>
            <p:nvSpPr>
              <p:cNvPr id="46096" name="Rectangle 16"/>
              <p:cNvSpPr>
                <a:spLocks noChangeArrowheads="1"/>
              </p:cNvSpPr>
              <p:nvPr/>
            </p:nvSpPr>
            <p:spPr bwMode="auto">
              <a:xfrm rot="-3080955">
                <a:off x="1450" y="3431"/>
                <a:ext cx="519" cy="155"/>
              </a:xfrm>
              <a:prstGeom prst="rect">
                <a:avLst/>
              </a:pr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6097" name="Rectangle 17"/>
              <p:cNvSpPr>
                <a:spLocks noChangeArrowheads="1"/>
              </p:cNvSpPr>
              <p:nvPr/>
            </p:nvSpPr>
            <p:spPr bwMode="auto">
              <a:xfrm rot="-3080955">
                <a:off x="2424" y="2219"/>
                <a:ext cx="518" cy="155"/>
              </a:xfrm>
              <a:prstGeom prst="rect">
                <a:avLst/>
              </a:prstGeom>
              <a:solidFill>
                <a:srgbClr val="66FF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6098" name="Rectangle 18"/>
              <p:cNvSpPr>
                <a:spLocks noChangeArrowheads="1"/>
              </p:cNvSpPr>
              <p:nvPr/>
            </p:nvSpPr>
            <p:spPr bwMode="auto">
              <a:xfrm rot="-3080955">
                <a:off x="1775" y="3027"/>
                <a:ext cx="518" cy="155"/>
              </a:xfrm>
              <a:prstGeom prst="rect">
                <a:avLst/>
              </a:prstGeom>
              <a:solidFill>
                <a:srgbClr val="3333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6099" name="Rectangle 19"/>
              <p:cNvSpPr>
                <a:spLocks noChangeArrowheads="1"/>
              </p:cNvSpPr>
              <p:nvPr/>
            </p:nvSpPr>
            <p:spPr bwMode="auto">
              <a:xfrm rot="-3080955">
                <a:off x="2099" y="2622"/>
                <a:ext cx="519" cy="156"/>
              </a:xfrm>
              <a:prstGeom prst="rect">
                <a:avLst/>
              </a:prstGeom>
              <a:solidFill>
                <a:srgbClr val="33C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6100" name="Rectangle 20"/>
              <p:cNvSpPr>
                <a:spLocks noChangeArrowheads="1"/>
              </p:cNvSpPr>
              <p:nvPr/>
            </p:nvSpPr>
            <p:spPr bwMode="auto">
              <a:xfrm rot="-3080955">
                <a:off x="2748" y="1814"/>
                <a:ext cx="519" cy="155"/>
              </a:xfrm>
              <a:prstGeom prst="rect">
                <a:avLst/>
              </a:prstGeom>
              <a:solidFill>
                <a:srgbClr val="00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6101" name="Rectangle 21"/>
              <p:cNvSpPr>
                <a:spLocks noChangeArrowheads="1"/>
              </p:cNvSpPr>
              <p:nvPr/>
            </p:nvSpPr>
            <p:spPr bwMode="auto">
              <a:xfrm rot="3034230">
                <a:off x="3038" y="1824"/>
                <a:ext cx="500" cy="144"/>
              </a:xfrm>
              <a:prstGeom prst="rect">
                <a:avLst/>
              </a:prstGeom>
              <a:solidFill>
                <a:srgbClr val="CCFF6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6102" name="Rectangle 22"/>
              <p:cNvSpPr>
                <a:spLocks noChangeArrowheads="1"/>
              </p:cNvSpPr>
              <p:nvPr/>
            </p:nvSpPr>
            <p:spPr bwMode="auto">
              <a:xfrm rot="3019390">
                <a:off x="3693" y="2634"/>
                <a:ext cx="535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6103" name="Rectangle 23"/>
              <p:cNvSpPr>
                <a:spLocks noChangeArrowheads="1"/>
              </p:cNvSpPr>
              <p:nvPr/>
            </p:nvSpPr>
            <p:spPr bwMode="auto">
              <a:xfrm rot="3019390">
                <a:off x="3350" y="2222"/>
                <a:ext cx="536" cy="144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6104" name="Rectangle 24"/>
              <p:cNvSpPr>
                <a:spLocks noChangeArrowheads="1"/>
              </p:cNvSpPr>
              <p:nvPr/>
            </p:nvSpPr>
            <p:spPr bwMode="auto">
              <a:xfrm rot="3019390">
                <a:off x="4034" y="3046"/>
                <a:ext cx="535" cy="144"/>
              </a:xfrm>
              <a:prstGeom prst="rect">
                <a:avLst/>
              </a:prstGeom>
              <a:solidFill>
                <a:srgbClr val="FF66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6105" name="Rectangle 25"/>
              <p:cNvSpPr>
                <a:spLocks noChangeArrowheads="1"/>
              </p:cNvSpPr>
              <p:nvPr/>
            </p:nvSpPr>
            <p:spPr bwMode="auto">
              <a:xfrm rot="3019390">
                <a:off x="4376" y="3458"/>
                <a:ext cx="535" cy="144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sp>
          <p:nvSpPr>
            <p:cNvPr id="46106" name="Line 26"/>
            <p:cNvSpPr>
              <a:spLocks noChangeShapeType="1"/>
            </p:cNvSpPr>
            <p:nvPr/>
          </p:nvSpPr>
          <p:spPr bwMode="auto">
            <a:xfrm flipV="1">
              <a:off x="1585" y="2321"/>
              <a:ext cx="2140" cy="74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fr-FR"/>
            </a:p>
          </p:txBody>
        </p:sp>
        <p:sp>
          <p:nvSpPr>
            <p:cNvPr id="46107" name="Text Box 27"/>
            <p:cNvSpPr txBox="1">
              <a:spLocks noChangeArrowheads="1"/>
            </p:cNvSpPr>
            <p:nvPr/>
          </p:nvSpPr>
          <p:spPr bwMode="auto">
            <a:xfrm>
              <a:off x="3774" y="1739"/>
              <a:ext cx="1676" cy="4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fr-FR" altLang="fr-FR" b="1">
                  <a:solidFill>
                    <a:srgbClr val="CC99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</a:rPr>
                <a:t>Couleur</a:t>
              </a:r>
              <a:r>
                <a:rPr lang="fr-FR" altLang="fr-FR" sz="1800" b="1">
                  <a:solidFill>
                    <a:srgbClr val="CC99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</a:rPr>
                <a:t> de la solution </a:t>
              </a:r>
            </a:p>
            <a:p>
              <a:r>
                <a:rPr lang="fr-FR" altLang="fr-FR" sz="1800" b="1">
                  <a:solidFill>
                    <a:srgbClr val="CC99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</a:rPr>
                <a:t>aqueuse de I</a:t>
              </a:r>
              <a:r>
                <a:rPr lang="fr-FR" altLang="fr-FR" sz="1800" b="1" baseline="-25000">
                  <a:solidFill>
                    <a:srgbClr val="CC99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</a:rPr>
                <a:t>2</a:t>
              </a:r>
              <a:endParaRPr lang="en-GB" altLang="fr-FR" sz="1800" b="1" baseline="-25000">
                <a:solidFill>
                  <a:srgbClr val="CC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endParaRPr>
            </a:p>
          </p:txBody>
        </p:sp>
        <p:sp>
          <p:nvSpPr>
            <p:cNvPr id="46108" name="Text Box 28"/>
            <p:cNvSpPr txBox="1">
              <a:spLocks noChangeArrowheads="1"/>
            </p:cNvSpPr>
            <p:nvPr/>
          </p:nvSpPr>
          <p:spPr bwMode="auto">
            <a:xfrm>
              <a:off x="2004" y="768"/>
              <a:ext cx="1632" cy="4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fr-FR" altLang="fr-FR" b="1">
                  <a:solidFill>
                    <a:srgbClr val="33CC33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</a:rPr>
                <a:t>lumière </a:t>
              </a:r>
              <a:r>
                <a:rPr lang="fr-FR" altLang="fr-FR" sz="1800" b="1">
                  <a:solidFill>
                    <a:srgbClr val="33CC33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</a:rPr>
                <a:t>absorbée par </a:t>
              </a:r>
            </a:p>
            <a:p>
              <a:r>
                <a:rPr lang="fr-FR" altLang="fr-FR" sz="1800" b="1">
                  <a:solidFill>
                    <a:srgbClr val="33CC33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</a:rPr>
                <a:t>la solution de KMnO</a:t>
              </a:r>
              <a:r>
                <a:rPr lang="fr-FR" altLang="fr-FR" sz="1800" b="1" baseline="-25000">
                  <a:solidFill>
                    <a:srgbClr val="33CC33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</a:rPr>
                <a:t>4</a:t>
              </a:r>
              <a:endParaRPr lang="en-GB" altLang="fr-FR">
                <a:solidFill>
                  <a:srgbClr val="33CC33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6109" name="Text Box 29"/>
            <p:cNvSpPr txBox="1">
              <a:spLocks noChangeArrowheads="1"/>
            </p:cNvSpPr>
            <p:nvPr/>
          </p:nvSpPr>
          <p:spPr bwMode="auto">
            <a:xfrm>
              <a:off x="2314" y="3283"/>
              <a:ext cx="1676" cy="4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fr-FR" altLang="fr-FR" b="1">
                  <a:solidFill>
                    <a:srgbClr val="FF0066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</a:rPr>
                <a:t>Couleur</a:t>
              </a:r>
              <a:r>
                <a:rPr lang="fr-FR" altLang="fr-FR" sz="1800" b="1">
                  <a:solidFill>
                    <a:srgbClr val="FF0066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</a:rPr>
                <a:t> de la solution </a:t>
              </a:r>
            </a:p>
            <a:p>
              <a:r>
                <a:rPr lang="fr-FR" altLang="fr-FR" sz="1800" b="1">
                  <a:solidFill>
                    <a:srgbClr val="FF0066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</a:rPr>
                <a:t>aqueuse de KMnO</a:t>
              </a:r>
              <a:r>
                <a:rPr lang="fr-FR" altLang="fr-FR" sz="1800" b="1" baseline="-25000">
                  <a:solidFill>
                    <a:srgbClr val="FF0066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</a:rPr>
                <a:t>4</a:t>
              </a:r>
              <a:endParaRPr lang="en-GB" altLang="fr-FR">
                <a:solidFill>
                  <a:srgbClr val="FF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6110" name="Line 30"/>
            <p:cNvSpPr>
              <a:spLocks noChangeShapeType="1"/>
            </p:cNvSpPr>
            <p:nvPr/>
          </p:nvSpPr>
          <p:spPr bwMode="auto">
            <a:xfrm flipH="1" flipV="1">
              <a:off x="1967" y="2522"/>
              <a:ext cx="2199" cy="20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fr-FR"/>
            </a:p>
          </p:txBody>
        </p:sp>
        <p:sp>
          <p:nvSpPr>
            <p:cNvPr id="46111" name="Text Box 31"/>
            <p:cNvSpPr txBox="1">
              <a:spLocks noChangeArrowheads="1"/>
            </p:cNvSpPr>
            <p:nvPr/>
          </p:nvSpPr>
          <p:spPr bwMode="auto">
            <a:xfrm>
              <a:off x="739" y="1919"/>
              <a:ext cx="1444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fr-FR" altLang="fr-FR" b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</a:rPr>
                <a:t>Couleur </a:t>
              </a:r>
              <a:r>
                <a:rPr lang="fr-FR" altLang="fr-FR" sz="1800" b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</a:rPr>
                <a:t>de la solution basique de BBT</a:t>
              </a:r>
              <a:endParaRPr lang="fr-FR" altLang="fr-FR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endParaRPr>
            </a:p>
          </p:txBody>
        </p:sp>
        <p:sp>
          <p:nvSpPr>
            <p:cNvPr id="46112" name="Line 32"/>
            <p:cNvSpPr>
              <a:spLocks noChangeShapeType="1"/>
            </p:cNvSpPr>
            <p:nvPr/>
          </p:nvSpPr>
          <p:spPr bwMode="auto">
            <a:xfrm>
              <a:off x="2852" y="1371"/>
              <a:ext cx="130" cy="184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fr-FR"/>
            </a:p>
          </p:txBody>
        </p:sp>
        <p:grpSp>
          <p:nvGrpSpPr>
            <p:cNvPr id="46113" name="Group 33"/>
            <p:cNvGrpSpPr>
              <a:grpSpLocks/>
            </p:cNvGrpSpPr>
            <p:nvPr/>
          </p:nvGrpSpPr>
          <p:grpSpPr bwMode="auto">
            <a:xfrm>
              <a:off x="2842" y="2494"/>
              <a:ext cx="582" cy="394"/>
              <a:chOff x="3024" y="2976"/>
              <a:chExt cx="599" cy="394"/>
            </a:xfrm>
          </p:grpSpPr>
          <p:sp>
            <p:nvSpPr>
              <p:cNvPr id="46114" name="Text Box 34"/>
              <p:cNvSpPr txBox="1">
                <a:spLocks noChangeArrowheads="1"/>
              </p:cNvSpPr>
              <p:nvPr/>
            </p:nvSpPr>
            <p:spPr bwMode="auto">
              <a:xfrm>
                <a:off x="3119" y="3120"/>
                <a:ext cx="50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fr-FR" altLang="fr-FR" sz="2000" i="1">
                    <a:latin typeface="Times New Roman" panose="02020603050405020304" pitchFamily="18" charset="0"/>
                  </a:rPr>
                  <a:t>Blanc</a:t>
                </a:r>
                <a:endParaRPr lang="en-GB" altLang="fr-FR" sz="2000" i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6115" name="Oval 35"/>
              <p:cNvSpPr>
                <a:spLocks noChangeArrowheads="1"/>
              </p:cNvSpPr>
              <p:nvPr/>
            </p:nvSpPr>
            <p:spPr bwMode="auto">
              <a:xfrm>
                <a:off x="3024" y="2976"/>
                <a:ext cx="192" cy="192"/>
              </a:xfrm>
              <a:prstGeom prst="ellipse">
                <a:avLst/>
              </a:prstGeom>
              <a:solidFill>
                <a:srgbClr val="F8F8F8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</p:grpSp>
      </p:grpSp>
    </p:spTree>
  </p:cSld>
  <p:clrMapOvr>
    <a:masterClrMapping/>
  </p:clrMapOvr>
  <p:transition>
    <p:rand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08174-032B-4835-8AC5-383C2862CE16}" type="slidenum">
              <a:rPr lang="fr-FR" altLang="fr-FR"/>
              <a:pPr/>
              <a:t>11</a:t>
            </a:fld>
            <a:endParaRPr lang="fr-FR" altLang="fr-FR"/>
          </a:p>
        </p:txBody>
      </p:sp>
      <p:sp>
        <p:nvSpPr>
          <p:cNvPr id="51202" name="Text Box 2"/>
          <p:cNvSpPr txBox="1">
            <a:spLocks noChangeArrowheads="1"/>
          </p:cNvSpPr>
          <p:nvPr/>
        </p:nvSpPr>
        <p:spPr bwMode="auto">
          <a:xfrm>
            <a:off x="1346200" y="552450"/>
            <a:ext cx="4437063" cy="83099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fr-FR" b="1" dirty="0">
                <a:solidFill>
                  <a:srgbClr val="0000FF"/>
                </a:solidFill>
                <a:latin typeface="Arial Black" panose="020B0A04020102020204" pitchFamily="34" charset="0"/>
              </a:rPr>
              <a:t>INDICATEUR </a:t>
            </a:r>
            <a:r>
              <a:rPr lang="fr-FR" altLang="fr-FR" b="1" dirty="0">
                <a:solidFill>
                  <a:srgbClr val="FFC000"/>
                </a:solidFill>
                <a:latin typeface="Arial Black" panose="020B0A04020102020204" pitchFamily="34" charset="0"/>
              </a:rPr>
              <a:t>COLORE</a:t>
            </a:r>
          </a:p>
          <a:p>
            <a:r>
              <a:rPr lang="fr-FR" altLang="fr-FR" b="1" dirty="0">
                <a:latin typeface="Arial Black" panose="020B0A04020102020204" pitchFamily="34" charset="0"/>
              </a:rPr>
              <a:t>    </a:t>
            </a:r>
            <a:r>
              <a:rPr lang="fr-FR" altLang="fr-FR" b="1" i="1" dirty="0">
                <a:latin typeface="Arial Black" panose="020B0A04020102020204" pitchFamily="34" charset="0"/>
              </a:rPr>
              <a:t>Exemple du BBT</a:t>
            </a:r>
          </a:p>
        </p:txBody>
      </p:sp>
      <p:sp>
        <p:nvSpPr>
          <p:cNvPr id="51204" name="Line 4"/>
          <p:cNvSpPr>
            <a:spLocks noChangeShapeType="1"/>
          </p:cNvSpPr>
          <p:nvPr/>
        </p:nvSpPr>
        <p:spPr bwMode="auto">
          <a:xfrm>
            <a:off x="2066925" y="5172075"/>
            <a:ext cx="58324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fr-FR"/>
          </a:p>
        </p:txBody>
      </p:sp>
      <p:sp>
        <p:nvSpPr>
          <p:cNvPr id="51205" name="Line 5"/>
          <p:cNvSpPr>
            <a:spLocks noChangeShapeType="1"/>
          </p:cNvSpPr>
          <p:nvPr/>
        </p:nvSpPr>
        <p:spPr bwMode="auto">
          <a:xfrm flipV="1">
            <a:off x="2055813" y="1784350"/>
            <a:ext cx="0" cy="3403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fr-FR"/>
          </a:p>
        </p:txBody>
      </p:sp>
      <p:pic>
        <p:nvPicPr>
          <p:cNvPr id="51207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813" y="5378450"/>
            <a:ext cx="543083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51233" name="Group 33"/>
          <p:cNvGrpSpPr>
            <a:grpSpLocks/>
          </p:cNvGrpSpPr>
          <p:nvPr/>
        </p:nvGrpSpPr>
        <p:grpSpPr bwMode="auto">
          <a:xfrm>
            <a:off x="2147888" y="3476625"/>
            <a:ext cx="5438775" cy="1693863"/>
            <a:chOff x="1183" y="1737"/>
            <a:chExt cx="3360" cy="963"/>
          </a:xfrm>
        </p:grpSpPr>
        <p:sp>
          <p:nvSpPr>
            <p:cNvPr id="51215" name="Freeform 15"/>
            <p:cNvSpPr>
              <a:spLocks/>
            </p:cNvSpPr>
            <p:nvPr/>
          </p:nvSpPr>
          <p:spPr bwMode="auto">
            <a:xfrm>
              <a:off x="1191" y="1737"/>
              <a:ext cx="3352" cy="946"/>
            </a:xfrm>
            <a:custGeom>
              <a:avLst/>
              <a:gdLst>
                <a:gd name="T0" fmla="*/ 0 w 3305"/>
                <a:gd name="T1" fmla="*/ 1570 h 1738"/>
                <a:gd name="T2" fmla="*/ 180 w 3305"/>
                <a:gd name="T3" fmla="*/ 1504 h 1738"/>
                <a:gd name="T4" fmla="*/ 369 w 3305"/>
                <a:gd name="T5" fmla="*/ 1636 h 1738"/>
                <a:gd name="T6" fmla="*/ 557 w 3305"/>
                <a:gd name="T7" fmla="*/ 1721 h 1738"/>
                <a:gd name="T8" fmla="*/ 1020 w 3305"/>
                <a:gd name="T9" fmla="*/ 1721 h 1738"/>
                <a:gd name="T10" fmla="*/ 1237 w 3305"/>
                <a:gd name="T11" fmla="*/ 1617 h 1738"/>
                <a:gd name="T12" fmla="*/ 1464 w 3305"/>
                <a:gd name="T13" fmla="*/ 1240 h 1738"/>
                <a:gd name="T14" fmla="*/ 1587 w 3305"/>
                <a:gd name="T15" fmla="*/ 919 h 1738"/>
                <a:gd name="T16" fmla="*/ 1691 w 3305"/>
                <a:gd name="T17" fmla="*/ 607 h 1738"/>
                <a:gd name="T18" fmla="*/ 1757 w 3305"/>
                <a:gd name="T19" fmla="*/ 399 h 1738"/>
                <a:gd name="T20" fmla="*/ 1851 w 3305"/>
                <a:gd name="T21" fmla="*/ 182 h 1738"/>
                <a:gd name="T22" fmla="*/ 1974 w 3305"/>
                <a:gd name="T23" fmla="*/ 31 h 1738"/>
                <a:gd name="T24" fmla="*/ 2144 w 3305"/>
                <a:gd name="T25" fmla="*/ 22 h 1738"/>
                <a:gd name="T26" fmla="*/ 2295 w 3305"/>
                <a:gd name="T27" fmla="*/ 163 h 1738"/>
                <a:gd name="T28" fmla="*/ 2418 w 3305"/>
                <a:gd name="T29" fmla="*/ 447 h 1738"/>
                <a:gd name="T30" fmla="*/ 2522 w 3305"/>
                <a:gd name="T31" fmla="*/ 692 h 1738"/>
                <a:gd name="T32" fmla="*/ 2673 w 3305"/>
                <a:gd name="T33" fmla="*/ 1041 h 1738"/>
                <a:gd name="T34" fmla="*/ 2824 w 3305"/>
                <a:gd name="T35" fmla="*/ 1344 h 1738"/>
                <a:gd name="T36" fmla="*/ 2918 w 3305"/>
                <a:gd name="T37" fmla="*/ 1485 h 1738"/>
                <a:gd name="T38" fmla="*/ 3088 w 3305"/>
                <a:gd name="T39" fmla="*/ 1636 h 1738"/>
                <a:gd name="T40" fmla="*/ 3305 w 3305"/>
                <a:gd name="T41" fmla="*/ 1721 h 17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05" h="1738">
                  <a:moveTo>
                    <a:pt x="0" y="1570"/>
                  </a:moveTo>
                  <a:cubicBezTo>
                    <a:pt x="59" y="1531"/>
                    <a:pt x="119" y="1493"/>
                    <a:pt x="180" y="1504"/>
                  </a:cubicBezTo>
                  <a:cubicBezTo>
                    <a:pt x="241" y="1515"/>
                    <a:pt x="306" y="1600"/>
                    <a:pt x="369" y="1636"/>
                  </a:cubicBezTo>
                  <a:cubicBezTo>
                    <a:pt x="432" y="1672"/>
                    <a:pt x="449" y="1707"/>
                    <a:pt x="557" y="1721"/>
                  </a:cubicBezTo>
                  <a:cubicBezTo>
                    <a:pt x="665" y="1735"/>
                    <a:pt x="907" y="1738"/>
                    <a:pt x="1020" y="1721"/>
                  </a:cubicBezTo>
                  <a:cubicBezTo>
                    <a:pt x="1133" y="1704"/>
                    <a:pt x="1163" y="1697"/>
                    <a:pt x="1237" y="1617"/>
                  </a:cubicBezTo>
                  <a:cubicBezTo>
                    <a:pt x="1311" y="1537"/>
                    <a:pt x="1406" y="1356"/>
                    <a:pt x="1464" y="1240"/>
                  </a:cubicBezTo>
                  <a:cubicBezTo>
                    <a:pt x="1522" y="1124"/>
                    <a:pt x="1549" y="1025"/>
                    <a:pt x="1587" y="919"/>
                  </a:cubicBezTo>
                  <a:cubicBezTo>
                    <a:pt x="1625" y="813"/>
                    <a:pt x="1663" y="694"/>
                    <a:pt x="1691" y="607"/>
                  </a:cubicBezTo>
                  <a:cubicBezTo>
                    <a:pt x="1719" y="520"/>
                    <a:pt x="1730" y="470"/>
                    <a:pt x="1757" y="399"/>
                  </a:cubicBezTo>
                  <a:cubicBezTo>
                    <a:pt x="1784" y="328"/>
                    <a:pt x="1815" y="243"/>
                    <a:pt x="1851" y="182"/>
                  </a:cubicBezTo>
                  <a:cubicBezTo>
                    <a:pt x="1887" y="121"/>
                    <a:pt x="1925" y="58"/>
                    <a:pt x="1974" y="31"/>
                  </a:cubicBezTo>
                  <a:cubicBezTo>
                    <a:pt x="2023" y="4"/>
                    <a:pt x="2091" y="0"/>
                    <a:pt x="2144" y="22"/>
                  </a:cubicBezTo>
                  <a:cubicBezTo>
                    <a:pt x="2197" y="44"/>
                    <a:pt x="2249" y="92"/>
                    <a:pt x="2295" y="163"/>
                  </a:cubicBezTo>
                  <a:cubicBezTo>
                    <a:pt x="2341" y="234"/>
                    <a:pt x="2380" y="359"/>
                    <a:pt x="2418" y="447"/>
                  </a:cubicBezTo>
                  <a:cubicBezTo>
                    <a:pt x="2456" y="535"/>
                    <a:pt x="2480" y="593"/>
                    <a:pt x="2522" y="692"/>
                  </a:cubicBezTo>
                  <a:cubicBezTo>
                    <a:pt x="2564" y="791"/>
                    <a:pt x="2623" y="932"/>
                    <a:pt x="2673" y="1041"/>
                  </a:cubicBezTo>
                  <a:cubicBezTo>
                    <a:pt x="2723" y="1150"/>
                    <a:pt x="2783" y="1270"/>
                    <a:pt x="2824" y="1344"/>
                  </a:cubicBezTo>
                  <a:cubicBezTo>
                    <a:pt x="2865" y="1418"/>
                    <a:pt x="2874" y="1436"/>
                    <a:pt x="2918" y="1485"/>
                  </a:cubicBezTo>
                  <a:cubicBezTo>
                    <a:pt x="2962" y="1534"/>
                    <a:pt x="3024" y="1597"/>
                    <a:pt x="3088" y="1636"/>
                  </a:cubicBezTo>
                  <a:cubicBezTo>
                    <a:pt x="3152" y="1675"/>
                    <a:pt x="3232" y="1708"/>
                    <a:pt x="3305" y="1721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fr-FR"/>
            </a:p>
          </p:txBody>
        </p:sp>
        <p:sp>
          <p:nvSpPr>
            <p:cNvPr id="51210" name="Freeform 10"/>
            <p:cNvSpPr>
              <a:spLocks/>
            </p:cNvSpPr>
            <p:nvPr/>
          </p:nvSpPr>
          <p:spPr bwMode="auto">
            <a:xfrm>
              <a:off x="1183" y="1883"/>
              <a:ext cx="3041" cy="817"/>
            </a:xfrm>
            <a:custGeom>
              <a:avLst/>
              <a:gdLst>
                <a:gd name="T0" fmla="*/ 0 w 3041"/>
                <a:gd name="T1" fmla="*/ 1265 h 1648"/>
                <a:gd name="T2" fmla="*/ 104 w 3041"/>
                <a:gd name="T3" fmla="*/ 954 h 1648"/>
                <a:gd name="T4" fmla="*/ 180 w 3041"/>
                <a:gd name="T5" fmla="*/ 699 h 1648"/>
                <a:gd name="T6" fmla="*/ 265 w 3041"/>
                <a:gd name="T7" fmla="*/ 444 h 1648"/>
                <a:gd name="T8" fmla="*/ 369 w 3041"/>
                <a:gd name="T9" fmla="*/ 189 h 1648"/>
                <a:gd name="T10" fmla="*/ 444 w 3041"/>
                <a:gd name="T11" fmla="*/ 57 h 1648"/>
                <a:gd name="T12" fmla="*/ 539 w 3041"/>
                <a:gd name="T13" fmla="*/ 10 h 1648"/>
                <a:gd name="T14" fmla="*/ 633 w 3041"/>
                <a:gd name="T15" fmla="*/ 57 h 1648"/>
                <a:gd name="T16" fmla="*/ 775 w 3041"/>
                <a:gd name="T17" fmla="*/ 350 h 1648"/>
                <a:gd name="T18" fmla="*/ 888 w 3041"/>
                <a:gd name="T19" fmla="*/ 671 h 1648"/>
                <a:gd name="T20" fmla="*/ 1058 w 3041"/>
                <a:gd name="T21" fmla="*/ 1095 h 1648"/>
                <a:gd name="T22" fmla="*/ 1303 w 3041"/>
                <a:gd name="T23" fmla="*/ 1398 h 1648"/>
                <a:gd name="T24" fmla="*/ 1568 w 3041"/>
                <a:gd name="T25" fmla="*/ 1558 h 1648"/>
                <a:gd name="T26" fmla="*/ 1946 w 3041"/>
                <a:gd name="T27" fmla="*/ 1634 h 1648"/>
                <a:gd name="T28" fmla="*/ 2682 w 3041"/>
                <a:gd name="T29" fmla="*/ 1643 h 1648"/>
                <a:gd name="T30" fmla="*/ 3041 w 3041"/>
                <a:gd name="T31" fmla="*/ 1634 h 1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41" h="1648">
                  <a:moveTo>
                    <a:pt x="0" y="1265"/>
                  </a:moveTo>
                  <a:cubicBezTo>
                    <a:pt x="17" y="1213"/>
                    <a:pt x="74" y="1048"/>
                    <a:pt x="104" y="954"/>
                  </a:cubicBezTo>
                  <a:cubicBezTo>
                    <a:pt x="134" y="860"/>
                    <a:pt x="153" y="784"/>
                    <a:pt x="180" y="699"/>
                  </a:cubicBezTo>
                  <a:cubicBezTo>
                    <a:pt x="207" y="614"/>
                    <a:pt x="234" y="529"/>
                    <a:pt x="265" y="444"/>
                  </a:cubicBezTo>
                  <a:cubicBezTo>
                    <a:pt x="296" y="359"/>
                    <a:pt x="339" y="253"/>
                    <a:pt x="369" y="189"/>
                  </a:cubicBezTo>
                  <a:cubicBezTo>
                    <a:pt x="399" y="125"/>
                    <a:pt x="416" y="87"/>
                    <a:pt x="444" y="57"/>
                  </a:cubicBezTo>
                  <a:cubicBezTo>
                    <a:pt x="472" y="27"/>
                    <a:pt x="508" y="10"/>
                    <a:pt x="539" y="10"/>
                  </a:cubicBezTo>
                  <a:cubicBezTo>
                    <a:pt x="570" y="10"/>
                    <a:pt x="594" y="0"/>
                    <a:pt x="633" y="57"/>
                  </a:cubicBezTo>
                  <a:cubicBezTo>
                    <a:pt x="672" y="114"/>
                    <a:pt x="733" y="248"/>
                    <a:pt x="775" y="350"/>
                  </a:cubicBezTo>
                  <a:cubicBezTo>
                    <a:pt x="817" y="452"/>
                    <a:pt x="841" y="547"/>
                    <a:pt x="888" y="671"/>
                  </a:cubicBezTo>
                  <a:cubicBezTo>
                    <a:pt x="935" y="795"/>
                    <a:pt x="989" y="974"/>
                    <a:pt x="1058" y="1095"/>
                  </a:cubicBezTo>
                  <a:cubicBezTo>
                    <a:pt x="1127" y="1216"/>
                    <a:pt x="1218" y="1321"/>
                    <a:pt x="1303" y="1398"/>
                  </a:cubicBezTo>
                  <a:cubicBezTo>
                    <a:pt x="1388" y="1475"/>
                    <a:pt x="1461" y="1519"/>
                    <a:pt x="1568" y="1558"/>
                  </a:cubicBezTo>
                  <a:cubicBezTo>
                    <a:pt x="1675" y="1597"/>
                    <a:pt x="1760" y="1620"/>
                    <a:pt x="1946" y="1634"/>
                  </a:cubicBezTo>
                  <a:cubicBezTo>
                    <a:pt x="2132" y="1648"/>
                    <a:pt x="2500" y="1643"/>
                    <a:pt x="2682" y="1643"/>
                  </a:cubicBezTo>
                  <a:cubicBezTo>
                    <a:pt x="2864" y="1643"/>
                    <a:pt x="2981" y="1635"/>
                    <a:pt x="3041" y="1634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fr-FR"/>
            </a:p>
          </p:txBody>
        </p:sp>
      </p:grpSp>
      <p:grpSp>
        <p:nvGrpSpPr>
          <p:cNvPr id="51234" name="Group 34"/>
          <p:cNvGrpSpPr>
            <a:grpSpLocks/>
          </p:cNvGrpSpPr>
          <p:nvPr/>
        </p:nvGrpSpPr>
        <p:grpSpPr bwMode="auto">
          <a:xfrm>
            <a:off x="2055813" y="3228975"/>
            <a:ext cx="5456237" cy="1925638"/>
            <a:chOff x="1173" y="1494"/>
            <a:chExt cx="3352" cy="1204"/>
          </a:xfrm>
        </p:grpSpPr>
        <p:sp>
          <p:nvSpPr>
            <p:cNvPr id="51209" name="Freeform 9"/>
            <p:cNvSpPr>
              <a:spLocks/>
            </p:cNvSpPr>
            <p:nvPr/>
          </p:nvSpPr>
          <p:spPr bwMode="auto">
            <a:xfrm>
              <a:off x="1201" y="1494"/>
              <a:ext cx="3041" cy="1204"/>
            </a:xfrm>
            <a:custGeom>
              <a:avLst/>
              <a:gdLst>
                <a:gd name="T0" fmla="*/ 0 w 3041"/>
                <a:gd name="T1" fmla="*/ 1265 h 1648"/>
                <a:gd name="T2" fmla="*/ 104 w 3041"/>
                <a:gd name="T3" fmla="*/ 954 h 1648"/>
                <a:gd name="T4" fmla="*/ 180 w 3041"/>
                <a:gd name="T5" fmla="*/ 699 h 1648"/>
                <a:gd name="T6" fmla="*/ 265 w 3041"/>
                <a:gd name="T7" fmla="*/ 444 h 1648"/>
                <a:gd name="T8" fmla="*/ 369 w 3041"/>
                <a:gd name="T9" fmla="*/ 189 h 1648"/>
                <a:gd name="T10" fmla="*/ 444 w 3041"/>
                <a:gd name="T11" fmla="*/ 57 h 1648"/>
                <a:gd name="T12" fmla="*/ 539 w 3041"/>
                <a:gd name="T13" fmla="*/ 10 h 1648"/>
                <a:gd name="T14" fmla="*/ 633 w 3041"/>
                <a:gd name="T15" fmla="*/ 57 h 1648"/>
                <a:gd name="T16" fmla="*/ 775 w 3041"/>
                <a:gd name="T17" fmla="*/ 350 h 1648"/>
                <a:gd name="T18" fmla="*/ 888 w 3041"/>
                <a:gd name="T19" fmla="*/ 671 h 1648"/>
                <a:gd name="T20" fmla="*/ 1058 w 3041"/>
                <a:gd name="T21" fmla="*/ 1095 h 1648"/>
                <a:gd name="T22" fmla="*/ 1303 w 3041"/>
                <a:gd name="T23" fmla="*/ 1398 h 1648"/>
                <a:gd name="T24" fmla="*/ 1568 w 3041"/>
                <a:gd name="T25" fmla="*/ 1558 h 1648"/>
                <a:gd name="T26" fmla="*/ 1946 w 3041"/>
                <a:gd name="T27" fmla="*/ 1634 h 1648"/>
                <a:gd name="T28" fmla="*/ 2682 w 3041"/>
                <a:gd name="T29" fmla="*/ 1643 h 1648"/>
                <a:gd name="T30" fmla="*/ 3041 w 3041"/>
                <a:gd name="T31" fmla="*/ 1634 h 1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41" h="1648">
                  <a:moveTo>
                    <a:pt x="0" y="1265"/>
                  </a:moveTo>
                  <a:cubicBezTo>
                    <a:pt x="17" y="1213"/>
                    <a:pt x="74" y="1048"/>
                    <a:pt x="104" y="954"/>
                  </a:cubicBezTo>
                  <a:cubicBezTo>
                    <a:pt x="134" y="860"/>
                    <a:pt x="153" y="784"/>
                    <a:pt x="180" y="699"/>
                  </a:cubicBezTo>
                  <a:cubicBezTo>
                    <a:pt x="207" y="614"/>
                    <a:pt x="234" y="529"/>
                    <a:pt x="265" y="444"/>
                  </a:cubicBezTo>
                  <a:cubicBezTo>
                    <a:pt x="296" y="359"/>
                    <a:pt x="339" y="253"/>
                    <a:pt x="369" y="189"/>
                  </a:cubicBezTo>
                  <a:cubicBezTo>
                    <a:pt x="399" y="125"/>
                    <a:pt x="416" y="87"/>
                    <a:pt x="444" y="57"/>
                  </a:cubicBezTo>
                  <a:cubicBezTo>
                    <a:pt x="472" y="27"/>
                    <a:pt x="508" y="10"/>
                    <a:pt x="539" y="10"/>
                  </a:cubicBezTo>
                  <a:cubicBezTo>
                    <a:pt x="570" y="10"/>
                    <a:pt x="594" y="0"/>
                    <a:pt x="633" y="57"/>
                  </a:cubicBezTo>
                  <a:cubicBezTo>
                    <a:pt x="672" y="114"/>
                    <a:pt x="733" y="248"/>
                    <a:pt x="775" y="350"/>
                  </a:cubicBezTo>
                  <a:cubicBezTo>
                    <a:pt x="817" y="452"/>
                    <a:pt x="841" y="547"/>
                    <a:pt x="888" y="671"/>
                  </a:cubicBezTo>
                  <a:cubicBezTo>
                    <a:pt x="935" y="795"/>
                    <a:pt x="989" y="974"/>
                    <a:pt x="1058" y="1095"/>
                  </a:cubicBezTo>
                  <a:cubicBezTo>
                    <a:pt x="1127" y="1216"/>
                    <a:pt x="1218" y="1321"/>
                    <a:pt x="1303" y="1398"/>
                  </a:cubicBezTo>
                  <a:cubicBezTo>
                    <a:pt x="1388" y="1475"/>
                    <a:pt x="1461" y="1519"/>
                    <a:pt x="1568" y="1558"/>
                  </a:cubicBezTo>
                  <a:cubicBezTo>
                    <a:pt x="1675" y="1597"/>
                    <a:pt x="1760" y="1620"/>
                    <a:pt x="1946" y="1634"/>
                  </a:cubicBezTo>
                  <a:cubicBezTo>
                    <a:pt x="2132" y="1648"/>
                    <a:pt x="2500" y="1643"/>
                    <a:pt x="2682" y="1643"/>
                  </a:cubicBezTo>
                  <a:cubicBezTo>
                    <a:pt x="2864" y="1643"/>
                    <a:pt x="2981" y="1635"/>
                    <a:pt x="3041" y="1634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fr-FR"/>
            </a:p>
          </p:txBody>
        </p:sp>
        <p:sp>
          <p:nvSpPr>
            <p:cNvPr id="51216" name="Freeform 16"/>
            <p:cNvSpPr>
              <a:spLocks/>
            </p:cNvSpPr>
            <p:nvPr/>
          </p:nvSpPr>
          <p:spPr bwMode="auto">
            <a:xfrm>
              <a:off x="1173" y="2182"/>
              <a:ext cx="3352" cy="512"/>
            </a:xfrm>
            <a:custGeom>
              <a:avLst/>
              <a:gdLst>
                <a:gd name="T0" fmla="*/ 0 w 3305"/>
                <a:gd name="T1" fmla="*/ 1570 h 1738"/>
                <a:gd name="T2" fmla="*/ 180 w 3305"/>
                <a:gd name="T3" fmla="*/ 1504 h 1738"/>
                <a:gd name="T4" fmla="*/ 369 w 3305"/>
                <a:gd name="T5" fmla="*/ 1636 h 1738"/>
                <a:gd name="T6" fmla="*/ 557 w 3305"/>
                <a:gd name="T7" fmla="*/ 1721 h 1738"/>
                <a:gd name="T8" fmla="*/ 1020 w 3305"/>
                <a:gd name="T9" fmla="*/ 1721 h 1738"/>
                <a:gd name="T10" fmla="*/ 1237 w 3305"/>
                <a:gd name="T11" fmla="*/ 1617 h 1738"/>
                <a:gd name="T12" fmla="*/ 1464 w 3305"/>
                <a:gd name="T13" fmla="*/ 1240 h 1738"/>
                <a:gd name="T14" fmla="*/ 1587 w 3305"/>
                <a:gd name="T15" fmla="*/ 919 h 1738"/>
                <a:gd name="T16" fmla="*/ 1691 w 3305"/>
                <a:gd name="T17" fmla="*/ 607 h 1738"/>
                <a:gd name="T18" fmla="*/ 1757 w 3305"/>
                <a:gd name="T19" fmla="*/ 399 h 1738"/>
                <a:gd name="T20" fmla="*/ 1851 w 3305"/>
                <a:gd name="T21" fmla="*/ 182 h 1738"/>
                <a:gd name="T22" fmla="*/ 1974 w 3305"/>
                <a:gd name="T23" fmla="*/ 31 h 1738"/>
                <a:gd name="T24" fmla="*/ 2144 w 3305"/>
                <a:gd name="T25" fmla="*/ 22 h 1738"/>
                <a:gd name="T26" fmla="*/ 2295 w 3305"/>
                <a:gd name="T27" fmla="*/ 163 h 1738"/>
                <a:gd name="T28" fmla="*/ 2418 w 3305"/>
                <a:gd name="T29" fmla="*/ 447 h 1738"/>
                <a:gd name="T30" fmla="*/ 2522 w 3305"/>
                <a:gd name="T31" fmla="*/ 692 h 1738"/>
                <a:gd name="T32" fmla="*/ 2673 w 3305"/>
                <a:gd name="T33" fmla="*/ 1041 h 1738"/>
                <a:gd name="T34" fmla="*/ 2824 w 3305"/>
                <a:gd name="T35" fmla="*/ 1344 h 1738"/>
                <a:gd name="T36" fmla="*/ 2918 w 3305"/>
                <a:gd name="T37" fmla="*/ 1485 h 1738"/>
                <a:gd name="T38" fmla="*/ 3088 w 3305"/>
                <a:gd name="T39" fmla="*/ 1636 h 1738"/>
                <a:gd name="T40" fmla="*/ 3305 w 3305"/>
                <a:gd name="T41" fmla="*/ 1721 h 17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05" h="1738">
                  <a:moveTo>
                    <a:pt x="0" y="1570"/>
                  </a:moveTo>
                  <a:cubicBezTo>
                    <a:pt x="59" y="1531"/>
                    <a:pt x="119" y="1493"/>
                    <a:pt x="180" y="1504"/>
                  </a:cubicBezTo>
                  <a:cubicBezTo>
                    <a:pt x="241" y="1515"/>
                    <a:pt x="306" y="1600"/>
                    <a:pt x="369" y="1636"/>
                  </a:cubicBezTo>
                  <a:cubicBezTo>
                    <a:pt x="432" y="1672"/>
                    <a:pt x="449" y="1707"/>
                    <a:pt x="557" y="1721"/>
                  </a:cubicBezTo>
                  <a:cubicBezTo>
                    <a:pt x="665" y="1735"/>
                    <a:pt x="907" y="1738"/>
                    <a:pt x="1020" y="1721"/>
                  </a:cubicBezTo>
                  <a:cubicBezTo>
                    <a:pt x="1133" y="1704"/>
                    <a:pt x="1163" y="1697"/>
                    <a:pt x="1237" y="1617"/>
                  </a:cubicBezTo>
                  <a:cubicBezTo>
                    <a:pt x="1311" y="1537"/>
                    <a:pt x="1406" y="1356"/>
                    <a:pt x="1464" y="1240"/>
                  </a:cubicBezTo>
                  <a:cubicBezTo>
                    <a:pt x="1522" y="1124"/>
                    <a:pt x="1549" y="1025"/>
                    <a:pt x="1587" y="919"/>
                  </a:cubicBezTo>
                  <a:cubicBezTo>
                    <a:pt x="1625" y="813"/>
                    <a:pt x="1663" y="694"/>
                    <a:pt x="1691" y="607"/>
                  </a:cubicBezTo>
                  <a:cubicBezTo>
                    <a:pt x="1719" y="520"/>
                    <a:pt x="1730" y="470"/>
                    <a:pt x="1757" y="399"/>
                  </a:cubicBezTo>
                  <a:cubicBezTo>
                    <a:pt x="1784" y="328"/>
                    <a:pt x="1815" y="243"/>
                    <a:pt x="1851" y="182"/>
                  </a:cubicBezTo>
                  <a:cubicBezTo>
                    <a:pt x="1887" y="121"/>
                    <a:pt x="1925" y="58"/>
                    <a:pt x="1974" y="31"/>
                  </a:cubicBezTo>
                  <a:cubicBezTo>
                    <a:pt x="2023" y="4"/>
                    <a:pt x="2091" y="0"/>
                    <a:pt x="2144" y="22"/>
                  </a:cubicBezTo>
                  <a:cubicBezTo>
                    <a:pt x="2197" y="44"/>
                    <a:pt x="2249" y="92"/>
                    <a:pt x="2295" y="163"/>
                  </a:cubicBezTo>
                  <a:cubicBezTo>
                    <a:pt x="2341" y="234"/>
                    <a:pt x="2380" y="359"/>
                    <a:pt x="2418" y="447"/>
                  </a:cubicBezTo>
                  <a:cubicBezTo>
                    <a:pt x="2456" y="535"/>
                    <a:pt x="2480" y="593"/>
                    <a:pt x="2522" y="692"/>
                  </a:cubicBezTo>
                  <a:cubicBezTo>
                    <a:pt x="2564" y="791"/>
                    <a:pt x="2623" y="932"/>
                    <a:pt x="2673" y="1041"/>
                  </a:cubicBezTo>
                  <a:cubicBezTo>
                    <a:pt x="2723" y="1150"/>
                    <a:pt x="2783" y="1270"/>
                    <a:pt x="2824" y="1344"/>
                  </a:cubicBezTo>
                  <a:cubicBezTo>
                    <a:pt x="2865" y="1418"/>
                    <a:pt x="2874" y="1436"/>
                    <a:pt x="2918" y="1485"/>
                  </a:cubicBezTo>
                  <a:cubicBezTo>
                    <a:pt x="2962" y="1534"/>
                    <a:pt x="3024" y="1597"/>
                    <a:pt x="3088" y="1636"/>
                  </a:cubicBezTo>
                  <a:cubicBezTo>
                    <a:pt x="3152" y="1675"/>
                    <a:pt x="3232" y="1708"/>
                    <a:pt x="3305" y="1721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fr-FR"/>
            </a:p>
          </p:txBody>
        </p:sp>
      </p:grpSp>
      <p:grpSp>
        <p:nvGrpSpPr>
          <p:cNvPr id="51236" name="Group 36"/>
          <p:cNvGrpSpPr>
            <a:grpSpLocks/>
          </p:cNvGrpSpPr>
          <p:nvPr/>
        </p:nvGrpSpPr>
        <p:grpSpPr bwMode="auto">
          <a:xfrm>
            <a:off x="2082800" y="2665413"/>
            <a:ext cx="5343525" cy="2466975"/>
            <a:chOff x="1170" y="1029"/>
            <a:chExt cx="3366" cy="1648"/>
          </a:xfrm>
        </p:grpSpPr>
        <p:sp>
          <p:nvSpPr>
            <p:cNvPr id="51208" name="Freeform 8"/>
            <p:cNvSpPr>
              <a:spLocks/>
            </p:cNvSpPr>
            <p:nvPr/>
          </p:nvSpPr>
          <p:spPr bwMode="auto">
            <a:xfrm>
              <a:off x="1170" y="1029"/>
              <a:ext cx="3041" cy="1648"/>
            </a:xfrm>
            <a:custGeom>
              <a:avLst/>
              <a:gdLst>
                <a:gd name="T0" fmla="*/ 0 w 3041"/>
                <a:gd name="T1" fmla="*/ 1265 h 1648"/>
                <a:gd name="T2" fmla="*/ 104 w 3041"/>
                <a:gd name="T3" fmla="*/ 954 h 1648"/>
                <a:gd name="T4" fmla="*/ 180 w 3041"/>
                <a:gd name="T5" fmla="*/ 699 h 1648"/>
                <a:gd name="T6" fmla="*/ 265 w 3041"/>
                <a:gd name="T7" fmla="*/ 444 h 1648"/>
                <a:gd name="T8" fmla="*/ 369 w 3041"/>
                <a:gd name="T9" fmla="*/ 189 h 1648"/>
                <a:gd name="T10" fmla="*/ 444 w 3041"/>
                <a:gd name="T11" fmla="*/ 57 h 1648"/>
                <a:gd name="T12" fmla="*/ 539 w 3041"/>
                <a:gd name="T13" fmla="*/ 10 h 1648"/>
                <a:gd name="T14" fmla="*/ 633 w 3041"/>
                <a:gd name="T15" fmla="*/ 57 h 1648"/>
                <a:gd name="T16" fmla="*/ 775 w 3041"/>
                <a:gd name="T17" fmla="*/ 350 h 1648"/>
                <a:gd name="T18" fmla="*/ 888 w 3041"/>
                <a:gd name="T19" fmla="*/ 671 h 1648"/>
                <a:gd name="T20" fmla="*/ 1058 w 3041"/>
                <a:gd name="T21" fmla="*/ 1095 h 1648"/>
                <a:gd name="T22" fmla="*/ 1303 w 3041"/>
                <a:gd name="T23" fmla="*/ 1398 h 1648"/>
                <a:gd name="T24" fmla="*/ 1568 w 3041"/>
                <a:gd name="T25" fmla="*/ 1558 h 1648"/>
                <a:gd name="T26" fmla="*/ 1946 w 3041"/>
                <a:gd name="T27" fmla="*/ 1634 h 1648"/>
                <a:gd name="T28" fmla="*/ 2682 w 3041"/>
                <a:gd name="T29" fmla="*/ 1643 h 1648"/>
                <a:gd name="T30" fmla="*/ 3041 w 3041"/>
                <a:gd name="T31" fmla="*/ 1634 h 1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41" h="1648">
                  <a:moveTo>
                    <a:pt x="0" y="1265"/>
                  </a:moveTo>
                  <a:cubicBezTo>
                    <a:pt x="17" y="1213"/>
                    <a:pt x="74" y="1048"/>
                    <a:pt x="104" y="954"/>
                  </a:cubicBezTo>
                  <a:cubicBezTo>
                    <a:pt x="134" y="860"/>
                    <a:pt x="153" y="784"/>
                    <a:pt x="180" y="699"/>
                  </a:cubicBezTo>
                  <a:cubicBezTo>
                    <a:pt x="207" y="614"/>
                    <a:pt x="234" y="529"/>
                    <a:pt x="265" y="444"/>
                  </a:cubicBezTo>
                  <a:cubicBezTo>
                    <a:pt x="296" y="359"/>
                    <a:pt x="339" y="253"/>
                    <a:pt x="369" y="189"/>
                  </a:cubicBezTo>
                  <a:cubicBezTo>
                    <a:pt x="399" y="125"/>
                    <a:pt x="416" y="87"/>
                    <a:pt x="444" y="57"/>
                  </a:cubicBezTo>
                  <a:cubicBezTo>
                    <a:pt x="472" y="27"/>
                    <a:pt x="508" y="10"/>
                    <a:pt x="539" y="10"/>
                  </a:cubicBezTo>
                  <a:cubicBezTo>
                    <a:pt x="570" y="10"/>
                    <a:pt x="594" y="0"/>
                    <a:pt x="633" y="57"/>
                  </a:cubicBezTo>
                  <a:cubicBezTo>
                    <a:pt x="672" y="114"/>
                    <a:pt x="733" y="248"/>
                    <a:pt x="775" y="350"/>
                  </a:cubicBezTo>
                  <a:cubicBezTo>
                    <a:pt x="817" y="452"/>
                    <a:pt x="841" y="547"/>
                    <a:pt x="888" y="671"/>
                  </a:cubicBezTo>
                  <a:cubicBezTo>
                    <a:pt x="935" y="795"/>
                    <a:pt x="989" y="974"/>
                    <a:pt x="1058" y="1095"/>
                  </a:cubicBezTo>
                  <a:cubicBezTo>
                    <a:pt x="1127" y="1216"/>
                    <a:pt x="1218" y="1321"/>
                    <a:pt x="1303" y="1398"/>
                  </a:cubicBezTo>
                  <a:cubicBezTo>
                    <a:pt x="1388" y="1475"/>
                    <a:pt x="1461" y="1519"/>
                    <a:pt x="1568" y="1558"/>
                  </a:cubicBezTo>
                  <a:cubicBezTo>
                    <a:pt x="1675" y="1597"/>
                    <a:pt x="1760" y="1620"/>
                    <a:pt x="1946" y="1634"/>
                  </a:cubicBezTo>
                  <a:cubicBezTo>
                    <a:pt x="2132" y="1648"/>
                    <a:pt x="2500" y="1643"/>
                    <a:pt x="2682" y="1643"/>
                  </a:cubicBezTo>
                  <a:cubicBezTo>
                    <a:pt x="2864" y="1643"/>
                    <a:pt x="2981" y="1635"/>
                    <a:pt x="3041" y="1634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fr-FR"/>
            </a:p>
          </p:txBody>
        </p:sp>
        <p:sp>
          <p:nvSpPr>
            <p:cNvPr id="51217" name="Freeform 17"/>
            <p:cNvSpPr>
              <a:spLocks/>
            </p:cNvSpPr>
            <p:nvPr/>
          </p:nvSpPr>
          <p:spPr bwMode="auto">
            <a:xfrm>
              <a:off x="1184" y="2466"/>
              <a:ext cx="3352" cy="210"/>
            </a:xfrm>
            <a:custGeom>
              <a:avLst/>
              <a:gdLst>
                <a:gd name="T0" fmla="*/ 0 w 3305"/>
                <a:gd name="T1" fmla="*/ 1570 h 1738"/>
                <a:gd name="T2" fmla="*/ 180 w 3305"/>
                <a:gd name="T3" fmla="*/ 1504 h 1738"/>
                <a:gd name="T4" fmla="*/ 369 w 3305"/>
                <a:gd name="T5" fmla="*/ 1636 h 1738"/>
                <a:gd name="T6" fmla="*/ 557 w 3305"/>
                <a:gd name="T7" fmla="*/ 1721 h 1738"/>
                <a:gd name="T8" fmla="*/ 1020 w 3305"/>
                <a:gd name="T9" fmla="*/ 1721 h 1738"/>
                <a:gd name="T10" fmla="*/ 1237 w 3305"/>
                <a:gd name="T11" fmla="*/ 1617 h 1738"/>
                <a:gd name="T12" fmla="*/ 1464 w 3305"/>
                <a:gd name="T13" fmla="*/ 1240 h 1738"/>
                <a:gd name="T14" fmla="*/ 1587 w 3305"/>
                <a:gd name="T15" fmla="*/ 919 h 1738"/>
                <a:gd name="T16" fmla="*/ 1691 w 3305"/>
                <a:gd name="T17" fmla="*/ 607 h 1738"/>
                <a:gd name="T18" fmla="*/ 1757 w 3305"/>
                <a:gd name="T19" fmla="*/ 399 h 1738"/>
                <a:gd name="T20" fmla="*/ 1851 w 3305"/>
                <a:gd name="T21" fmla="*/ 182 h 1738"/>
                <a:gd name="T22" fmla="*/ 1974 w 3305"/>
                <a:gd name="T23" fmla="*/ 31 h 1738"/>
                <a:gd name="T24" fmla="*/ 2144 w 3305"/>
                <a:gd name="T25" fmla="*/ 22 h 1738"/>
                <a:gd name="T26" fmla="*/ 2295 w 3305"/>
                <a:gd name="T27" fmla="*/ 163 h 1738"/>
                <a:gd name="T28" fmla="*/ 2418 w 3305"/>
                <a:gd name="T29" fmla="*/ 447 h 1738"/>
                <a:gd name="T30" fmla="*/ 2522 w 3305"/>
                <a:gd name="T31" fmla="*/ 692 h 1738"/>
                <a:gd name="T32" fmla="*/ 2673 w 3305"/>
                <a:gd name="T33" fmla="*/ 1041 h 1738"/>
                <a:gd name="T34" fmla="*/ 2824 w 3305"/>
                <a:gd name="T35" fmla="*/ 1344 h 1738"/>
                <a:gd name="T36" fmla="*/ 2918 w 3305"/>
                <a:gd name="T37" fmla="*/ 1485 h 1738"/>
                <a:gd name="T38" fmla="*/ 3088 w 3305"/>
                <a:gd name="T39" fmla="*/ 1636 h 1738"/>
                <a:gd name="T40" fmla="*/ 3305 w 3305"/>
                <a:gd name="T41" fmla="*/ 1721 h 17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05" h="1738">
                  <a:moveTo>
                    <a:pt x="0" y="1570"/>
                  </a:moveTo>
                  <a:cubicBezTo>
                    <a:pt x="59" y="1531"/>
                    <a:pt x="119" y="1493"/>
                    <a:pt x="180" y="1504"/>
                  </a:cubicBezTo>
                  <a:cubicBezTo>
                    <a:pt x="241" y="1515"/>
                    <a:pt x="306" y="1600"/>
                    <a:pt x="369" y="1636"/>
                  </a:cubicBezTo>
                  <a:cubicBezTo>
                    <a:pt x="432" y="1672"/>
                    <a:pt x="449" y="1707"/>
                    <a:pt x="557" y="1721"/>
                  </a:cubicBezTo>
                  <a:cubicBezTo>
                    <a:pt x="665" y="1735"/>
                    <a:pt x="907" y="1738"/>
                    <a:pt x="1020" y="1721"/>
                  </a:cubicBezTo>
                  <a:cubicBezTo>
                    <a:pt x="1133" y="1704"/>
                    <a:pt x="1163" y="1697"/>
                    <a:pt x="1237" y="1617"/>
                  </a:cubicBezTo>
                  <a:cubicBezTo>
                    <a:pt x="1311" y="1537"/>
                    <a:pt x="1406" y="1356"/>
                    <a:pt x="1464" y="1240"/>
                  </a:cubicBezTo>
                  <a:cubicBezTo>
                    <a:pt x="1522" y="1124"/>
                    <a:pt x="1549" y="1025"/>
                    <a:pt x="1587" y="919"/>
                  </a:cubicBezTo>
                  <a:cubicBezTo>
                    <a:pt x="1625" y="813"/>
                    <a:pt x="1663" y="694"/>
                    <a:pt x="1691" y="607"/>
                  </a:cubicBezTo>
                  <a:cubicBezTo>
                    <a:pt x="1719" y="520"/>
                    <a:pt x="1730" y="470"/>
                    <a:pt x="1757" y="399"/>
                  </a:cubicBezTo>
                  <a:cubicBezTo>
                    <a:pt x="1784" y="328"/>
                    <a:pt x="1815" y="243"/>
                    <a:pt x="1851" y="182"/>
                  </a:cubicBezTo>
                  <a:cubicBezTo>
                    <a:pt x="1887" y="121"/>
                    <a:pt x="1925" y="58"/>
                    <a:pt x="1974" y="31"/>
                  </a:cubicBezTo>
                  <a:cubicBezTo>
                    <a:pt x="2023" y="4"/>
                    <a:pt x="2091" y="0"/>
                    <a:pt x="2144" y="22"/>
                  </a:cubicBezTo>
                  <a:cubicBezTo>
                    <a:pt x="2197" y="44"/>
                    <a:pt x="2249" y="92"/>
                    <a:pt x="2295" y="163"/>
                  </a:cubicBezTo>
                  <a:cubicBezTo>
                    <a:pt x="2341" y="234"/>
                    <a:pt x="2380" y="359"/>
                    <a:pt x="2418" y="447"/>
                  </a:cubicBezTo>
                  <a:cubicBezTo>
                    <a:pt x="2456" y="535"/>
                    <a:pt x="2480" y="593"/>
                    <a:pt x="2522" y="692"/>
                  </a:cubicBezTo>
                  <a:cubicBezTo>
                    <a:pt x="2564" y="791"/>
                    <a:pt x="2623" y="932"/>
                    <a:pt x="2673" y="1041"/>
                  </a:cubicBezTo>
                  <a:cubicBezTo>
                    <a:pt x="2723" y="1150"/>
                    <a:pt x="2783" y="1270"/>
                    <a:pt x="2824" y="1344"/>
                  </a:cubicBezTo>
                  <a:cubicBezTo>
                    <a:pt x="2865" y="1418"/>
                    <a:pt x="2874" y="1436"/>
                    <a:pt x="2918" y="1485"/>
                  </a:cubicBezTo>
                  <a:cubicBezTo>
                    <a:pt x="2962" y="1534"/>
                    <a:pt x="3024" y="1597"/>
                    <a:pt x="3088" y="1636"/>
                  </a:cubicBezTo>
                  <a:cubicBezTo>
                    <a:pt x="3152" y="1675"/>
                    <a:pt x="3232" y="1708"/>
                    <a:pt x="3305" y="1721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fr-FR"/>
            </a:p>
          </p:txBody>
        </p:sp>
      </p:grpSp>
      <p:grpSp>
        <p:nvGrpSpPr>
          <p:cNvPr id="51242" name="Group 42"/>
          <p:cNvGrpSpPr>
            <a:grpSpLocks/>
          </p:cNvGrpSpPr>
          <p:nvPr/>
        </p:nvGrpSpPr>
        <p:grpSpPr bwMode="auto">
          <a:xfrm>
            <a:off x="2084388" y="2743200"/>
            <a:ext cx="5456237" cy="2427288"/>
            <a:chOff x="1087" y="2417"/>
            <a:chExt cx="3437" cy="1529"/>
          </a:xfrm>
        </p:grpSpPr>
        <p:sp>
          <p:nvSpPr>
            <p:cNvPr id="51237" name="Freeform 37"/>
            <p:cNvSpPr>
              <a:spLocks/>
            </p:cNvSpPr>
            <p:nvPr/>
          </p:nvSpPr>
          <p:spPr bwMode="auto">
            <a:xfrm>
              <a:off x="1139" y="3390"/>
              <a:ext cx="3118" cy="556"/>
            </a:xfrm>
            <a:custGeom>
              <a:avLst/>
              <a:gdLst>
                <a:gd name="T0" fmla="*/ 0 w 3041"/>
                <a:gd name="T1" fmla="*/ 1265 h 1648"/>
                <a:gd name="T2" fmla="*/ 104 w 3041"/>
                <a:gd name="T3" fmla="*/ 954 h 1648"/>
                <a:gd name="T4" fmla="*/ 180 w 3041"/>
                <a:gd name="T5" fmla="*/ 699 h 1648"/>
                <a:gd name="T6" fmla="*/ 265 w 3041"/>
                <a:gd name="T7" fmla="*/ 444 h 1648"/>
                <a:gd name="T8" fmla="*/ 369 w 3041"/>
                <a:gd name="T9" fmla="*/ 189 h 1648"/>
                <a:gd name="T10" fmla="*/ 444 w 3041"/>
                <a:gd name="T11" fmla="*/ 57 h 1648"/>
                <a:gd name="T12" fmla="*/ 539 w 3041"/>
                <a:gd name="T13" fmla="*/ 10 h 1648"/>
                <a:gd name="T14" fmla="*/ 633 w 3041"/>
                <a:gd name="T15" fmla="*/ 57 h 1648"/>
                <a:gd name="T16" fmla="*/ 775 w 3041"/>
                <a:gd name="T17" fmla="*/ 350 h 1648"/>
                <a:gd name="T18" fmla="*/ 888 w 3041"/>
                <a:gd name="T19" fmla="*/ 671 h 1648"/>
                <a:gd name="T20" fmla="*/ 1058 w 3041"/>
                <a:gd name="T21" fmla="*/ 1095 h 1648"/>
                <a:gd name="T22" fmla="*/ 1303 w 3041"/>
                <a:gd name="T23" fmla="*/ 1398 h 1648"/>
                <a:gd name="T24" fmla="*/ 1568 w 3041"/>
                <a:gd name="T25" fmla="*/ 1558 h 1648"/>
                <a:gd name="T26" fmla="*/ 1946 w 3041"/>
                <a:gd name="T27" fmla="*/ 1634 h 1648"/>
                <a:gd name="T28" fmla="*/ 2682 w 3041"/>
                <a:gd name="T29" fmla="*/ 1643 h 1648"/>
                <a:gd name="T30" fmla="*/ 3041 w 3041"/>
                <a:gd name="T31" fmla="*/ 1634 h 1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41" h="1648">
                  <a:moveTo>
                    <a:pt x="0" y="1265"/>
                  </a:moveTo>
                  <a:cubicBezTo>
                    <a:pt x="17" y="1213"/>
                    <a:pt x="74" y="1048"/>
                    <a:pt x="104" y="954"/>
                  </a:cubicBezTo>
                  <a:cubicBezTo>
                    <a:pt x="134" y="860"/>
                    <a:pt x="153" y="784"/>
                    <a:pt x="180" y="699"/>
                  </a:cubicBezTo>
                  <a:cubicBezTo>
                    <a:pt x="207" y="614"/>
                    <a:pt x="234" y="529"/>
                    <a:pt x="265" y="444"/>
                  </a:cubicBezTo>
                  <a:cubicBezTo>
                    <a:pt x="296" y="359"/>
                    <a:pt x="339" y="253"/>
                    <a:pt x="369" y="189"/>
                  </a:cubicBezTo>
                  <a:cubicBezTo>
                    <a:pt x="399" y="125"/>
                    <a:pt x="416" y="87"/>
                    <a:pt x="444" y="57"/>
                  </a:cubicBezTo>
                  <a:cubicBezTo>
                    <a:pt x="472" y="27"/>
                    <a:pt x="508" y="10"/>
                    <a:pt x="539" y="10"/>
                  </a:cubicBezTo>
                  <a:cubicBezTo>
                    <a:pt x="570" y="10"/>
                    <a:pt x="594" y="0"/>
                    <a:pt x="633" y="57"/>
                  </a:cubicBezTo>
                  <a:cubicBezTo>
                    <a:pt x="672" y="114"/>
                    <a:pt x="733" y="248"/>
                    <a:pt x="775" y="350"/>
                  </a:cubicBezTo>
                  <a:cubicBezTo>
                    <a:pt x="817" y="452"/>
                    <a:pt x="841" y="547"/>
                    <a:pt x="888" y="671"/>
                  </a:cubicBezTo>
                  <a:cubicBezTo>
                    <a:pt x="935" y="795"/>
                    <a:pt x="989" y="974"/>
                    <a:pt x="1058" y="1095"/>
                  </a:cubicBezTo>
                  <a:cubicBezTo>
                    <a:pt x="1127" y="1216"/>
                    <a:pt x="1218" y="1321"/>
                    <a:pt x="1303" y="1398"/>
                  </a:cubicBezTo>
                  <a:cubicBezTo>
                    <a:pt x="1388" y="1475"/>
                    <a:pt x="1461" y="1519"/>
                    <a:pt x="1568" y="1558"/>
                  </a:cubicBezTo>
                  <a:cubicBezTo>
                    <a:pt x="1675" y="1597"/>
                    <a:pt x="1760" y="1620"/>
                    <a:pt x="1946" y="1634"/>
                  </a:cubicBezTo>
                  <a:cubicBezTo>
                    <a:pt x="2132" y="1648"/>
                    <a:pt x="2500" y="1643"/>
                    <a:pt x="2682" y="1643"/>
                  </a:cubicBezTo>
                  <a:cubicBezTo>
                    <a:pt x="2864" y="1643"/>
                    <a:pt x="2981" y="1635"/>
                    <a:pt x="3041" y="1634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fr-FR"/>
            </a:p>
          </p:txBody>
        </p:sp>
        <p:sp>
          <p:nvSpPr>
            <p:cNvPr id="51238" name="Freeform 38"/>
            <p:cNvSpPr>
              <a:spLocks/>
            </p:cNvSpPr>
            <p:nvPr/>
          </p:nvSpPr>
          <p:spPr bwMode="auto">
            <a:xfrm>
              <a:off x="1087" y="2417"/>
              <a:ext cx="3437" cy="1520"/>
            </a:xfrm>
            <a:custGeom>
              <a:avLst/>
              <a:gdLst>
                <a:gd name="T0" fmla="*/ 0 w 3305"/>
                <a:gd name="T1" fmla="*/ 1570 h 1738"/>
                <a:gd name="T2" fmla="*/ 180 w 3305"/>
                <a:gd name="T3" fmla="*/ 1504 h 1738"/>
                <a:gd name="T4" fmla="*/ 369 w 3305"/>
                <a:gd name="T5" fmla="*/ 1636 h 1738"/>
                <a:gd name="T6" fmla="*/ 557 w 3305"/>
                <a:gd name="T7" fmla="*/ 1721 h 1738"/>
                <a:gd name="T8" fmla="*/ 1020 w 3305"/>
                <a:gd name="T9" fmla="*/ 1721 h 1738"/>
                <a:gd name="T10" fmla="*/ 1237 w 3305"/>
                <a:gd name="T11" fmla="*/ 1617 h 1738"/>
                <a:gd name="T12" fmla="*/ 1464 w 3305"/>
                <a:gd name="T13" fmla="*/ 1240 h 1738"/>
                <a:gd name="T14" fmla="*/ 1587 w 3305"/>
                <a:gd name="T15" fmla="*/ 919 h 1738"/>
                <a:gd name="T16" fmla="*/ 1691 w 3305"/>
                <a:gd name="T17" fmla="*/ 607 h 1738"/>
                <a:gd name="T18" fmla="*/ 1757 w 3305"/>
                <a:gd name="T19" fmla="*/ 399 h 1738"/>
                <a:gd name="T20" fmla="*/ 1851 w 3305"/>
                <a:gd name="T21" fmla="*/ 182 h 1738"/>
                <a:gd name="T22" fmla="*/ 1974 w 3305"/>
                <a:gd name="T23" fmla="*/ 31 h 1738"/>
                <a:gd name="T24" fmla="*/ 2144 w 3305"/>
                <a:gd name="T25" fmla="*/ 22 h 1738"/>
                <a:gd name="T26" fmla="*/ 2295 w 3305"/>
                <a:gd name="T27" fmla="*/ 163 h 1738"/>
                <a:gd name="T28" fmla="*/ 2418 w 3305"/>
                <a:gd name="T29" fmla="*/ 447 h 1738"/>
                <a:gd name="T30" fmla="*/ 2522 w 3305"/>
                <a:gd name="T31" fmla="*/ 692 h 1738"/>
                <a:gd name="T32" fmla="*/ 2673 w 3305"/>
                <a:gd name="T33" fmla="*/ 1041 h 1738"/>
                <a:gd name="T34" fmla="*/ 2824 w 3305"/>
                <a:gd name="T35" fmla="*/ 1344 h 1738"/>
                <a:gd name="T36" fmla="*/ 2918 w 3305"/>
                <a:gd name="T37" fmla="*/ 1485 h 1738"/>
                <a:gd name="T38" fmla="*/ 3088 w 3305"/>
                <a:gd name="T39" fmla="*/ 1636 h 1738"/>
                <a:gd name="T40" fmla="*/ 3305 w 3305"/>
                <a:gd name="T41" fmla="*/ 1721 h 17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05" h="1738">
                  <a:moveTo>
                    <a:pt x="0" y="1570"/>
                  </a:moveTo>
                  <a:cubicBezTo>
                    <a:pt x="59" y="1531"/>
                    <a:pt x="119" y="1493"/>
                    <a:pt x="180" y="1504"/>
                  </a:cubicBezTo>
                  <a:cubicBezTo>
                    <a:pt x="241" y="1515"/>
                    <a:pt x="306" y="1600"/>
                    <a:pt x="369" y="1636"/>
                  </a:cubicBezTo>
                  <a:cubicBezTo>
                    <a:pt x="432" y="1672"/>
                    <a:pt x="449" y="1707"/>
                    <a:pt x="557" y="1721"/>
                  </a:cubicBezTo>
                  <a:cubicBezTo>
                    <a:pt x="665" y="1735"/>
                    <a:pt x="907" y="1738"/>
                    <a:pt x="1020" y="1721"/>
                  </a:cubicBezTo>
                  <a:cubicBezTo>
                    <a:pt x="1133" y="1704"/>
                    <a:pt x="1163" y="1697"/>
                    <a:pt x="1237" y="1617"/>
                  </a:cubicBezTo>
                  <a:cubicBezTo>
                    <a:pt x="1311" y="1537"/>
                    <a:pt x="1406" y="1356"/>
                    <a:pt x="1464" y="1240"/>
                  </a:cubicBezTo>
                  <a:cubicBezTo>
                    <a:pt x="1522" y="1124"/>
                    <a:pt x="1549" y="1025"/>
                    <a:pt x="1587" y="919"/>
                  </a:cubicBezTo>
                  <a:cubicBezTo>
                    <a:pt x="1625" y="813"/>
                    <a:pt x="1663" y="694"/>
                    <a:pt x="1691" y="607"/>
                  </a:cubicBezTo>
                  <a:cubicBezTo>
                    <a:pt x="1719" y="520"/>
                    <a:pt x="1730" y="470"/>
                    <a:pt x="1757" y="399"/>
                  </a:cubicBezTo>
                  <a:cubicBezTo>
                    <a:pt x="1784" y="328"/>
                    <a:pt x="1815" y="243"/>
                    <a:pt x="1851" y="182"/>
                  </a:cubicBezTo>
                  <a:cubicBezTo>
                    <a:pt x="1887" y="121"/>
                    <a:pt x="1925" y="58"/>
                    <a:pt x="1974" y="31"/>
                  </a:cubicBezTo>
                  <a:cubicBezTo>
                    <a:pt x="2023" y="4"/>
                    <a:pt x="2091" y="0"/>
                    <a:pt x="2144" y="22"/>
                  </a:cubicBezTo>
                  <a:cubicBezTo>
                    <a:pt x="2197" y="44"/>
                    <a:pt x="2249" y="92"/>
                    <a:pt x="2295" y="163"/>
                  </a:cubicBezTo>
                  <a:cubicBezTo>
                    <a:pt x="2341" y="234"/>
                    <a:pt x="2380" y="359"/>
                    <a:pt x="2418" y="447"/>
                  </a:cubicBezTo>
                  <a:cubicBezTo>
                    <a:pt x="2456" y="535"/>
                    <a:pt x="2480" y="593"/>
                    <a:pt x="2522" y="692"/>
                  </a:cubicBezTo>
                  <a:cubicBezTo>
                    <a:pt x="2564" y="791"/>
                    <a:pt x="2623" y="932"/>
                    <a:pt x="2673" y="1041"/>
                  </a:cubicBezTo>
                  <a:cubicBezTo>
                    <a:pt x="2723" y="1150"/>
                    <a:pt x="2783" y="1270"/>
                    <a:pt x="2824" y="1344"/>
                  </a:cubicBezTo>
                  <a:cubicBezTo>
                    <a:pt x="2865" y="1418"/>
                    <a:pt x="2874" y="1436"/>
                    <a:pt x="2918" y="1485"/>
                  </a:cubicBezTo>
                  <a:cubicBezTo>
                    <a:pt x="2962" y="1534"/>
                    <a:pt x="3024" y="1597"/>
                    <a:pt x="3088" y="1636"/>
                  </a:cubicBezTo>
                  <a:cubicBezTo>
                    <a:pt x="3152" y="1675"/>
                    <a:pt x="3232" y="1708"/>
                    <a:pt x="3305" y="1721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fr-FR"/>
            </a:p>
          </p:txBody>
        </p:sp>
      </p:grpSp>
      <p:grpSp>
        <p:nvGrpSpPr>
          <p:cNvPr id="51243" name="Group 43"/>
          <p:cNvGrpSpPr>
            <a:grpSpLocks/>
          </p:cNvGrpSpPr>
          <p:nvPr/>
        </p:nvGrpSpPr>
        <p:grpSpPr bwMode="auto">
          <a:xfrm>
            <a:off x="2041525" y="1922463"/>
            <a:ext cx="5456238" cy="3251200"/>
            <a:chOff x="1050" y="1891"/>
            <a:chExt cx="3437" cy="2048"/>
          </a:xfrm>
        </p:grpSpPr>
        <p:sp>
          <p:nvSpPr>
            <p:cNvPr id="51240" name="Freeform 40"/>
            <p:cNvSpPr>
              <a:spLocks/>
            </p:cNvSpPr>
            <p:nvPr/>
          </p:nvSpPr>
          <p:spPr bwMode="auto">
            <a:xfrm>
              <a:off x="1169" y="3618"/>
              <a:ext cx="3118" cy="320"/>
            </a:xfrm>
            <a:custGeom>
              <a:avLst/>
              <a:gdLst>
                <a:gd name="T0" fmla="*/ 0 w 3041"/>
                <a:gd name="T1" fmla="*/ 1265 h 1648"/>
                <a:gd name="T2" fmla="*/ 104 w 3041"/>
                <a:gd name="T3" fmla="*/ 954 h 1648"/>
                <a:gd name="T4" fmla="*/ 180 w 3041"/>
                <a:gd name="T5" fmla="*/ 699 h 1648"/>
                <a:gd name="T6" fmla="*/ 265 w 3041"/>
                <a:gd name="T7" fmla="*/ 444 h 1648"/>
                <a:gd name="T8" fmla="*/ 369 w 3041"/>
                <a:gd name="T9" fmla="*/ 189 h 1648"/>
                <a:gd name="T10" fmla="*/ 444 w 3041"/>
                <a:gd name="T11" fmla="*/ 57 h 1648"/>
                <a:gd name="T12" fmla="*/ 539 w 3041"/>
                <a:gd name="T13" fmla="*/ 10 h 1648"/>
                <a:gd name="T14" fmla="*/ 633 w 3041"/>
                <a:gd name="T15" fmla="*/ 57 h 1648"/>
                <a:gd name="T16" fmla="*/ 775 w 3041"/>
                <a:gd name="T17" fmla="*/ 350 h 1648"/>
                <a:gd name="T18" fmla="*/ 888 w 3041"/>
                <a:gd name="T19" fmla="*/ 671 h 1648"/>
                <a:gd name="T20" fmla="*/ 1058 w 3041"/>
                <a:gd name="T21" fmla="*/ 1095 h 1648"/>
                <a:gd name="T22" fmla="*/ 1303 w 3041"/>
                <a:gd name="T23" fmla="*/ 1398 h 1648"/>
                <a:gd name="T24" fmla="*/ 1568 w 3041"/>
                <a:gd name="T25" fmla="*/ 1558 h 1648"/>
                <a:gd name="T26" fmla="*/ 1946 w 3041"/>
                <a:gd name="T27" fmla="*/ 1634 h 1648"/>
                <a:gd name="T28" fmla="*/ 2682 w 3041"/>
                <a:gd name="T29" fmla="*/ 1643 h 1648"/>
                <a:gd name="T30" fmla="*/ 3041 w 3041"/>
                <a:gd name="T31" fmla="*/ 1634 h 1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41" h="1648">
                  <a:moveTo>
                    <a:pt x="0" y="1265"/>
                  </a:moveTo>
                  <a:cubicBezTo>
                    <a:pt x="17" y="1213"/>
                    <a:pt x="74" y="1048"/>
                    <a:pt x="104" y="954"/>
                  </a:cubicBezTo>
                  <a:cubicBezTo>
                    <a:pt x="134" y="860"/>
                    <a:pt x="153" y="784"/>
                    <a:pt x="180" y="699"/>
                  </a:cubicBezTo>
                  <a:cubicBezTo>
                    <a:pt x="207" y="614"/>
                    <a:pt x="234" y="529"/>
                    <a:pt x="265" y="444"/>
                  </a:cubicBezTo>
                  <a:cubicBezTo>
                    <a:pt x="296" y="359"/>
                    <a:pt x="339" y="253"/>
                    <a:pt x="369" y="189"/>
                  </a:cubicBezTo>
                  <a:cubicBezTo>
                    <a:pt x="399" y="125"/>
                    <a:pt x="416" y="87"/>
                    <a:pt x="444" y="57"/>
                  </a:cubicBezTo>
                  <a:cubicBezTo>
                    <a:pt x="472" y="27"/>
                    <a:pt x="508" y="10"/>
                    <a:pt x="539" y="10"/>
                  </a:cubicBezTo>
                  <a:cubicBezTo>
                    <a:pt x="570" y="10"/>
                    <a:pt x="594" y="0"/>
                    <a:pt x="633" y="57"/>
                  </a:cubicBezTo>
                  <a:cubicBezTo>
                    <a:pt x="672" y="114"/>
                    <a:pt x="733" y="248"/>
                    <a:pt x="775" y="350"/>
                  </a:cubicBezTo>
                  <a:cubicBezTo>
                    <a:pt x="817" y="452"/>
                    <a:pt x="841" y="547"/>
                    <a:pt x="888" y="671"/>
                  </a:cubicBezTo>
                  <a:cubicBezTo>
                    <a:pt x="935" y="795"/>
                    <a:pt x="989" y="974"/>
                    <a:pt x="1058" y="1095"/>
                  </a:cubicBezTo>
                  <a:cubicBezTo>
                    <a:pt x="1127" y="1216"/>
                    <a:pt x="1218" y="1321"/>
                    <a:pt x="1303" y="1398"/>
                  </a:cubicBezTo>
                  <a:cubicBezTo>
                    <a:pt x="1388" y="1475"/>
                    <a:pt x="1461" y="1519"/>
                    <a:pt x="1568" y="1558"/>
                  </a:cubicBezTo>
                  <a:cubicBezTo>
                    <a:pt x="1675" y="1597"/>
                    <a:pt x="1760" y="1620"/>
                    <a:pt x="1946" y="1634"/>
                  </a:cubicBezTo>
                  <a:cubicBezTo>
                    <a:pt x="2132" y="1648"/>
                    <a:pt x="2500" y="1643"/>
                    <a:pt x="2682" y="1643"/>
                  </a:cubicBezTo>
                  <a:cubicBezTo>
                    <a:pt x="2864" y="1643"/>
                    <a:pt x="2981" y="1635"/>
                    <a:pt x="3041" y="1634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fr-FR"/>
            </a:p>
          </p:txBody>
        </p:sp>
        <p:sp>
          <p:nvSpPr>
            <p:cNvPr id="51241" name="Freeform 41"/>
            <p:cNvSpPr>
              <a:spLocks/>
            </p:cNvSpPr>
            <p:nvPr/>
          </p:nvSpPr>
          <p:spPr bwMode="auto">
            <a:xfrm>
              <a:off x="1050" y="1891"/>
              <a:ext cx="3437" cy="2048"/>
            </a:xfrm>
            <a:custGeom>
              <a:avLst/>
              <a:gdLst>
                <a:gd name="T0" fmla="*/ 0 w 3305"/>
                <a:gd name="T1" fmla="*/ 1570 h 1738"/>
                <a:gd name="T2" fmla="*/ 180 w 3305"/>
                <a:gd name="T3" fmla="*/ 1504 h 1738"/>
                <a:gd name="T4" fmla="*/ 369 w 3305"/>
                <a:gd name="T5" fmla="*/ 1636 h 1738"/>
                <a:gd name="T6" fmla="*/ 557 w 3305"/>
                <a:gd name="T7" fmla="*/ 1721 h 1738"/>
                <a:gd name="T8" fmla="*/ 1020 w 3305"/>
                <a:gd name="T9" fmla="*/ 1721 h 1738"/>
                <a:gd name="T10" fmla="*/ 1237 w 3305"/>
                <a:gd name="T11" fmla="*/ 1617 h 1738"/>
                <a:gd name="T12" fmla="*/ 1464 w 3305"/>
                <a:gd name="T13" fmla="*/ 1240 h 1738"/>
                <a:gd name="T14" fmla="*/ 1587 w 3305"/>
                <a:gd name="T15" fmla="*/ 919 h 1738"/>
                <a:gd name="T16" fmla="*/ 1691 w 3305"/>
                <a:gd name="T17" fmla="*/ 607 h 1738"/>
                <a:gd name="T18" fmla="*/ 1757 w 3305"/>
                <a:gd name="T19" fmla="*/ 399 h 1738"/>
                <a:gd name="T20" fmla="*/ 1851 w 3305"/>
                <a:gd name="T21" fmla="*/ 182 h 1738"/>
                <a:gd name="T22" fmla="*/ 1974 w 3305"/>
                <a:gd name="T23" fmla="*/ 31 h 1738"/>
                <a:gd name="T24" fmla="*/ 2144 w 3305"/>
                <a:gd name="T25" fmla="*/ 22 h 1738"/>
                <a:gd name="T26" fmla="*/ 2295 w 3305"/>
                <a:gd name="T27" fmla="*/ 163 h 1738"/>
                <a:gd name="T28" fmla="*/ 2418 w 3305"/>
                <a:gd name="T29" fmla="*/ 447 h 1738"/>
                <a:gd name="T30" fmla="*/ 2522 w 3305"/>
                <a:gd name="T31" fmla="*/ 692 h 1738"/>
                <a:gd name="T32" fmla="*/ 2673 w 3305"/>
                <a:gd name="T33" fmla="*/ 1041 h 1738"/>
                <a:gd name="T34" fmla="*/ 2824 w 3305"/>
                <a:gd name="T35" fmla="*/ 1344 h 1738"/>
                <a:gd name="T36" fmla="*/ 2918 w 3305"/>
                <a:gd name="T37" fmla="*/ 1485 h 1738"/>
                <a:gd name="T38" fmla="*/ 3088 w 3305"/>
                <a:gd name="T39" fmla="*/ 1636 h 1738"/>
                <a:gd name="T40" fmla="*/ 3305 w 3305"/>
                <a:gd name="T41" fmla="*/ 1721 h 17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05" h="1738">
                  <a:moveTo>
                    <a:pt x="0" y="1570"/>
                  </a:moveTo>
                  <a:cubicBezTo>
                    <a:pt x="59" y="1531"/>
                    <a:pt x="119" y="1493"/>
                    <a:pt x="180" y="1504"/>
                  </a:cubicBezTo>
                  <a:cubicBezTo>
                    <a:pt x="241" y="1515"/>
                    <a:pt x="306" y="1600"/>
                    <a:pt x="369" y="1636"/>
                  </a:cubicBezTo>
                  <a:cubicBezTo>
                    <a:pt x="432" y="1672"/>
                    <a:pt x="449" y="1707"/>
                    <a:pt x="557" y="1721"/>
                  </a:cubicBezTo>
                  <a:cubicBezTo>
                    <a:pt x="665" y="1735"/>
                    <a:pt x="907" y="1738"/>
                    <a:pt x="1020" y="1721"/>
                  </a:cubicBezTo>
                  <a:cubicBezTo>
                    <a:pt x="1133" y="1704"/>
                    <a:pt x="1163" y="1697"/>
                    <a:pt x="1237" y="1617"/>
                  </a:cubicBezTo>
                  <a:cubicBezTo>
                    <a:pt x="1311" y="1537"/>
                    <a:pt x="1406" y="1356"/>
                    <a:pt x="1464" y="1240"/>
                  </a:cubicBezTo>
                  <a:cubicBezTo>
                    <a:pt x="1522" y="1124"/>
                    <a:pt x="1549" y="1025"/>
                    <a:pt x="1587" y="919"/>
                  </a:cubicBezTo>
                  <a:cubicBezTo>
                    <a:pt x="1625" y="813"/>
                    <a:pt x="1663" y="694"/>
                    <a:pt x="1691" y="607"/>
                  </a:cubicBezTo>
                  <a:cubicBezTo>
                    <a:pt x="1719" y="520"/>
                    <a:pt x="1730" y="470"/>
                    <a:pt x="1757" y="399"/>
                  </a:cubicBezTo>
                  <a:cubicBezTo>
                    <a:pt x="1784" y="328"/>
                    <a:pt x="1815" y="243"/>
                    <a:pt x="1851" y="182"/>
                  </a:cubicBezTo>
                  <a:cubicBezTo>
                    <a:pt x="1887" y="121"/>
                    <a:pt x="1925" y="58"/>
                    <a:pt x="1974" y="31"/>
                  </a:cubicBezTo>
                  <a:cubicBezTo>
                    <a:pt x="2023" y="4"/>
                    <a:pt x="2091" y="0"/>
                    <a:pt x="2144" y="22"/>
                  </a:cubicBezTo>
                  <a:cubicBezTo>
                    <a:pt x="2197" y="44"/>
                    <a:pt x="2249" y="92"/>
                    <a:pt x="2295" y="163"/>
                  </a:cubicBezTo>
                  <a:cubicBezTo>
                    <a:pt x="2341" y="234"/>
                    <a:pt x="2380" y="359"/>
                    <a:pt x="2418" y="447"/>
                  </a:cubicBezTo>
                  <a:cubicBezTo>
                    <a:pt x="2456" y="535"/>
                    <a:pt x="2480" y="593"/>
                    <a:pt x="2522" y="692"/>
                  </a:cubicBezTo>
                  <a:cubicBezTo>
                    <a:pt x="2564" y="791"/>
                    <a:pt x="2623" y="932"/>
                    <a:pt x="2673" y="1041"/>
                  </a:cubicBezTo>
                  <a:cubicBezTo>
                    <a:pt x="2723" y="1150"/>
                    <a:pt x="2783" y="1270"/>
                    <a:pt x="2824" y="1344"/>
                  </a:cubicBezTo>
                  <a:cubicBezTo>
                    <a:pt x="2865" y="1418"/>
                    <a:pt x="2874" y="1436"/>
                    <a:pt x="2918" y="1485"/>
                  </a:cubicBezTo>
                  <a:cubicBezTo>
                    <a:pt x="2962" y="1534"/>
                    <a:pt x="3024" y="1597"/>
                    <a:pt x="3088" y="1636"/>
                  </a:cubicBezTo>
                  <a:cubicBezTo>
                    <a:pt x="3152" y="1675"/>
                    <a:pt x="3232" y="1708"/>
                    <a:pt x="3305" y="1721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fr-FR"/>
            </a:p>
          </p:txBody>
        </p:sp>
      </p:grpSp>
      <p:sp>
        <p:nvSpPr>
          <p:cNvPr id="51246" name="Text Box 46"/>
          <p:cNvSpPr txBox="1">
            <a:spLocks noChangeArrowheads="1"/>
          </p:cNvSpPr>
          <p:nvPr/>
        </p:nvSpPr>
        <p:spPr bwMode="auto">
          <a:xfrm>
            <a:off x="2200275" y="1570038"/>
            <a:ext cx="3667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A</a:t>
            </a:r>
          </a:p>
        </p:txBody>
      </p:sp>
      <p:sp>
        <p:nvSpPr>
          <p:cNvPr id="51247" name="Text Box 47"/>
          <p:cNvSpPr txBox="1">
            <a:spLocks noChangeArrowheads="1"/>
          </p:cNvSpPr>
          <p:nvPr/>
        </p:nvSpPr>
        <p:spPr bwMode="auto">
          <a:xfrm>
            <a:off x="7986713" y="4849813"/>
            <a:ext cx="37941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2800" b="1">
                <a:latin typeface="Symbol" panose="05050102010706020507" pitchFamily="18" charset="2"/>
              </a:rPr>
              <a:t>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400</TotalTime>
  <Words>252</Words>
  <Application>Microsoft Office PowerPoint</Application>
  <PresentationFormat>Affichage à l'écran (4:3)</PresentationFormat>
  <Paragraphs>88</Paragraphs>
  <Slides>11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9" baseType="lpstr">
      <vt:lpstr>Times New Roman</vt:lpstr>
      <vt:lpstr>Tahoma</vt:lpstr>
      <vt:lpstr>Wingdings</vt:lpstr>
      <vt:lpstr>Arial Black</vt:lpstr>
      <vt:lpstr>Symbol</vt:lpstr>
      <vt:lpstr>Arial</vt:lpstr>
      <vt:lpstr>Thème Office</vt:lpstr>
      <vt:lpstr>Image Microsoft Word</vt:lpstr>
      <vt:lpstr>Spectrophotométrie</vt:lpstr>
      <vt:lpstr>Présentation PowerPoint</vt:lpstr>
      <vt:lpstr>Présentation PowerPoint</vt:lpstr>
      <vt:lpstr>Grandeurs d’influence</vt:lpstr>
      <vt:lpstr>Présentation PowerPoint</vt:lpstr>
      <vt:lpstr>Courbe d’absorbance  et spectre d’absorption </vt:lpstr>
      <vt:lpstr>Couleurs complémentaires</vt:lpstr>
      <vt:lpstr>Présentation PowerPoint</vt:lpstr>
      <vt:lpstr>Spectre de la solution aqueuse de diiode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Principe d’un spectrophotomètre</dc:title>
  <dc:creator>GLEIZE</dc:creator>
  <cp:lastModifiedBy>jean claude marot</cp:lastModifiedBy>
  <cp:revision>52</cp:revision>
  <cp:lastPrinted>1601-01-01T00:00:00Z</cp:lastPrinted>
  <dcterms:created xsi:type="dcterms:W3CDTF">2001-11-29T12:50:51Z</dcterms:created>
  <dcterms:modified xsi:type="dcterms:W3CDTF">2019-07-15T15:47:52Z</dcterms:modified>
</cp:coreProperties>
</file>