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57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FABF781-6E43-443F-97D8-800D0AE24CD6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8553F88-D31B-46CE-B740-8480D582E5A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551996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C071AF-5AE7-433B-ABE2-B228A6E83B40}" type="slidenum">
              <a:rPr lang="fr-FR" altLang="fr-FR">
                <a:latin typeface="Calibri" panose="020F0502020204030204" pitchFamily="34" charset="0"/>
              </a:rPr>
              <a:pPr eaLnBrk="1" hangingPunct="1"/>
              <a:t>1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362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1E481-7134-44B3-B541-6B6D075C90DA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70213B-3F35-4325-A175-58BC0523B1D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40901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404F5-B08D-47B7-80F6-77D37012B379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9E48D-DFEB-4E3F-8147-C48C19597C1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2674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6D3D1-20C6-4E61-A639-40CB2C70DED8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03603-6792-4C1A-A5E5-DAF68A3FCD3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10009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29B5B-CCC4-4D64-B7CF-F6495F5EC713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9004A8-ED17-45BB-A64C-79BDB7555D9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440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736B-CCA5-4F3D-81CF-32DC076AB06F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B3E930-A500-4A61-9175-8ECAB3FFE2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2168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F0E2B-B56E-4C18-9A4D-229CC5153E82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F88A0-7F51-42C1-8F0C-4B3022F8E33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523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DC513-534D-4D86-BD3A-6B3CEE8DE36B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C07FA-B466-4F0A-94E7-126625002AA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732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58294-D2EC-454D-9B05-C1DFEDAB36A7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D454DA-6BD3-44DD-951F-FE1D9563BC3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928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FF4CA-AEB8-4707-B2CD-FD780F1C68F5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3BD28-6429-4B5A-9680-8F1E405D2EC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65957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40CF3-5382-414D-B73B-495CD2BA94A1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DAE92-C5A9-486B-89C2-7FA4BF92292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92568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FEE6F-985B-47DC-8511-AF00D09887F6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7B050-B4A8-426A-851C-67BD24F4489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67093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409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7A7F42-0C46-4184-A76F-3D94AD8024FA}" type="datetimeFigureOut">
              <a:rPr lang="fr-FR"/>
              <a:pPr>
                <a:defRPr/>
              </a:pPr>
              <a:t>05/11/2019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F19F3AA-417A-45C9-A38B-FDC9E4A07A9D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ZoneTexte 28"/>
          <p:cNvSpPr txBox="1">
            <a:spLocks noChangeArrowheads="1"/>
          </p:cNvSpPr>
          <p:nvPr/>
        </p:nvSpPr>
        <p:spPr bwMode="auto">
          <a:xfrm>
            <a:off x="3290888" y="1312863"/>
            <a:ext cx="277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>
                <a:latin typeface="Calibri" panose="020F0502020204030204" pitchFamily="34" charset="0"/>
              </a:rPr>
              <a:t>P</a:t>
            </a:r>
          </a:p>
        </p:txBody>
      </p:sp>
      <p:grpSp>
        <p:nvGrpSpPr>
          <p:cNvPr id="1029" name="Groupe 59"/>
          <p:cNvGrpSpPr>
            <a:grpSpLocks/>
          </p:cNvGrpSpPr>
          <p:nvPr/>
        </p:nvGrpSpPr>
        <p:grpSpPr bwMode="auto">
          <a:xfrm>
            <a:off x="1236663" y="1517650"/>
            <a:ext cx="2393950" cy="2308225"/>
            <a:chOff x="1571604" y="2000240"/>
            <a:chExt cx="2410256" cy="2308041"/>
          </a:xfrm>
        </p:grpSpPr>
        <p:sp>
          <p:nvSpPr>
            <p:cNvPr id="1088" name="Rectangle 4"/>
            <p:cNvSpPr>
              <a:spLocks noChangeArrowheads="1"/>
            </p:cNvSpPr>
            <p:nvPr/>
          </p:nvSpPr>
          <p:spPr bwMode="auto">
            <a:xfrm>
              <a:off x="2071670" y="2000240"/>
              <a:ext cx="1575432" cy="21899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latin typeface="Calibri" panose="020F0502020204030204" pitchFamily="34" charset="0"/>
              </a:endParaRPr>
            </a:p>
          </p:txBody>
        </p:sp>
        <p:grpSp>
          <p:nvGrpSpPr>
            <p:cNvPr id="1089" name="Group 5"/>
            <p:cNvGrpSpPr>
              <a:grpSpLocks/>
            </p:cNvGrpSpPr>
            <p:nvPr/>
          </p:nvGrpSpPr>
          <p:grpSpPr bwMode="auto">
            <a:xfrm>
              <a:off x="1775870" y="2918886"/>
              <a:ext cx="577738" cy="569438"/>
              <a:chOff x="2752" y="6687"/>
              <a:chExt cx="541" cy="541"/>
            </a:xfrm>
          </p:grpSpPr>
          <p:sp>
            <p:nvSpPr>
              <p:cNvPr id="1099" name="Oval 6"/>
              <p:cNvSpPr>
                <a:spLocks noChangeArrowheads="1"/>
              </p:cNvSpPr>
              <p:nvPr/>
            </p:nvSpPr>
            <p:spPr bwMode="auto">
              <a:xfrm>
                <a:off x="2752" y="6687"/>
                <a:ext cx="541" cy="54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>
                  <a:latin typeface="Calibri" panose="020F0502020204030204" pitchFamily="34" charset="0"/>
                </a:endParaRPr>
              </a:p>
            </p:txBody>
          </p:sp>
          <p:sp>
            <p:nvSpPr>
              <p:cNvPr id="1100" name="Line 7"/>
              <p:cNvSpPr>
                <a:spLocks noChangeShapeType="1"/>
              </p:cNvSpPr>
              <p:nvPr/>
            </p:nvSpPr>
            <p:spPr bwMode="auto">
              <a:xfrm>
                <a:off x="3032" y="6687"/>
                <a:ext cx="0" cy="52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90" name="Rectangle 8"/>
            <p:cNvSpPr>
              <a:spLocks noChangeArrowheads="1"/>
            </p:cNvSpPr>
            <p:nvPr/>
          </p:nvSpPr>
          <p:spPr bwMode="auto">
            <a:xfrm>
              <a:off x="3551772" y="3267127"/>
              <a:ext cx="185066" cy="4652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latin typeface="Calibri" panose="020F0502020204030204" pitchFamily="34" charset="0"/>
              </a:endParaRPr>
            </a:p>
          </p:txBody>
        </p:sp>
        <p:sp>
          <p:nvSpPr>
            <p:cNvPr id="1091" name="Rectangle 9"/>
            <p:cNvSpPr>
              <a:spLocks noChangeArrowheads="1"/>
            </p:cNvSpPr>
            <p:nvPr/>
          </p:nvSpPr>
          <p:spPr bwMode="auto">
            <a:xfrm>
              <a:off x="3571868" y="2357430"/>
              <a:ext cx="213537" cy="1611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latin typeface="Calibri" panose="020F0502020204030204" pitchFamily="34" charset="0"/>
              </a:endParaRPr>
            </a:p>
          </p:txBody>
        </p:sp>
        <p:sp>
          <p:nvSpPr>
            <p:cNvPr id="1092" name="Line 10"/>
            <p:cNvSpPr>
              <a:spLocks noChangeShapeType="1"/>
            </p:cNvSpPr>
            <p:nvPr/>
          </p:nvSpPr>
          <p:spPr bwMode="auto">
            <a:xfrm>
              <a:off x="3428992" y="2500306"/>
              <a:ext cx="4286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Line 11"/>
            <p:cNvSpPr>
              <a:spLocks noChangeShapeType="1"/>
            </p:cNvSpPr>
            <p:nvPr/>
          </p:nvSpPr>
          <p:spPr bwMode="auto">
            <a:xfrm>
              <a:off x="3428992" y="2357430"/>
              <a:ext cx="4286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Text Box 19"/>
            <p:cNvSpPr txBox="1">
              <a:spLocks noChangeArrowheads="1"/>
            </p:cNvSpPr>
            <p:nvPr/>
          </p:nvSpPr>
          <p:spPr bwMode="auto">
            <a:xfrm>
              <a:off x="1571604" y="2786058"/>
              <a:ext cx="438938" cy="104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fr-FR" altLang="fr-FR" sz="2400">
                  <a:latin typeface="Calibri" panose="020F0502020204030204" pitchFamily="34" charset="0"/>
                </a:rPr>
                <a:t>E</a:t>
              </a:r>
            </a:p>
            <a:p>
              <a:pPr eaLnBrk="1" hangingPunct="1">
                <a:spcAft>
                  <a:spcPts val="1000"/>
                </a:spcAft>
              </a:pPr>
              <a:r>
                <a:rPr lang="fr-FR" altLang="fr-FR" sz="2400">
                  <a:latin typeface="Calibri" panose="020F0502020204030204" pitchFamily="34" charset="0"/>
                </a:rPr>
                <a:t>r</a:t>
              </a:r>
            </a:p>
          </p:txBody>
        </p:sp>
        <p:sp>
          <p:nvSpPr>
            <p:cNvPr id="1095" name="Text Box 20"/>
            <p:cNvSpPr txBox="1">
              <a:spLocks noChangeArrowheads="1"/>
            </p:cNvSpPr>
            <p:nvPr/>
          </p:nvSpPr>
          <p:spPr bwMode="auto">
            <a:xfrm>
              <a:off x="3286116" y="3357562"/>
              <a:ext cx="359455" cy="428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fr-FR" altLang="fr-FR" sz="2000">
                  <a:latin typeface="Calibri" panose="020F0502020204030204" pitchFamily="34" charset="0"/>
                </a:rPr>
                <a:t>R</a:t>
              </a:r>
              <a:endParaRPr lang="fr-FR" altLang="fr-FR" sz="5400"/>
            </a:p>
          </p:txBody>
        </p:sp>
        <p:sp>
          <p:nvSpPr>
            <p:cNvPr id="1096" name="Text Box 26"/>
            <p:cNvSpPr txBox="1">
              <a:spLocks noChangeArrowheads="1"/>
            </p:cNvSpPr>
            <p:nvPr/>
          </p:nvSpPr>
          <p:spPr bwMode="auto">
            <a:xfrm>
              <a:off x="3214678" y="2285992"/>
              <a:ext cx="364200" cy="509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fr-FR" altLang="fr-FR" sz="2000">
                  <a:latin typeface="Calibri" panose="020F0502020204030204" pitchFamily="34" charset="0"/>
                </a:rPr>
                <a:t>C</a:t>
              </a:r>
              <a:endParaRPr lang="fr-FR" altLang="fr-FR" sz="5400"/>
            </a:p>
          </p:txBody>
        </p:sp>
        <p:sp>
          <p:nvSpPr>
            <p:cNvPr id="1097" name="ZoneTexte 54"/>
            <p:cNvSpPr txBox="1">
              <a:spLocks noChangeArrowheads="1"/>
            </p:cNvSpPr>
            <p:nvPr/>
          </p:nvSpPr>
          <p:spPr bwMode="auto">
            <a:xfrm>
              <a:off x="3643306" y="4000504"/>
              <a:ext cx="3000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400">
                  <a:latin typeface="Calibri" panose="020F0502020204030204" pitchFamily="34" charset="0"/>
                </a:rPr>
                <a:t>N</a:t>
              </a:r>
            </a:p>
          </p:txBody>
        </p:sp>
        <p:sp>
          <p:nvSpPr>
            <p:cNvPr id="1098" name="ZoneTexte 55"/>
            <p:cNvSpPr txBox="1">
              <a:spLocks noChangeArrowheads="1"/>
            </p:cNvSpPr>
            <p:nvPr/>
          </p:nvSpPr>
          <p:spPr bwMode="auto">
            <a:xfrm>
              <a:off x="3643306" y="2857496"/>
              <a:ext cx="3385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400">
                  <a:latin typeface="Calibri" panose="020F0502020204030204" pitchFamily="34" charset="0"/>
                </a:rPr>
                <a:t>M</a:t>
              </a:r>
            </a:p>
          </p:txBody>
        </p:sp>
      </p:grpSp>
      <p:grpSp>
        <p:nvGrpSpPr>
          <p:cNvPr id="4" name="Groupe 58"/>
          <p:cNvGrpSpPr>
            <a:grpSpLocks/>
          </p:cNvGrpSpPr>
          <p:nvPr/>
        </p:nvGrpSpPr>
        <p:grpSpPr bwMode="auto">
          <a:xfrm>
            <a:off x="2719388" y="1241425"/>
            <a:ext cx="365125" cy="563563"/>
            <a:chOff x="3071802" y="1714488"/>
            <a:chExt cx="364734" cy="562494"/>
          </a:xfrm>
        </p:grpSpPr>
        <p:sp>
          <p:nvSpPr>
            <p:cNvPr id="1086" name="Text Box 3"/>
            <p:cNvSpPr txBox="1">
              <a:spLocks noChangeArrowheads="1"/>
            </p:cNvSpPr>
            <p:nvPr/>
          </p:nvSpPr>
          <p:spPr bwMode="auto">
            <a:xfrm>
              <a:off x="3071802" y="1714488"/>
              <a:ext cx="364734" cy="562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fr-FR" altLang="fr-FR" sz="2000">
                  <a:solidFill>
                    <a:srgbClr val="FF0000"/>
                  </a:solidFill>
                  <a:latin typeface="Calibri" panose="020F0502020204030204" pitchFamily="34" charset="0"/>
                </a:rPr>
                <a:t>i+</a:t>
              </a:r>
              <a:endParaRPr lang="fr-FR" altLang="fr-FR" sz="5400">
                <a:solidFill>
                  <a:srgbClr val="FF0000"/>
                </a:solidFill>
              </a:endParaRPr>
            </a:p>
          </p:txBody>
        </p:sp>
        <p:sp>
          <p:nvSpPr>
            <p:cNvPr id="1087" name="Line 18"/>
            <p:cNvSpPr>
              <a:spLocks noChangeShapeType="1"/>
            </p:cNvSpPr>
            <p:nvPr/>
          </p:nvSpPr>
          <p:spPr bwMode="auto">
            <a:xfrm rot="5400000" flipV="1">
              <a:off x="3198884" y="1873158"/>
              <a:ext cx="0" cy="25416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" name="ZoneTexte 60"/>
          <p:cNvSpPr txBox="1">
            <a:spLocks noChangeArrowheads="1"/>
          </p:cNvSpPr>
          <p:nvPr/>
        </p:nvSpPr>
        <p:spPr bwMode="auto">
          <a:xfrm>
            <a:off x="3305175" y="1517650"/>
            <a:ext cx="307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FF0000"/>
                </a:solidFill>
                <a:latin typeface="Calibri" panose="020F0502020204030204" pitchFamily="34" charset="0"/>
              </a:rPr>
              <a:t>q</a:t>
            </a:r>
          </a:p>
        </p:txBody>
      </p:sp>
      <p:grpSp>
        <p:nvGrpSpPr>
          <p:cNvPr id="5" name="Groupe 62"/>
          <p:cNvGrpSpPr>
            <a:grpSpLocks/>
          </p:cNvGrpSpPr>
          <p:nvPr/>
        </p:nvGrpSpPr>
        <p:grpSpPr bwMode="auto">
          <a:xfrm>
            <a:off x="612775" y="1547813"/>
            <a:ext cx="554038" cy="2143125"/>
            <a:chOff x="964642" y="2020338"/>
            <a:chExt cx="553357" cy="2143141"/>
          </a:xfrm>
        </p:grpSpPr>
        <p:sp>
          <p:nvSpPr>
            <p:cNvPr id="1084" name="Line 17"/>
            <p:cNvSpPr>
              <a:spLocks noChangeShapeType="1"/>
            </p:cNvSpPr>
            <p:nvPr/>
          </p:nvSpPr>
          <p:spPr bwMode="auto">
            <a:xfrm flipV="1">
              <a:off x="1439877" y="2020338"/>
              <a:ext cx="0" cy="214314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ZoneTexte 61"/>
            <p:cNvSpPr txBox="1">
              <a:spLocks noChangeArrowheads="1"/>
            </p:cNvSpPr>
            <p:nvPr/>
          </p:nvSpPr>
          <p:spPr bwMode="auto">
            <a:xfrm>
              <a:off x="964642" y="2783394"/>
              <a:ext cx="55335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800">
                  <a:solidFill>
                    <a:srgbClr val="0000FF"/>
                  </a:solidFill>
                  <a:latin typeface="Calibri" panose="020F0502020204030204" pitchFamily="34" charset="0"/>
                </a:rPr>
                <a:t>u</a:t>
              </a:r>
              <a:r>
                <a:rPr lang="fr-FR" altLang="fr-FR" sz="1200">
                  <a:solidFill>
                    <a:srgbClr val="0000FF"/>
                  </a:solidFill>
                  <a:latin typeface="Calibri" panose="020F0502020204030204" pitchFamily="34" charset="0"/>
                </a:rPr>
                <a:t>PN</a:t>
              </a:r>
              <a:endParaRPr lang="fr-FR" altLang="fr-FR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" name="Groupe 63"/>
          <p:cNvGrpSpPr>
            <a:grpSpLocks/>
          </p:cNvGrpSpPr>
          <p:nvPr/>
        </p:nvGrpSpPr>
        <p:grpSpPr bwMode="auto">
          <a:xfrm>
            <a:off x="3668713" y="1517650"/>
            <a:ext cx="585787" cy="1125538"/>
            <a:chOff x="1034981" y="2077743"/>
            <a:chExt cx="585417" cy="2143141"/>
          </a:xfrm>
        </p:grpSpPr>
        <p:sp>
          <p:nvSpPr>
            <p:cNvPr id="1082" name="Line 17"/>
            <p:cNvSpPr>
              <a:spLocks noChangeShapeType="1"/>
            </p:cNvSpPr>
            <p:nvPr/>
          </p:nvSpPr>
          <p:spPr bwMode="auto">
            <a:xfrm flipV="1">
              <a:off x="1068088" y="2077743"/>
              <a:ext cx="0" cy="214314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ZoneTexte 65"/>
            <p:cNvSpPr txBox="1">
              <a:spLocks noChangeArrowheads="1"/>
            </p:cNvSpPr>
            <p:nvPr/>
          </p:nvSpPr>
          <p:spPr bwMode="auto">
            <a:xfrm>
              <a:off x="1034981" y="2764259"/>
              <a:ext cx="585417" cy="99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800">
                  <a:solidFill>
                    <a:srgbClr val="0000FF"/>
                  </a:solidFill>
                  <a:latin typeface="Calibri" panose="020F0502020204030204" pitchFamily="34" charset="0"/>
                </a:rPr>
                <a:t>u</a:t>
              </a:r>
              <a:r>
                <a:rPr lang="fr-FR" altLang="fr-FR" sz="1200">
                  <a:solidFill>
                    <a:srgbClr val="0000FF"/>
                  </a:solidFill>
                  <a:latin typeface="Calibri" panose="020F0502020204030204" pitchFamily="34" charset="0"/>
                </a:rPr>
                <a:t>PM</a:t>
              </a:r>
              <a:endParaRPr lang="fr-FR" altLang="fr-FR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" name="Groupe 66"/>
          <p:cNvGrpSpPr>
            <a:grpSpLocks/>
          </p:cNvGrpSpPr>
          <p:nvPr/>
        </p:nvGrpSpPr>
        <p:grpSpPr bwMode="auto">
          <a:xfrm>
            <a:off x="3670300" y="2662238"/>
            <a:ext cx="604838" cy="1106487"/>
            <a:chOff x="1034981" y="2077743"/>
            <a:chExt cx="604653" cy="2143141"/>
          </a:xfrm>
        </p:grpSpPr>
        <p:sp>
          <p:nvSpPr>
            <p:cNvPr id="1080" name="Line 17"/>
            <p:cNvSpPr>
              <a:spLocks noChangeShapeType="1"/>
            </p:cNvSpPr>
            <p:nvPr/>
          </p:nvSpPr>
          <p:spPr bwMode="auto">
            <a:xfrm flipV="1">
              <a:off x="1068088" y="2077743"/>
              <a:ext cx="0" cy="214314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ZoneTexte 68"/>
            <p:cNvSpPr txBox="1">
              <a:spLocks noChangeArrowheads="1"/>
            </p:cNvSpPr>
            <p:nvPr/>
          </p:nvSpPr>
          <p:spPr bwMode="auto">
            <a:xfrm>
              <a:off x="1034981" y="2764259"/>
              <a:ext cx="604653" cy="1189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800">
                  <a:solidFill>
                    <a:srgbClr val="0000FF"/>
                  </a:solidFill>
                  <a:latin typeface="Calibri" panose="020F0502020204030204" pitchFamily="34" charset="0"/>
                </a:rPr>
                <a:t>u</a:t>
              </a:r>
              <a:r>
                <a:rPr lang="fr-FR" altLang="fr-FR" sz="1200">
                  <a:solidFill>
                    <a:srgbClr val="0000FF"/>
                  </a:solidFill>
                  <a:latin typeface="Calibri" panose="020F0502020204030204" pitchFamily="34" charset="0"/>
                </a:rPr>
                <a:t>MN</a:t>
              </a:r>
              <a:endParaRPr lang="fr-FR" altLang="fr-FR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035" name="ZoneTexte 83"/>
          <p:cNvSpPr txBox="1">
            <a:spLocks noChangeArrowheads="1"/>
          </p:cNvSpPr>
          <p:nvPr/>
        </p:nvSpPr>
        <p:spPr bwMode="auto">
          <a:xfrm>
            <a:off x="1939925" y="773113"/>
            <a:ext cx="1123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>
                <a:solidFill>
                  <a:srgbClr val="0000FF"/>
                </a:solidFill>
                <a:latin typeface="Calibri" panose="020F0502020204030204" pitchFamily="34" charset="0"/>
              </a:rPr>
              <a:t>Charge </a:t>
            </a:r>
          </a:p>
        </p:txBody>
      </p:sp>
      <p:sp>
        <p:nvSpPr>
          <p:cNvPr id="1036" name="ZoneTexte 84"/>
          <p:cNvSpPr txBox="1">
            <a:spLocks noChangeArrowheads="1"/>
          </p:cNvSpPr>
          <p:nvPr/>
        </p:nvSpPr>
        <p:spPr bwMode="auto">
          <a:xfrm>
            <a:off x="3648075" y="190500"/>
            <a:ext cx="146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0000FF"/>
                </a:solidFill>
                <a:latin typeface="Calibri" panose="020F0502020204030204" pitchFamily="34" charset="0"/>
              </a:rPr>
              <a:t>DIPOLE     R-C</a:t>
            </a:r>
          </a:p>
        </p:txBody>
      </p:sp>
      <p:sp>
        <p:nvSpPr>
          <p:cNvPr id="1037" name="ZoneTexte 85"/>
          <p:cNvSpPr txBox="1">
            <a:spLocks noChangeArrowheads="1"/>
          </p:cNvSpPr>
          <p:nvPr/>
        </p:nvSpPr>
        <p:spPr bwMode="auto">
          <a:xfrm>
            <a:off x="5949950" y="785813"/>
            <a:ext cx="1435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>
                <a:solidFill>
                  <a:srgbClr val="0000FF"/>
                </a:solidFill>
                <a:latin typeface="Calibri" panose="020F0502020204030204" pitchFamily="34" charset="0"/>
              </a:rPr>
              <a:t>Décharge </a:t>
            </a:r>
          </a:p>
        </p:txBody>
      </p:sp>
      <p:cxnSp>
        <p:nvCxnSpPr>
          <p:cNvPr id="88" name="Connecteur droit 87"/>
          <p:cNvCxnSpPr/>
          <p:nvPr/>
        </p:nvCxnSpPr>
        <p:spPr>
          <a:xfrm>
            <a:off x="893763" y="1146175"/>
            <a:ext cx="731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 rot="16200000" flipH="1">
            <a:off x="2878138" y="2295525"/>
            <a:ext cx="3105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0" name="Groupe 91"/>
          <p:cNvGrpSpPr>
            <a:grpSpLocks/>
          </p:cNvGrpSpPr>
          <p:nvPr/>
        </p:nvGrpSpPr>
        <p:grpSpPr bwMode="auto">
          <a:xfrm>
            <a:off x="5965825" y="1509713"/>
            <a:ext cx="1916113" cy="2308225"/>
            <a:chOff x="2065273" y="2000240"/>
            <a:chExt cx="1916587" cy="2308041"/>
          </a:xfrm>
        </p:grpSpPr>
        <p:sp>
          <p:nvSpPr>
            <p:cNvPr id="1070" name="Rectangle 4"/>
            <p:cNvSpPr>
              <a:spLocks noChangeArrowheads="1"/>
            </p:cNvSpPr>
            <p:nvPr/>
          </p:nvSpPr>
          <p:spPr bwMode="auto">
            <a:xfrm>
              <a:off x="2071670" y="2000240"/>
              <a:ext cx="1575432" cy="21899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latin typeface="Calibri" panose="020F0502020204030204" pitchFamily="34" charset="0"/>
              </a:endParaRPr>
            </a:p>
          </p:txBody>
        </p:sp>
        <p:sp>
          <p:nvSpPr>
            <p:cNvPr id="1071" name="Line 7"/>
            <p:cNvSpPr>
              <a:spLocks noChangeShapeType="1"/>
            </p:cNvSpPr>
            <p:nvPr/>
          </p:nvSpPr>
          <p:spPr bwMode="auto">
            <a:xfrm>
              <a:off x="2065273" y="2918886"/>
              <a:ext cx="0" cy="5547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Rectangle 8"/>
            <p:cNvSpPr>
              <a:spLocks noChangeArrowheads="1"/>
            </p:cNvSpPr>
            <p:nvPr/>
          </p:nvSpPr>
          <p:spPr bwMode="auto">
            <a:xfrm>
              <a:off x="3551772" y="3267127"/>
              <a:ext cx="185066" cy="4652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latin typeface="Calibri" panose="020F0502020204030204" pitchFamily="34" charset="0"/>
              </a:endParaRPr>
            </a:p>
          </p:txBody>
        </p:sp>
        <p:sp>
          <p:nvSpPr>
            <p:cNvPr id="1073" name="Rectangle 9"/>
            <p:cNvSpPr>
              <a:spLocks noChangeArrowheads="1"/>
            </p:cNvSpPr>
            <p:nvPr/>
          </p:nvSpPr>
          <p:spPr bwMode="auto">
            <a:xfrm>
              <a:off x="3571868" y="2357430"/>
              <a:ext cx="213537" cy="1611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latin typeface="Calibri" panose="020F0502020204030204" pitchFamily="34" charset="0"/>
              </a:endParaRPr>
            </a:p>
          </p:txBody>
        </p:sp>
        <p:sp>
          <p:nvSpPr>
            <p:cNvPr id="1074" name="Line 10"/>
            <p:cNvSpPr>
              <a:spLocks noChangeShapeType="1"/>
            </p:cNvSpPr>
            <p:nvPr/>
          </p:nvSpPr>
          <p:spPr bwMode="auto">
            <a:xfrm>
              <a:off x="3428992" y="2500306"/>
              <a:ext cx="4286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Line 11"/>
            <p:cNvSpPr>
              <a:spLocks noChangeShapeType="1"/>
            </p:cNvSpPr>
            <p:nvPr/>
          </p:nvSpPr>
          <p:spPr bwMode="auto">
            <a:xfrm>
              <a:off x="3428992" y="2357430"/>
              <a:ext cx="4286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Text Box 20"/>
            <p:cNvSpPr txBox="1">
              <a:spLocks noChangeArrowheads="1"/>
            </p:cNvSpPr>
            <p:nvPr/>
          </p:nvSpPr>
          <p:spPr bwMode="auto">
            <a:xfrm>
              <a:off x="3286116" y="3357562"/>
              <a:ext cx="359455" cy="428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fr-FR" altLang="fr-FR" sz="2000">
                  <a:latin typeface="Calibri" panose="020F0502020204030204" pitchFamily="34" charset="0"/>
                </a:rPr>
                <a:t>R</a:t>
              </a:r>
              <a:endParaRPr lang="fr-FR" altLang="fr-FR" sz="5400"/>
            </a:p>
          </p:txBody>
        </p:sp>
        <p:sp>
          <p:nvSpPr>
            <p:cNvPr id="1077" name="Text Box 26"/>
            <p:cNvSpPr txBox="1">
              <a:spLocks noChangeArrowheads="1"/>
            </p:cNvSpPr>
            <p:nvPr/>
          </p:nvSpPr>
          <p:spPr bwMode="auto">
            <a:xfrm>
              <a:off x="3214678" y="2285992"/>
              <a:ext cx="364200" cy="509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fr-FR" altLang="fr-FR" sz="2000">
                  <a:latin typeface="Calibri" panose="020F0502020204030204" pitchFamily="34" charset="0"/>
                </a:rPr>
                <a:t>C</a:t>
              </a:r>
              <a:endParaRPr lang="fr-FR" altLang="fr-FR" sz="5400"/>
            </a:p>
          </p:txBody>
        </p:sp>
        <p:sp>
          <p:nvSpPr>
            <p:cNvPr id="1078" name="ZoneTexte 101"/>
            <p:cNvSpPr txBox="1">
              <a:spLocks noChangeArrowheads="1"/>
            </p:cNvSpPr>
            <p:nvPr/>
          </p:nvSpPr>
          <p:spPr bwMode="auto">
            <a:xfrm>
              <a:off x="3643306" y="4000504"/>
              <a:ext cx="3000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400">
                  <a:latin typeface="Calibri" panose="020F0502020204030204" pitchFamily="34" charset="0"/>
                </a:rPr>
                <a:t>N</a:t>
              </a:r>
            </a:p>
          </p:txBody>
        </p:sp>
        <p:sp>
          <p:nvSpPr>
            <p:cNvPr id="1079" name="ZoneTexte 102"/>
            <p:cNvSpPr txBox="1">
              <a:spLocks noChangeArrowheads="1"/>
            </p:cNvSpPr>
            <p:nvPr/>
          </p:nvSpPr>
          <p:spPr bwMode="auto">
            <a:xfrm>
              <a:off x="3643306" y="2857496"/>
              <a:ext cx="3385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400">
                  <a:latin typeface="Calibri" panose="020F0502020204030204" pitchFamily="34" charset="0"/>
                </a:rPr>
                <a:t>M</a:t>
              </a:r>
            </a:p>
          </p:txBody>
        </p:sp>
      </p:grpSp>
      <p:sp>
        <p:nvSpPr>
          <p:cNvPr id="1041" name="ZoneTexte 119"/>
          <p:cNvSpPr txBox="1">
            <a:spLocks noChangeArrowheads="1"/>
          </p:cNvSpPr>
          <p:nvPr/>
        </p:nvSpPr>
        <p:spPr bwMode="auto">
          <a:xfrm>
            <a:off x="7543800" y="1304925"/>
            <a:ext cx="277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>
                <a:latin typeface="Calibri" panose="020F0502020204030204" pitchFamily="34" charset="0"/>
              </a:rPr>
              <a:t>P</a:t>
            </a:r>
          </a:p>
        </p:txBody>
      </p:sp>
      <p:sp>
        <p:nvSpPr>
          <p:cNvPr id="1042" name="ZoneTexte 126"/>
          <p:cNvSpPr txBox="1">
            <a:spLocks noChangeArrowheads="1"/>
          </p:cNvSpPr>
          <p:nvPr/>
        </p:nvSpPr>
        <p:spPr bwMode="auto">
          <a:xfrm>
            <a:off x="1144588" y="3838575"/>
            <a:ext cx="742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>
                <a:latin typeface="Calibri" panose="020F0502020204030204" pitchFamily="34" charset="0"/>
              </a:rPr>
              <a:t>u</a:t>
            </a:r>
            <a:r>
              <a:rPr lang="fr-FR" altLang="fr-FR" sz="1200">
                <a:latin typeface="Calibri" panose="020F0502020204030204" pitchFamily="34" charset="0"/>
              </a:rPr>
              <a:t>PN </a:t>
            </a:r>
            <a:r>
              <a:rPr lang="fr-FR" altLang="fr-FR" sz="2400">
                <a:latin typeface="Calibri" panose="020F0502020204030204" pitchFamily="34" charset="0"/>
              </a:rPr>
              <a:t>=</a:t>
            </a:r>
          </a:p>
        </p:txBody>
      </p:sp>
      <p:sp>
        <p:nvSpPr>
          <p:cNvPr id="1043" name="ZoneTexte 128"/>
          <p:cNvSpPr txBox="1">
            <a:spLocks noChangeArrowheads="1"/>
          </p:cNvSpPr>
          <p:nvPr/>
        </p:nvSpPr>
        <p:spPr bwMode="auto">
          <a:xfrm>
            <a:off x="5919788" y="3860800"/>
            <a:ext cx="742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>
                <a:latin typeface="Calibri" panose="020F0502020204030204" pitchFamily="34" charset="0"/>
              </a:rPr>
              <a:t>u</a:t>
            </a:r>
            <a:r>
              <a:rPr lang="fr-FR" altLang="fr-FR" sz="1200">
                <a:latin typeface="Calibri" panose="020F0502020204030204" pitchFamily="34" charset="0"/>
              </a:rPr>
              <a:t>PN </a:t>
            </a:r>
            <a:r>
              <a:rPr lang="fr-FR" altLang="fr-FR" sz="2400">
                <a:latin typeface="Calibri" panose="020F0502020204030204" pitchFamily="34" charset="0"/>
              </a:rPr>
              <a:t>=</a:t>
            </a:r>
          </a:p>
        </p:txBody>
      </p:sp>
      <p:sp>
        <p:nvSpPr>
          <p:cNvPr id="2067" name="ZoneTexte 131"/>
          <p:cNvSpPr txBox="1">
            <a:spLocks noChangeArrowheads="1"/>
          </p:cNvSpPr>
          <p:nvPr/>
        </p:nvSpPr>
        <p:spPr bwMode="auto">
          <a:xfrm>
            <a:off x="3336925" y="5616575"/>
            <a:ext cx="2551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FF0000"/>
                </a:solidFill>
                <a:latin typeface="Calibri" panose="020F0502020204030204" pitchFamily="34" charset="0"/>
              </a:rPr>
              <a:t>Équation différentielle</a:t>
            </a:r>
          </a:p>
        </p:txBody>
      </p:sp>
      <p:sp>
        <p:nvSpPr>
          <p:cNvPr id="56" name="ZoneTexte 55"/>
          <p:cNvSpPr txBox="1">
            <a:spLocks noChangeArrowheads="1"/>
          </p:cNvSpPr>
          <p:nvPr/>
        </p:nvSpPr>
        <p:spPr bwMode="auto">
          <a:xfrm>
            <a:off x="1838325" y="3838575"/>
            <a:ext cx="135731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>
                <a:solidFill>
                  <a:srgbClr val="0000FF"/>
                </a:solidFill>
                <a:latin typeface="Calibri" panose="020F0502020204030204" pitchFamily="34" charset="0"/>
              </a:rPr>
              <a:t>u</a:t>
            </a:r>
            <a:r>
              <a:rPr lang="fr-FR" altLang="fr-FR" sz="1200">
                <a:solidFill>
                  <a:srgbClr val="0000FF"/>
                </a:solidFill>
                <a:latin typeface="Calibri" panose="020F0502020204030204" pitchFamily="34" charset="0"/>
              </a:rPr>
              <a:t>PM</a:t>
            </a:r>
            <a:r>
              <a:rPr lang="fr-FR" altLang="fr-FR" sz="110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fr-FR" altLang="fr-FR" sz="1600">
                <a:solidFill>
                  <a:srgbClr val="0000FF"/>
                </a:solidFill>
                <a:latin typeface="Calibri" panose="020F0502020204030204" pitchFamily="34" charset="0"/>
              </a:rPr>
              <a:t>+ </a:t>
            </a:r>
            <a:r>
              <a:rPr lang="fr-FR" altLang="fr-FR" sz="2800">
                <a:solidFill>
                  <a:srgbClr val="0000FF"/>
                </a:solidFill>
                <a:latin typeface="Calibri" panose="020F0502020204030204" pitchFamily="34" charset="0"/>
              </a:rPr>
              <a:t>u</a:t>
            </a:r>
            <a:r>
              <a:rPr lang="fr-FR" altLang="fr-FR" sz="1200">
                <a:solidFill>
                  <a:srgbClr val="0000FF"/>
                </a:solidFill>
                <a:latin typeface="Calibri" panose="020F0502020204030204" pitchFamily="34" charset="0"/>
              </a:rPr>
              <a:t>MN</a:t>
            </a:r>
            <a:r>
              <a:rPr lang="fr-FR" altLang="fr-FR" sz="280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endParaRPr lang="fr-FR" altLang="fr-FR" sz="110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1" hangingPunct="1"/>
            <a:endParaRPr lang="fr-FR" altLang="fr-FR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1017588" y="3927475"/>
            <a:ext cx="2459037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</a:rPr>
              <a:t>E – r i  =    </a:t>
            </a:r>
            <a:r>
              <a:rPr lang="fr-FR" altLang="fr-FR" sz="2000">
                <a:solidFill>
                  <a:srgbClr val="0000FF"/>
                </a:solidFill>
                <a:latin typeface="Calibri" panose="020F0502020204030204" pitchFamily="34" charset="0"/>
              </a:rPr>
              <a:t>u</a:t>
            </a:r>
            <a:r>
              <a:rPr lang="fr-FR" altLang="fr-FR" sz="1200">
                <a:solidFill>
                  <a:srgbClr val="0000FF"/>
                </a:solidFill>
                <a:latin typeface="Calibri" panose="020F0502020204030204" pitchFamily="34" charset="0"/>
              </a:rPr>
              <a:t>c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</a:rPr>
              <a:t>  +  R i</a:t>
            </a:r>
          </a:p>
          <a:p>
            <a:pPr eaLnBrk="1" hangingPunct="1"/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</a:rPr>
              <a:t>E – r i  =  q /C</a:t>
            </a:r>
            <a:r>
              <a:rPr lang="fr-FR" altLang="fr-FR" sz="2000">
                <a:solidFill>
                  <a:srgbClr val="0000FF"/>
                </a:solidFill>
                <a:latin typeface="Calibri" panose="020F0502020204030204" pitchFamily="34" charset="0"/>
              </a:rPr>
              <a:t>  +  R i</a:t>
            </a:r>
            <a:endParaRPr lang="fr-FR" altLang="fr-FR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1" hangingPunct="1"/>
            <a:endParaRPr lang="fr-FR" altLang="fr-FR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60" name="ZoneTexte 59"/>
          <p:cNvSpPr txBox="1">
            <a:spLocks noChangeArrowheads="1"/>
          </p:cNvSpPr>
          <p:nvPr/>
        </p:nvSpPr>
        <p:spPr bwMode="auto">
          <a:xfrm>
            <a:off x="6611938" y="3949700"/>
            <a:ext cx="17684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600">
                <a:solidFill>
                  <a:srgbClr val="0000FF"/>
                </a:solidFill>
              </a:rPr>
              <a:t>0 =</a:t>
            </a:r>
            <a:r>
              <a:rPr lang="fr-FR" altLang="fr-FR" sz="1600"/>
              <a:t> </a:t>
            </a:r>
            <a:r>
              <a:rPr lang="fr-FR" altLang="fr-FR" sz="2000">
                <a:solidFill>
                  <a:srgbClr val="0000FF"/>
                </a:solidFill>
                <a:latin typeface="Calibri" panose="020F0502020204030204" pitchFamily="34" charset="0"/>
              </a:rPr>
              <a:t>u</a:t>
            </a:r>
            <a:r>
              <a:rPr lang="fr-FR" altLang="fr-FR" sz="1400">
                <a:solidFill>
                  <a:srgbClr val="0000FF"/>
                </a:solidFill>
                <a:latin typeface="Calibri" panose="020F0502020204030204" pitchFamily="34" charset="0"/>
              </a:rPr>
              <a:t>c</a:t>
            </a:r>
            <a:r>
              <a:rPr lang="fr-FR" altLang="fr-FR" sz="2000">
                <a:solidFill>
                  <a:srgbClr val="0000FF"/>
                </a:solidFill>
                <a:latin typeface="Calibri" panose="020F0502020204030204" pitchFamily="34" charset="0"/>
              </a:rPr>
              <a:t>  +  R i</a:t>
            </a:r>
            <a:endParaRPr lang="fr-FR" altLang="fr-FR" sz="1600"/>
          </a:p>
          <a:p>
            <a:pPr eaLnBrk="1" hangingPunct="1"/>
            <a:r>
              <a:rPr lang="fr-FR" altLang="fr-FR" sz="1600">
                <a:solidFill>
                  <a:srgbClr val="0000FF"/>
                </a:solidFill>
                <a:latin typeface="Calibri" panose="020F0502020204030204" pitchFamily="34" charset="0"/>
              </a:rPr>
              <a:t>    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</a:rPr>
              <a:t>=</a:t>
            </a:r>
            <a:r>
              <a:rPr lang="fr-FR" altLang="fr-FR" sz="1600">
                <a:solidFill>
                  <a:srgbClr val="0000FF"/>
                </a:solidFill>
                <a:latin typeface="Calibri" panose="020F0502020204030204" pitchFamily="34" charset="0"/>
              </a:rPr>
              <a:t>  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</a:rPr>
              <a:t>q /C  +  R i</a:t>
            </a:r>
          </a:p>
        </p:txBody>
      </p:sp>
      <p:grpSp>
        <p:nvGrpSpPr>
          <p:cNvPr id="9" name="Groupe 86"/>
          <p:cNvGrpSpPr>
            <a:grpSpLocks/>
          </p:cNvGrpSpPr>
          <p:nvPr/>
        </p:nvGrpSpPr>
        <p:grpSpPr bwMode="auto">
          <a:xfrm>
            <a:off x="5316538" y="1223963"/>
            <a:ext cx="3190875" cy="2536825"/>
            <a:chOff x="5317078" y="1223963"/>
            <a:chExt cx="3190090" cy="2536388"/>
          </a:xfrm>
        </p:grpSpPr>
        <p:grpSp>
          <p:nvGrpSpPr>
            <p:cNvPr id="1056" name="Groupe 125"/>
            <p:cNvGrpSpPr>
              <a:grpSpLocks/>
            </p:cNvGrpSpPr>
            <p:nvPr/>
          </p:nvGrpSpPr>
          <p:grpSpPr bwMode="auto">
            <a:xfrm>
              <a:off x="6992938" y="1223963"/>
              <a:ext cx="850900" cy="674687"/>
              <a:chOff x="6881801" y="1565437"/>
              <a:chExt cx="852098" cy="674564"/>
            </a:xfrm>
          </p:grpSpPr>
          <p:grpSp>
            <p:nvGrpSpPr>
              <p:cNvPr id="1066" name="Groupe 120"/>
              <p:cNvGrpSpPr>
                <a:grpSpLocks/>
              </p:cNvGrpSpPr>
              <p:nvPr/>
            </p:nvGrpSpPr>
            <p:grpSpPr bwMode="auto">
              <a:xfrm>
                <a:off x="6881801" y="1565437"/>
                <a:ext cx="364734" cy="562494"/>
                <a:chOff x="3071802" y="1714488"/>
                <a:chExt cx="364734" cy="562494"/>
              </a:xfrm>
            </p:grpSpPr>
            <p:sp>
              <p:nvSpPr>
                <p:cNvPr id="1068" name="Text Box 3"/>
                <p:cNvSpPr txBox="1">
                  <a:spLocks noChangeArrowheads="1"/>
                </p:cNvSpPr>
                <p:nvPr/>
              </p:nvSpPr>
              <p:spPr bwMode="auto">
                <a:xfrm>
                  <a:off x="3071802" y="1714488"/>
                  <a:ext cx="364734" cy="5624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spcAft>
                      <a:spcPts val="1000"/>
                    </a:spcAft>
                  </a:pPr>
                  <a:r>
                    <a:rPr lang="fr-FR" altLang="fr-FR" sz="2000">
                      <a:solidFill>
                        <a:srgbClr val="FF0000"/>
                      </a:solidFill>
                      <a:latin typeface="Calibri" panose="020F0502020204030204" pitchFamily="34" charset="0"/>
                    </a:rPr>
                    <a:t>i+</a:t>
                  </a:r>
                  <a:endParaRPr lang="fr-FR" altLang="fr-FR" sz="54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069" name="Line 18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3198884" y="1873158"/>
                  <a:ext cx="0" cy="254164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067" name="ZoneTexte 123"/>
              <p:cNvSpPr txBox="1">
                <a:spLocks noChangeArrowheads="1"/>
              </p:cNvSpPr>
              <p:nvPr/>
            </p:nvSpPr>
            <p:spPr bwMode="auto">
              <a:xfrm>
                <a:off x="7427405" y="1870669"/>
                <a:ext cx="3064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>
                    <a:solidFill>
                      <a:srgbClr val="FF0000"/>
                    </a:solidFill>
                    <a:latin typeface="Calibri" panose="020F0502020204030204" pitchFamily="34" charset="0"/>
                  </a:rPr>
                  <a:t>q</a:t>
                </a:r>
              </a:p>
            </p:txBody>
          </p:sp>
        </p:grpSp>
        <p:grpSp>
          <p:nvGrpSpPr>
            <p:cNvPr id="1057" name="Groupe 62"/>
            <p:cNvGrpSpPr>
              <a:grpSpLocks/>
            </p:cNvGrpSpPr>
            <p:nvPr/>
          </p:nvGrpSpPr>
          <p:grpSpPr bwMode="auto">
            <a:xfrm>
              <a:off x="5317078" y="1519343"/>
              <a:ext cx="554038" cy="2143125"/>
              <a:chOff x="964642" y="2020338"/>
              <a:chExt cx="553357" cy="2143141"/>
            </a:xfrm>
          </p:grpSpPr>
          <p:sp>
            <p:nvSpPr>
              <p:cNvPr id="1064" name="Line 17"/>
              <p:cNvSpPr>
                <a:spLocks noChangeShapeType="1"/>
              </p:cNvSpPr>
              <p:nvPr/>
            </p:nvSpPr>
            <p:spPr bwMode="auto">
              <a:xfrm flipV="1">
                <a:off x="1439877" y="2020338"/>
                <a:ext cx="0" cy="2143141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5" name="ZoneTexte 61"/>
              <p:cNvSpPr txBox="1">
                <a:spLocks noChangeArrowheads="1"/>
              </p:cNvSpPr>
              <p:nvPr/>
            </p:nvSpPr>
            <p:spPr bwMode="auto">
              <a:xfrm>
                <a:off x="964642" y="2783394"/>
                <a:ext cx="55335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280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u</a:t>
                </a:r>
                <a:r>
                  <a:rPr lang="fr-FR" altLang="fr-FR" sz="120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PN</a:t>
                </a:r>
                <a:endParaRPr lang="fr-FR" altLang="fr-FR">
                  <a:solidFill>
                    <a:srgbClr val="0000FF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8" name="Groupe 63"/>
            <p:cNvGrpSpPr>
              <a:grpSpLocks/>
            </p:cNvGrpSpPr>
            <p:nvPr/>
          </p:nvGrpSpPr>
          <p:grpSpPr bwMode="auto">
            <a:xfrm>
              <a:off x="7900743" y="1509276"/>
              <a:ext cx="585787" cy="1125538"/>
              <a:chOff x="1034981" y="2077743"/>
              <a:chExt cx="585417" cy="2143141"/>
            </a:xfrm>
          </p:grpSpPr>
          <p:sp>
            <p:nvSpPr>
              <p:cNvPr id="1062" name="Line 17"/>
              <p:cNvSpPr>
                <a:spLocks noChangeShapeType="1"/>
              </p:cNvSpPr>
              <p:nvPr/>
            </p:nvSpPr>
            <p:spPr bwMode="auto">
              <a:xfrm flipV="1">
                <a:off x="1068088" y="2077743"/>
                <a:ext cx="0" cy="2143141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3" name="ZoneTexte 65"/>
              <p:cNvSpPr txBox="1">
                <a:spLocks noChangeArrowheads="1"/>
              </p:cNvSpPr>
              <p:nvPr/>
            </p:nvSpPr>
            <p:spPr bwMode="auto">
              <a:xfrm>
                <a:off x="1034981" y="2764259"/>
                <a:ext cx="585417" cy="996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280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u</a:t>
                </a:r>
                <a:r>
                  <a:rPr lang="fr-FR" altLang="fr-FR" sz="120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PM</a:t>
                </a:r>
                <a:endParaRPr lang="fr-FR" altLang="fr-FR">
                  <a:solidFill>
                    <a:srgbClr val="0000FF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9" name="Groupe 66"/>
            <p:cNvGrpSpPr>
              <a:grpSpLocks/>
            </p:cNvGrpSpPr>
            <p:nvPr/>
          </p:nvGrpSpPr>
          <p:grpSpPr bwMode="auto">
            <a:xfrm>
              <a:off x="7902330" y="2653864"/>
              <a:ext cx="604838" cy="1106487"/>
              <a:chOff x="1034981" y="2077743"/>
              <a:chExt cx="604653" cy="2143141"/>
            </a:xfrm>
          </p:grpSpPr>
          <p:sp>
            <p:nvSpPr>
              <p:cNvPr id="1060" name="Line 17"/>
              <p:cNvSpPr>
                <a:spLocks noChangeShapeType="1"/>
              </p:cNvSpPr>
              <p:nvPr/>
            </p:nvSpPr>
            <p:spPr bwMode="auto">
              <a:xfrm flipV="1">
                <a:off x="1068088" y="2077743"/>
                <a:ext cx="0" cy="2143141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1" name="ZoneTexte 68"/>
              <p:cNvSpPr txBox="1">
                <a:spLocks noChangeArrowheads="1"/>
              </p:cNvSpPr>
              <p:nvPr/>
            </p:nvSpPr>
            <p:spPr bwMode="auto">
              <a:xfrm>
                <a:off x="1034981" y="2764259"/>
                <a:ext cx="604653" cy="1189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280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u</a:t>
                </a:r>
                <a:r>
                  <a:rPr lang="fr-FR" altLang="fr-FR" sz="120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MN</a:t>
                </a:r>
                <a:endParaRPr lang="fr-FR" altLang="fr-FR">
                  <a:solidFill>
                    <a:srgbClr val="0000FF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15" name="Groupe 89"/>
          <p:cNvGrpSpPr>
            <a:grpSpLocks/>
          </p:cNvGrpSpPr>
          <p:nvPr/>
        </p:nvGrpSpPr>
        <p:grpSpPr bwMode="auto">
          <a:xfrm>
            <a:off x="3328988" y="3908425"/>
            <a:ext cx="2389187" cy="1025525"/>
            <a:chOff x="3328691" y="3908809"/>
            <a:chExt cx="2388821" cy="1024932"/>
          </a:xfrm>
        </p:grpSpPr>
        <p:grpSp>
          <p:nvGrpSpPr>
            <p:cNvPr id="1052" name="Groupe 72"/>
            <p:cNvGrpSpPr>
              <a:grpSpLocks/>
            </p:cNvGrpSpPr>
            <p:nvPr/>
          </p:nvGrpSpPr>
          <p:grpSpPr bwMode="auto">
            <a:xfrm>
              <a:off x="3328691" y="3908809"/>
              <a:ext cx="2388821" cy="1024932"/>
              <a:chOff x="3392661" y="3858568"/>
              <a:chExt cx="2220686" cy="1024932"/>
            </a:xfrm>
          </p:grpSpPr>
          <p:sp>
            <p:nvSpPr>
              <p:cNvPr id="1054" name="ZoneTexte 61"/>
              <p:cNvSpPr txBox="1">
                <a:spLocks noChangeArrowheads="1"/>
              </p:cNvSpPr>
              <p:nvPr/>
            </p:nvSpPr>
            <p:spPr bwMode="auto">
              <a:xfrm>
                <a:off x="3392661" y="3868615"/>
                <a:ext cx="2220686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/>
                  <a:t> i = + dq/dt </a:t>
                </a:r>
                <a:r>
                  <a:rPr lang="fr-FR" altLang="fr-FR" sz="1100"/>
                  <a:t>et</a:t>
                </a:r>
                <a:r>
                  <a:rPr lang="fr-FR" altLang="fr-FR"/>
                  <a:t> q = C.u</a:t>
                </a:r>
                <a:r>
                  <a:rPr lang="fr-FR" altLang="fr-FR" sz="1100"/>
                  <a:t>c</a:t>
                </a:r>
                <a:endParaRPr lang="fr-FR" altLang="fr-FR"/>
              </a:p>
              <a:p>
                <a:pPr eaLnBrk="1" hangingPunct="1"/>
                <a:endParaRPr lang="fr-FR" altLang="fr-FR">
                  <a:solidFill>
                    <a:srgbClr val="FF0000"/>
                  </a:solidFill>
                </a:endParaRPr>
              </a:p>
              <a:p>
                <a:pPr eaLnBrk="1" hangingPunct="1"/>
                <a:r>
                  <a:rPr lang="fr-FR" altLang="fr-FR" sz="1400"/>
                  <a:t>donc </a:t>
                </a:r>
                <a:r>
                  <a:rPr lang="fr-FR" altLang="fr-FR"/>
                  <a:t>  i = 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3456109" y="3858568"/>
                <a:ext cx="2050999" cy="1024932"/>
              </a:xfrm>
              <a:prstGeom prst="rect">
                <a:avLst/>
              </a:prstGeom>
              <a:noFill/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</p:grpSp>
        <p:pic>
          <p:nvPicPr>
            <p:cNvPr id="1053" name="Picture 6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1308" y="4401178"/>
              <a:ext cx="492369" cy="49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1" name="Connecteur droit 80"/>
          <p:cNvCxnSpPr/>
          <p:nvPr/>
        </p:nvCxnSpPr>
        <p:spPr>
          <a:xfrm rot="16200000" flipH="1">
            <a:off x="4236244" y="5350669"/>
            <a:ext cx="4111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 rot="16200000" flipH="1">
            <a:off x="4256881" y="6326982"/>
            <a:ext cx="4111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12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430293"/>
              </p:ext>
            </p:extLst>
          </p:nvPr>
        </p:nvGraphicFramePr>
        <p:xfrm>
          <a:off x="5885122" y="5130606"/>
          <a:ext cx="1865312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Equation" r:id="rId5" imgW="1054080" imgH="1358640" progId="Equation.DSMT4">
                  <p:embed/>
                </p:oleObj>
              </mc:Choice>
              <mc:Fallback>
                <p:oleObj name="Equation" r:id="rId5" imgW="1054080" imgH="1358640" progId="Equation.DSMT4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5122" y="5130606"/>
                        <a:ext cx="1865312" cy="141763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1587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14" name="Object 66"/>
          <p:cNvGraphicFramePr>
            <a:graphicFrameLocks noChangeAspect="1"/>
          </p:cNvGraphicFramePr>
          <p:nvPr/>
        </p:nvGraphicFramePr>
        <p:xfrm>
          <a:off x="784225" y="5084763"/>
          <a:ext cx="2451100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Equation" r:id="rId7" imgW="1879560" imgH="1422360" progId="Equation.DSMT4">
                  <p:embed/>
                </p:oleObj>
              </mc:Choice>
              <mc:Fallback>
                <p:oleObj name="Equation" r:id="rId7" imgW="1879560" imgH="1422360" progId="Equation.DSMT4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5084763"/>
                        <a:ext cx="2451100" cy="14573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1587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2067" grpId="0"/>
      <p:bldP spid="56" grpId="0"/>
      <p:bldP spid="57" grpId="0"/>
      <p:bldP spid="6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ZoneTexte 83"/>
          <p:cNvSpPr txBox="1">
            <a:spLocks noChangeArrowheads="1"/>
          </p:cNvSpPr>
          <p:nvPr/>
        </p:nvSpPr>
        <p:spPr bwMode="auto">
          <a:xfrm>
            <a:off x="1930400" y="0"/>
            <a:ext cx="1123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>
                <a:solidFill>
                  <a:srgbClr val="0000FF"/>
                </a:solidFill>
                <a:latin typeface="Calibri" panose="020F0502020204030204" pitchFamily="34" charset="0"/>
              </a:rPr>
              <a:t>Charge </a:t>
            </a:r>
          </a:p>
        </p:txBody>
      </p:sp>
      <p:sp>
        <p:nvSpPr>
          <p:cNvPr id="2053" name="ZoneTexte 85"/>
          <p:cNvSpPr txBox="1">
            <a:spLocks noChangeArrowheads="1"/>
          </p:cNvSpPr>
          <p:nvPr/>
        </p:nvSpPr>
        <p:spPr bwMode="auto">
          <a:xfrm>
            <a:off x="5970588" y="0"/>
            <a:ext cx="1435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>
                <a:solidFill>
                  <a:srgbClr val="0000FF"/>
                </a:solidFill>
                <a:latin typeface="Calibri" panose="020F0502020204030204" pitchFamily="34" charset="0"/>
              </a:rPr>
              <a:t>Décharge </a:t>
            </a:r>
          </a:p>
        </p:txBody>
      </p:sp>
      <p:cxnSp>
        <p:nvCxnSpPr>
          <p:cNvPr id="34" name="Connecteur droit 33"/>
          <p:cNvCxnSpPr/>
          <p:nvPr/>
        </p:nvCxnSpPr>
        <p:spPr>
          <a:xfrm>
            <a:off x="914400" y="463550"/>
            <a:ext cx="731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rot="16200000" flipH="1">
            <a:off x="4139406" y="1275557"/>
            <a:ext cx="5826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6" name="ZoneTexte 131"/>
          <p:cNvSpPr txBox="1">
            <a:spLocks noChangeArrowheads="1"/>
          </p:cNvSpPr>
          <p:nvPr/>
        </p:nvSpPr>
        <p:spPr bwMode="auto">
          <a:xfrm>
            <a:off x="3898900" y="612775"/>
            <a:ext cx="1054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</a:rPr>
              <a:t>Solutions</a:t>
            </a:r>
          </a:p>
        </p:txBody>
      </p:sp>
      <p:sp>
        <p:nvSpPr>
          <p:cNvPr id="2057" name="Rectangle 64"/>
          <p:cNvSpPr>
            <a:spLocks noChangeArrowheads="1"/>
          </p:cNvSpPr>
          <p:nvPr/>
        </p:nvSpPr>
        <p:spPr bwMode="auto">
          <a:xfrm>
            <a:off x="1277938" y="963613"/>
            <a:ext cx="2124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/>
              <a:t>q = </a:t>
            </a:r>
            <a:r>
              <a:rPr lang="fr-FR" altLang="fr-FR" b="1">
                <a:solidFill>
                  <a:srgbClr val="FF0000"/>
                </a:solidFill>
              </a:rPr>
              <a:t>Q</a:t>
            </a:r>
            <a:r>
              <a:rPr lang="fr-FR" altLang="fr-FR" b="1" baseline="-25000">
                <a:solidFill>
                  <a:srgbClr val="FF0000"/>
                </a:solidFill>
              </a:rPr>
              <a:t>m</a:t>
            </a:r>
            <a:r>
              <a:rPr lang="fr-FR" altLang="fr-FR" sz="2000" b="1"/>
              <a:t> (1- </a:t>
            </a:r>
            <a:r>
              <a:rPr lang="fr-FR" altLang="fr-FR" sz="2800" b="1"/>
              <a:t>e</a:t>
            </a:r>
            <a:r>
              <a:rPr lang="fr-FR" altLang="fr-FR" sz="2400" b="1" baseline="30000"/>
              <a:t>-t</a:t>
            </a:r>
            <a:r>
              <a:rPr lang="fr-FR" altLang="fr-FR" sz="1400" b="1" baseline="30000"/>
              <a:t> </a:t>
            </a:r>
            <a:r>
              <a:rPr lang="fr-FR" altLang="fr-FR" sz="2000" b="1" baseline="30000"/>
              <a:t>/</a:t>
            </a:r>
            <a:r>
              <a:rPr lang="de-DE" altLang="fr-FR" sz="2400" b="1" baseline="30000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  <a:r>
              <a:rPr lang="de-DE" altLang="fr-FR" sz="1600" b="1"/>
              <a:t> </a:t>
            </a:r>
            <a:r>
              <a:rPr lang="fr-FR" altLang="fr-FR" sz="2000" b="1"/>
              <a:t>)</a:t>
            </a:r>
            <a:r>
              <a:rPr lang="fr-FR" altLang="fr-FR" sz="2000"/>
              <a:t> </a:t>
            </a:r>
          </a:p>
        </p:txBody>
      </p:sp>
      <p:sp>
        <p:nvSpPr>
          <p:cNvPr id="2058" name="Rectangle 65"/>
          <p:cNvSpPr>
            <a:spLocks noChangeArrowheads="1"/>
          </p:cNvSpPr>
          <p:nvPr/>
        </p:nvSpPr>
        <p:spPr bwMode="auto">
          <a:xfrm>
            <a:off x="5549900" y="944563"/>
            <a:ext cx="1617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/>
              <a:t>q = </a:t>
            </a:r>
            <a:r>
              <a:rPr lang="fr-FR" altLang="fr-FR" b="1">
                <a:solidFill>
                  <a:srgbClr val="FF0000"/>
                </a:solidFill>
              </a:rPr>
              <a:t>Q</a:t>
            </a:r>
            <a:r>
              <a:rPr lang="fr-FR" altLang="fr-FR" b="1" baseline="-25000">
                <a:solidFill>
                  <a:srgbClr val="FF0000"/>
                </a:solidFill>
              </a:rPr>
              <a:t>0</a:t>
            </a:r>
            <a:r>
              <a:rPr lang="fr-FR" altLang="fr-FR" sz="2000" b="1"/>
              <a:t> </a:t>
            </a:r>
            <a:r>
              <a:rPr lang="fr-FR" altLang="fr-FR" sz="2800" b="1"/>
              <a:t>e</a:t>
            </a:r>
            <a:r>
              <a:rPr lang="fr-FR" altLang="fr-FR" sz="2400" b="1" baseline="30000"/>
              <a:t>-t</a:t>
            </a:r>
            <a:r>
              <a:rPr lang="fr-FR" altLang="fr-FR" sz="1400" b="1" baseline="30000"/>
              <a:t> </a:t>
            </a:r>
            <a:r>
              <a:rPr lang="fr-FR" altLang="fr-FR" sz="2000" b="1" baseline="30000"/>
              <a:t>/</a:t>
            </a:r>
            <a:r>
              <a:rPr lang="de-DE" altLang="fr-FR" sz="2400" b="1" baseline="30000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  <a:r>
              <a:rPr lang="de-DE" altLang="fr-FR" sz="2000" b="1"/>
              <a:t> </a:t>
            </a:r>
            <a:r>
              <a:rPr lang="fr-FR" altLang="fr-FR" sz="2000"/>
              <a:t> </a:t>
            </a:r>
          </a:p>
        </p:txBody>
      </p:sp>
      <p:sp>
        <p:nvSpPr>
          <p:cNvPr id="2059" name="ZoneTexte 131"/>
          <p:cNvSpPr txBox="1">
            <a:spLocks noChangeArrowheads="1"/>
          </p:cNvSpPr>
          <p:nvPr/>
        </p:nvSpPr>
        <p:spPr bwMode="auto">
          <a:xfrm>
            <a:off x="2230438" y="3155950"/>
            <a:ext cx="4402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</a:rPr>
              <a:t>Temps caractéristique : constante de temps </a:t>
            </a:r>
            <a:r>
              <a:rPr lang="fr-FR" altLang="fr-FR" sz="2000" b="1">
                <a:solidFill>
                  <a:srgbClr val="FF0000"/>
                </a:solidFill>
                <a:latin typeface="Symbol" panose="05050102010706020507" pitchFamily="18" charset="2"/>
              </a:rPr>
              <a:t>t </a:t>
            </a:r>
          </a:p>
        </p:txBody>
      </p:sp>
      <p:cxnSp>
        <p:nvCxnSpPr>
          <p:cNvPr id="72" name="Connecteur droit 71"/>
          <p:cNvCxnSpPr/>
          <p:nvPr/>
        </p:nvCxnSpPr>
        <p:spPr>
          <a:xfrm rot="5400000">
            <a:off x="3973513" y="2446338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1" name="ZoneTexte 131"/>
          <p:cNvSpPr txBox="1">
            <a:spLocks noChangeArrowheads="1"/>
          </p:cNvSpPr>
          <p:nvPr/>
        </p:nvSpPr>
        <p:spPr bwMode="auto">
          <a:xfrm>
            <a:off x="3116263" y="1509713"/>
            <a:ext cx="2651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</a:rPr>
              <a:t>Adaptation aux conditions </a:t>
            </a:r>
            <a:endParaRPr lang="fr-FR" altLang="fr-FR" sz="2000" b="1">
              <a:solidFill>
                <a:srgbClr val="0000FF"/>
              </a:solidFill>
              <a:latin typeface="Symbol" panose="05050102010706020507" pitchFamily="18" charset="2"/>
            </a:endParaRPr>
          </a:p>
        </p:txBody>
      </p:sp>
      <p:cxnSp>
        <p:nvCxnSpPr>
          <p:cNvPr id="91" name="Connecteur droit 90"/>
          <p:cNvCxnSpPr/>
          <p:nvPr/>
        </p:nvCxnSpPr>
        <p:spPr>
          <a:xfrm rot="5400000">
            <a:off x="4211638" y="341313"/>
            <a:ext cx="4206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16200000" flipH="1">
            <a:off x="2999581" y="5018882"/>
            <a:ext cx="2873375" cy="11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4" name="Rectangle 113"/>
          <p:cNvSpPr>
            <a:spLocks noChangeArrowheads="1"/>
          </p:cNvSpPr>
          <p:nvPr/>
        </p:nvSpPr>
        <p:spPr bwMode="auto">
          <a:xfrm>
            <a:off x="1198563" y="563563"/>
            <a:ext cx="2390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/>
              <a:t>u</a:t>
            </a:r>
            <a:r>
              <a:rPr lang="fr-FR" altLang="fr-FR" sz="1400" b="1"/>
              <a:t>c</a:t>
            </a:r>
            <a:r>
              <a:rPr lang="fr-FR" altLang="fr-FR" sz="2000" b="1"/>
              <a:t> = </a:t>
            </a:r>
            <a:r>
              <a:rPr lang="fr-FR" altLang="fr-FR" sz="2000" b="1">
                <a:solidFill>
                  <a:srgbClr val="FF0000"/>
                </a:solidFill>
              </a:rPr>
              <a:t>U</a:t>
            </a:r>
            <a:r>
              <a:rPr lang="fr-FR" altLang="fr-FR" sz="1400" b="1">
                <a:solidFill>
                  <a:srgbClr val="FF0000"/>
                </a:solidFill>
              </a:rPr>
              <a:t>c</a:t>
            </a:r>
            <a:r>
              <a:rPr lang="fr-FR" altLang="fr-FR" sz="1400" b="1" baseline="-25000">
                <a:solidFill>
                  <a:srgbClr val="FF0000"/>
                </a:solidFill>
              </a:rPr>
              <a:t>m</a:t>
            </a:r>
            <a:r>
              <a:rPr lang="fr-FR" altLang="fr-FR" sz="2000" b="1"/>
              <a:t> (1- </a:t>
            </a:r>
            <a:r>
              <a:rPr lang="fr-FR" altLang="fr-FR" sz="2800" b="1"/>
              <a:t>e</a:t>
            </a:r>
            <a:r>
              <a:rPr lang="fr-FR" altLang="fr-FR" sz="2400" b="1" baseline="30000"/>
              <a:t>-t</a:t>
            </a:r>
            <a:r>
              <a:rPr lang="fr-FR" altLang="fr-FR" sz="1400" b="1" baseline="30000"/>
              <a:t> </a:t>
            </a:r>
            <a:r>
              <a:rPr lang="fr-FR" altLang="fr-FR" sz="2000" b="1" baseline="30000"/>
              <a:t>/</a:t>
            </a:r>
            <a:r>
              <a:rPr lang="de-DE" altLang="fr-FR" sz="2400" b="1" baseline="30000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  <a:r>
              <a:rPr lang="de-DE" altLang="fr-FR" sz="1600" b="1"/>
              <a:t> </a:t>
            </a:r>
            <a:r>
              <a:rPr lang="fr-FR" altLang="fr-FR" sz="2000" b="1"/>
              <a:t>)</a:t>
            </a:r>
            <a:r>
              <a:rPr lang="fr-FR" altLang="fr-FR" sz="2000"/>
              <a:t> </a:t>
            </a:r>
          </a:p>
        </p:txBody>
      </p:sp>
      <p:sp>
        <p:nvSpPr>
          <p:cNvPr id="2065" name="Rectangle 114"/>
          <p:cNvSpPr>
            <a:spLocks noChangeArrowheads="1"/>
          </p:cNvSpPr>
          <p:nvPr/>
        </p:nvSpPr>
        <p:spPr bwMode="auto">
          <a:xfrm>
            <a:off x="5402263" y="501650"/>
            <a:ext cx="2270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/>
              <a:t>u</a:t>
            </a:r>
            <a:r>
              <a:rPr lang="fr-FR" altLang="fr-FR" sz="1400" b="1"/>
              <a:t>c</a:t>
            </a:r>
            <a:r>
              <a:rPr lang="fr-FR" altLang="fr-FR" sz="2000" b="1"/>
              <a:t> =</a:t>
            </a:r>
            <a:r>
              <a:rPr lang="fr-FR" altLang="fr-FR" sz="3200" b="1"/>
              <a:t> </a:t>
            </a:r>
            <a:r>
              <a:rPr lang="fr-FR" altLang="fr-FR" sz="2000" b="1">
                <a:solidFill>
                  <a:srgbClr val="FF0000"/>
                </a:solidFill>
              </a:rPr>
              <a:t>U</a:t>
            </a:r>
            <a:r>
              <a:rPr lang="fr-FR" altLang="fr-FR" b="1">
                <a:solidFill>
                  <a:srgbClr val="FF0000"/>
                </a:solidFill>
              </a:rPr>
              <a:t>c</a:t>
            </a:r>
            <a:r>
              <a:rPr lang="fr-FR" altLang="fr-FR" b="1" baseline="-25000">
                <a:solidFill>
                  <a:srgbClr val="FF0000"/>
                </a:solidFill>
              </a:rPr>
              <a:t>0</a:t>
            </a:r>
            <a:r>
              <a:rPr lang="fr-FR" altLang="fr-FR" sz="3200" b="1"/>
              <a:t> </a:t>
            </a:r>
            <a:r>
              <a:rPr lang="fr-FR" altLang="fr-FR" sz="2800" b="1"/>
              <a:t>e</a:t>
            </a:r>
            <a:r>
              <a:rPr lang="fr-FR" altLang="fr-FR" sz="2400" b="1" baseline="30000"/>
              <a:t>-t</a:t>
            </a:r>
            <a:r>
              <a:rPr lang="fr-FR" altLang="fr-FR" sz="1400" b="1" baseline="30000"/>
              <a:t> </a:t>
            </a:r>
            <a:r>
              <a:rPr lang="fr-FR" altLang="fr-FR" sz="2000" b="1" baseline="30000"/>
              <a:t>/</a:t>
            </a:r>
            <a:r>
              <a:rPr lang="de-DE" altLang="fr-FR" sz="2400" b="1" baseline="30000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  <a:r>
              <a:rPr lang="de-DE" altLang="fr-FR" sz="2000" b="1"/>
              <a:t> </a:t>
            </a:r>
            <a:r>
              <a:rPr lang="fr-FR" altLang="fr-FR" sz="2000"/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2575" y="1801813"/>
            <a:ext cx="3967163" cy="1662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1400" b="1" dirty="0">
                <a:latin typeface="Arial" charset="0"/>
                <a:cs typeface="Arial" charset="0"/>
              </a:rPr>
              <a:t>t = 0 : </a:t>
            </a:r>
            <a:r>
              <a:rPr lang="fr-FR" sz="1600" b="1" dirty="0" err="1">
                <a:latin typeface="Arial" charset="0"/>
                <a:cs typeface="Arial" charset="0"/>
              </a:rPr>
              <a:t>u</a:t>
            </a:r>
            <a:r>
              <a:rPr lang="fr-FR" sz="1100" b="1" dirty="0" err="1">
                <a:latin typeface="Arial" charset="0"/>
                <a:cs typeface="Arial" charset="0"/>
              </a:rPr>
              <a:t>c</a:t>
            </a:r>
            <a:r>
              <a:rPr lang="fr-FR" sz="1100" b="1" dirty="0">
                <a:latin typeface="Arial" charset="0"/>
                <a:cs typeface="Arial" charset="0"/>
              </a:rPr>
              <a:t> </a:t>
            </a:r>
            <a:r>
              <a:rPr lang="fr-FR" sz="1400" b="1" dirty="0">
                <a:latin typeface="Arial" charset="0"/>
                <a:cs typeface="Arial" charset="0"/>
              </a:rPr>
              <a:t>= 0</a:t>
            </a:r>
            <a:r>
              <a:rPr lang="fr-FR" sz="1100" b="1" dirty="0">
                <a:latin typeface="Arial" charset="0"/>
                <a:cs typeface="Arial" charset="0"/>
              </a:rPr>
              <a:t>  </a:t>
            </a:r>
            <a:endParaRPr lang="fr-FR" sz="1600" b="1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fr-FR" sz="1600" b="1" dirty="0">
                <a:latin typeface="Arial" charset="0"/>
                <a:cs typeface="Arial" charset="0"/>
              </a:rPr>
              <a:t>t→</a:t>
            </a:r>
            <a:r>
              <a:rPr lang="fr-FR" sz="1600" b="1" dirty="0">
                <a:latin typeface="Arial" charset="0"/>
                <a:cs typeface="Arial" charset="0"/>
                <a:sym typeface="Symbol"/>
              </a:rPr>
              <a:t> </a:t>
            </a:r>
            <a:r>
              <a:rPr lang="fr-FR" sz="1600" b="1" dirty="0">
                <a:latin typeface="Arial" charset="0"/>
                <a:cs typeface="Arial" charset="0"/>
              </a:rPr>
              <a:t>  </a:t>
            </a:r>
            <a:r>
              <a:rPr lang="fr-FR" sz="1400" b="1" dirty="0">
                <a:latin typeface="Arial" charset="0"/>
                <a:cs typeface="Arial" charset="0"/>
              </a:rPr>
              <a:t>du</a:t>
            </a:r>
            <a:r>
              <a:rPr lang="fr-FR" sz="1050" b="1" dirty="0">
                <a:latin typeface="Arial" charset="0"/>
                <a:cs typeface="Arial" charset="0"/>
              </a:rPr>
              <a:t>c</a:t>
            </a:r>
            <a:r>
              <a:rPr lang="fr-FR" sz="1400" b="1" dirty="0">
                <a:latin typeface="Arial" charset="0"/>
                <a:cs typeface="Arial" charset="0"/>
              </a:rPr>
              <a:t>/</a:t>
            </a:r>
            <a:r>
              <a:rPr lang="fr-FR" sz="1400" b="1" dirty="0" err="1">
                <a:latin typeface="Arial" charset="0"/>
                <a:cs typeface="Arial" charset="0"/>
              </a:rPr>
              <a:t>dt</a:t>
            </a:r>
            <a:r>
              <a:rPr lang="fr-FR" sz="1400" b="1" dirty="0">
                <a:latin typeface="Arial" charset="0"/>
                <a:cs typeface="Arial" charset="0"/>
              </a:rPr>
              <a:t>→0</a:t>
            </a:r>
            <a:r>
              <a:rPr lang="fr-FR" sz="1600" b="1" dirty="0">
                <a:latin typeface="Arial" charset="0"/>
                <a:cs typeface="Arial" charset="0"/>
              </a:rPr>
              <a:t>   </a:t>
            </a:r>
            <a:r>
              <a:rPr lang="fr-FR" sz="1400" b="1" dirty="0">
                <a:latin typeface="Arial" charset="0"/>
                <a:cs typeface="Arial" charset="0"/>
              </a:rPr>
              <a:t>alors dans </a:t>
            </a:r>
            <a:r>
              <a:rPr lang="fr-FR" sz="1400" b="1" dirty="0" err="1">
                <a:latin typeface="Arial" charset="0"/>
                <a:cs typeface="Arial" charset="0"/>
              </a:rPr>
              <a:t>équa</a:t>
            </a:r>
            <a:r>
              <a:rPr lang="fr-FR" sz="1400" b="1" dirty="0">
                <a:latin typeface="Arial" charset="0"/>
                <a:cs typeface="Arial" charset="0"/>
              </a:rPr>
              <a:t>. </a:t>
            </a:r>
            <a:r>
              <a:rPr lang="fr-FR" sz="1400" b="1" dirty="0" err="1">
                <a:latin typeface="Arial" charset="0"/>
                <a:cs typeface="Arial" charset="0"/>
              </a:rPr>
              <a:t>diff</a:t>
            </a:r>
            <a:r>
              <a:rPr lang="fr-FR" sz="1400" b="1" dirty="0">
                <a:latin typeface="Arial" charset="0"/>
                <a:cs typeface="Arial" charset="0"/>
              </a:rPr>
              <a:t>. : </a:t>
            </a:r>
            <a:endParaRPr lang="fr-FR" sz="1600" b="1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fr-FR" sz="1600" b="1" dirty="0">
                <a:latin typeface="Arial" charset="0"/>
                <a:cs typeface="Arial" charset="0"/>
              </a:rPr>
              <a:t>            </a:t>
            </a:r>
            <a:r>
              <a:rPr lang="fr-FR" sz="1600" b="1" dirty="0" err="1">
                <a:latin typeface="Arial" charset="0"/>
                <a:cs typeface="Arial" charset="0"/>
              </a:rPr>
              <a:t>u</a:t>
            </a:r>
            <a:r>
              <a:rPr lang="fr-FR" sz="1100" b="1" dirty="0" err="1">
                <a:latin typeface="Arial" charset="0"/>
                <a:cs typeface="Arial" charset="0"/>
              </a:rPr>
              <a:t>c</a:t>
            </a:r>
            <a:r>
              <a:rPr lang="fr-FR" sz="1100" b="1" dirty="0">
                <a:latin typeface="Arial" charset="0"/>
                <a:cs typeface="Arial" charset="0"/>
              </a:rPr>
              <a:t>  </a:t>
            </a:r>
            <a:r>
              <a:rPr lang="fr-FR" sz="1600" b="1" dirty="0">
                <a:latin typeface="Arial" charset="0"/>
                <a:cs typeface="Arial" charset="0"/>
              </a:rPr>
              <a:t>→ </a:t>
            </a:r>
            <a:r>
              <a:rPr lang="fr-FR" sz="1400" b="1" dirty="0">
                <a:latin typeface="Arial" charset="0"/>
                <a:cs typeface="Arial" charset="0"/>
              </a:rPr>
              <a:t>E </a:t>
            </a:r>
            <a:r>
              <a:rPr lang="fr-FR" sz="1200" b="1" dirty="0">
                <a:latin typeface="Arial" charset="0"/>
                <a:cs typeface="Arial" charset="0"/>
              </a:rPr>
              <a:t>= </a:t>
            </a:r>
            <a:r>
              <a:rPr lang="fr-FR" sz="14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U</a:t>
            </a:r>
            <a:r>
              <a:rPr lang="fr-FR" sz="11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c</a:t>
            </a:r>
            <a:r>
              <a:rPr lang="fr-FR" sz="1100" b="1" baseline="-25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m</a:t>
            </a:r>
            <a:r>
              <a:rPr lang="fr-FR" sz="1400" b="1" dirty="0">
                <a:latin typeface="Arial" charset="0"/>
                <a:cs typeface="Arial" charset="0"/>
              </a:rPr>
              <a:t> </a:t>
            </a:r>
            <a:r>
              <a:rPr lang="fr-FR" sz="1200" b="1" dirty="0">
                <a:latin typeface="Arial" charset="0"/>
                <a:cs typeface="Arial" charset="0"/>
              </a:rPr>
              <a:t>=</a:t>
            </a:r>
            <a:r>
              <a:rPr lang="fr-FR" b="1" dirty="0">
                <a:latin typeface="Arial" charset="0"/>
                <a:cs typeface="Arial" charset="0"/>
              </a:rPr>
              <a:t> </a:t>
            </a:r>
            <a:r>
              <a:rPr lang="fr-FR" sz="14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Q</a:t>
            </a:r>
            <a:r>
              <a:rPr lang="fr-FR" sz="105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m</a:t>
            </a:r>
            <a:r>
              <a:rPr lang="fr-FR" sz="1400" b="1" dirty="0">
                <a:latin typeface="Arial" charset="0"/>
                <a:cs typeface="Arial" charset="0"/>
              </a:rPr>
              <a:t> / C </a:t>
            </a:r>
          </a:p>
          <a:p>
            <a:pPr>
              <a:defRPr/>
            </a:pPr>
            <a:r>
              <a:rPr lang="fr-FR" sz="1400" b="1" dirty="0">
                <a:latin typeface="Arial" charset="0"/>
                <a:cs typeface="Arial" charset="0"/>
              </a:rPr>
              <a:t>Alors </a:t>
            </a:r>
            <a:r>
              <a:rPr lang="fr-FR" sz="1600" dirty="0">
                <a:latin typeface="Arial" charset="0"/>
                <a:cs typeface="Arial" charset="0"/>
              </a:rPr>
              <a:t> </a:t>
            </a:r>
            <a:r>
              <a:rPr lang="fr-FR" sz="1600" b="1" dirty="0" err="1">
                <a:latin typeface="Arial" charset="0"/>
                <a:cs typeface="Arial" charset="0"/>
              </a:rPr>
              <a:t>u</a:t>
            </a:r>
            <a:r>
              <a:rPr lang="fr-FR" sz="1100" b="1" dirty="0" err="1">
                <a:latin typeface="Arial" charset="0"/>
                <a:cs typeface="Arial" charset="0"/>
              </a:rPr>
              <a:t>c</a:t>
            </a:r>
            <a:r>
              <a:rPr lang="fr-FR" sz="1600" b="1" dirty="0">
                <a:latin typeface="Arial" charset="0"/>
                <a:cs typeface="Arial" charset="0"/>
              </a:rPr>
              <a:t> = E (1- </a:t>
            </a:r>
            <a:r>
              <a:rPr lang="fr-FR" sz="2000" b="1" dirty="0">
                <a:latin typeface="Arial" charset="0"/>
                <a:cs typeface="Arial" charset="0"/>
              </a:rPr>
              <a:t>e</a:t>
            </a:r>
            <a:r>
              <a:rPr lang="fr-FR" sz="1600" b="1" baseline="30000" dirty="0">
                <a:latin typeface="Arial" charset="0"/>
                <a:cs typeface="Arial" charset="0"/>
              </a:rPr>
              <a:t>-t</a:t>
            </a:r>
            <a:r>
              <a:rPr lang="fr-FR" sz="1100" b="1" baseline="30000" dirty="0">
                <a:latin typeface="Arial" charset="0"/>
                <a:cs typeface="Arial" charset="0"/>
              </a:rPr>
              <a:t> </a:t>
            </a:r>
            <a:r>
              <a:rPr lang="fr-FR" sz="1600" b="1" baseline="30000" dirty="0">
                <a:latin typeface="Arial" charset="0"/>
                <a:cs typeface="Arial" charset="0"/>
              </a:rPr>
              <a:t>/</a:t>
            </a:r>
            <a:r>
              <a:rPr lang="de-DE" sz="1600" b="1" baseline="30000" dirty="0">
                <a:latin typeface="Symbol" pitchFamily="18" charset="2"/>
                <a:cs typeface="Arial" charset="0"/>
              </a:rPr>
              <a:t>t</a:t>
            </a:r>
            <a:r>
              <a:rPr lang="de-DE" sz="1200" b="1" dirty="0">
                <a:latin typeface="Arial" charset="0"/>
                <a:cs typeface="Arial" charset="0"/>
              </a:rPr>
              <a:t> </a:t>
            </a:r>
            <a:r>
              <a:rPr lang="fr-FR" sz="1600" b="1" dirty="0">
                <a:latin typeface="Arial" charset="0"/>
                <a:cs typeface="Arial" charset="0"/>
              </a:rPr>
              <a:t>)</a:t>
            </a:r>
            <a:r>
              <a:rPr lang="fr-FR" sz="1600" dirty="0">
                <a:latin typeface="Arial" charset="0"/>
                <a:cs typeface="Arial" charset="0"/>
              </a:rPr>
              <a:t>  et </a:t>
            </a:r>
            <a:r>
              <a:rPr lang="fr-FR" sz="1600" b="1" dirty="0">
                <a:latin typeface="Arial" charset="0"/>
                <a:cs typeface="Arial" charset="0"/>
              </a:rPr>
              <a:t>q = CE (1- </a:t>
            </a:r>
            <a:r>
              <a:rPr lang="fr-FR" sz="2000" b="1" dirty="0">
                <a:latin typeface="Arial" charset="0"/>
                <a:cs typeface="Arial" charset="0"/>
              </a:rPr>
              <a:t>e</a:t>
            </a:r>
            <a:r>
              <a:rPr lang="fr-FR" sz="1600" b="1" baseline="30000" dirty="0">
                <a:latin typeface="Arial" charset="0"/>
                <a:cs typeface="Arial" charset="0"/>
              </a:rPr>
              <a:t>-t</a:t>
            </a:r>
            <a:r>
              <a:rPr lang="fr-FR" sz="1100" b="1" baseline="30000" dirty="0">
                <a:latin typeface="Arial" charset="0"/>
                <a:cs typeface="Arial" charset="0"/>
              </a:rPr>
              <a:t> </a:t>
            </a:r>
            <a:r>
              <a:rPr lang="fr-FR" sz="1600" b="1" baseline="30000" dirty="0">
                <a:latin typeface="Arial" charset="0"/>
                <a:cs typeface="Arial" charset="0"/>
              </a:rPr>
              <a:t>/</a:t>
            </a:r>
            <a:r>
              <a:rPr lang="de-DE" sz="1600" b="1" baseline="30000" dirty="0">
                <a:latin typeface="Symbol" pitchFamily="18" charset="2"/>
                <a:cs typeface="Arial" charset="0"/>
              </a:rPr>
              <a:t>t</a:t>
            </a:r>
            <a:r>
              <a:rPr lang="de-DE" sz="1200" b="1" dirty="0">
                <a:latin typeface="Arial" charset="0"/>
                <a:cs typeface="Arial" charset="0"/>
              </a:rPr>
              <a:t> </a:t>
            </a:r>
            <a:r>
              <a:rPr lang="fr-FR" sz="1600" b="1" dirty="0">
                <a:latin typeface="Arial" charset="0"/>
                <a:cs typeface="Arial" charset="0"/>
              </a:rPr>
              <a:t>)</a:t>
            </a:r>
            <a:r>
              <a:rPr lang="fr-FR" sz="1600" dirty="0">
                <a:latin typeface="Arial" charset="0"/>
                <a:cs typeface="Arial" charset="0"/>
              </a:rPr>
              <a:t> </a:t>
            </a:r>
          </a:p>
          <a:p>
            <a:pPr>
              <a:defRPr/>
            </a:pPr>
            <a:endParaRPr lang="fr-FR" sz="16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fr-FR" sz="1600" dirty="0">
              <a:latin typeface="Arial" charset="0"/>
              <a:cs typeface="Arial" charset="0"/>
            </a:endParaRPr>
          </a:p>
        </p:txBody>
      </p:sp>
      <p:grpSp>
        <p:nvGrpSpPr>
          <p:cNvPr id="2" name="Groupe 72"/>
          <p:cNvGrpSpPr>
            <a:grpSpLocks/>
          </p:cNvGrpSpPr>
          <p:nvPr/>
        </p:nvGrpSpPr>
        <p:grpSpPr bwMode="auto">
          <a:xfrm>
            <a:off x="4946650" y="1873250"/>
            <a:ext cx="3635375" cy="1001713"/>
            <a:chOff x="4947148" y="1873462"/>
            <a:chExt cx="3634143" cy="1001335"/>
          </a:xfrm>
        </p:grpSpPr>
        <p:sp>
          <p:nvSpPr>
            <p:cNvPr id="31" name="Rectangle 30"/>
            <p:cNvSpPr/>
            <p:nvPr/>
          </p:nvSpPr>
          <p:spPr>
            <a:xfrm>
              <a:off x="4947148" y="1873462"/>
              <a:ext cx="3478621" cy="58556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1" dirty="0">
                  <a:latin typeface="Arial" charset="0"/>
                  <a:cs typeface="Arial" charset="0"/>
                </a:rPr>
                <a:t>t = 0 :    </a:t>
              </a:r>
              <a:r>
                <a:rPr lang="fr-FR" sz="1600" b="1" dirty="0" err="1">
                  <a:latin typeface="Arial" charset="0"/>
                  <a:cs typeface="Arial" charset="0"/>
                </a:rPr>
                <a:t>u</a:t>
              </a:r>
              <a:r>
                <a:rPr lang="fr-FR" sz="1100" b="1" dirty="0" err="1">
                  <a:latin typeface="Arial" charset="0"/>
                  <a:cs typeface="Arial" charset="0"/>
                </a:rPr>
                <a:t>c</a:t>
              </a:r>
              <a:r>
                <a:rPr lang="fr-FR" sz="1100" b="1" dirty="0">
                  <a:latin typeface="Arial" charset="0"/>
                  <a:cs typeface="Arial" charset="0"/>
                </a:rPr>
                <a:t> </a:t>
              </a:r>
              <a:r>
                <a:rPr lang="fr-FR" sz="1400" b="1" dirty="0">
                  <a:latin typeface="Arial" charset="0"/>
                  <a:cs typeface="Arial" charset="0"/>
                </a:rPr>
                <a:t>= </a:t>
              </a:r>
              <a:r>
                <a:rPr lang="fr-FR" sz="1400" b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Uc</a:t>
              </a:r>
              <a:r>
                <a:rPr lang="fr-FR" sz="1400" b="1" baseline="-250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0</a:t>
              </a:r>
              <a:r>
                <a:rPr lang="fr-FR" sz="1400" b="1" dirty="0">
                  <a:latin typeface="Arial" charset="0"/>
                  <a:cs typeface="Arial" charset="0"/>
                </a:rPr>
                <a:t> = </a:t>
              </a:r>
              <a:r>
                <a:rPr lang="fr-FR" sz="1400" b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0 </a:t>
              </a:r>
              <a:r>
                <a:rPr lang="fr-FR" sz="1400" b="1" dirty="0">
                  <a:latin typeface="Arial" charset="0"/>
                  <a:cs typeface="Arial" charset="0"/>
                </a:rPr>
                <a:t>/ C</a:t>
              </a:r>
              <a:r>
                <a:rPr lang="fr-FR" sz="1100" b="1" dirty="0">
                  <a:latin typeface="Arial" charset="0"/>
                  <a:cs typeface="Arial" charset="0"/>
                </a:rPr>
                <a:t>  </a:t>
              </a:r>
              <a:endParaRPr lang="fr-FR" sz="1600" b="1" dirty="0"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fr-FR" sz="1600" b="1" dirty="0">
                  <a:latin typeface="Arial" charset="0"/>
                  <a:cs typeface="Arial" charset="0"/>
                </a:rPr>
                <a:t>t→</a:t>
              </a:r>
              <a:r>
                <a:rPr lang="fr-FR" sz="1600" b="1" dirty="0">
                  <a:latin typeface="Arial" charset="0"/>
                  <a:cs typeface="Arial" charset="0"/>
                  <a:sym typeface="Symbol"/>
                </a:rPr>
                <a:t> </a:t>
              </a:r>
              <a:r>
                <a:rPr lang="fr-FR" sz="1600" b="1" dirty="0">
                  <a:latin typeface="Arial" charset="0"/>
                  <a:cs typeface="Arial" charset="0"/>
                </a:rPr>
                <a:t>   </a:t>
              </a:r>
              <a:r>
                <a:rPr lang="fr-FR" sz="1400" b="1" dirty="0">
                  <a:latin typeface="Arial" charset="0"/>
                  <a:cs typeface="Arial" charset="0"/>
                </a:rPr>
                <a:t>du</a:t>
              </a:r>
              <a:r>
                <a:rPr lang="fr-FR" sz="1050" b="1" dirty="0">
                  <a:latin typeface="Arial" charset="0"/>
                  <a:cs typeface="Arial" charset="0"/>
                </a:rPr>
                <a:t>c</a:t>
              </a:r>
              <a:r>
                <a:rPr lang="fr-FR" sz="1400" b="1" dirty="0">
                  <a:latin typeface="Arial" charset="0"/>
                  <a:cs typeface="Arial" charset="0"/>
                </a:rPr>
                <a:t>/</a:t>
              </a:r>
              <a:r>
                <a:rPr lang="fr-FR" sz="1400" b="1" dirty="0" err="1">
                  <a:latin typeface="Arial" charset="0"/>
                  <a:cs typeface="Arial" charset="0"/>
                </a:rPr>
                <a:t>dt</a:t>
              </a:r>
              <a:r>
                <a:rPr lang="fr-FR" sz="1400" b="1" dirty="0">
                  <a:latin typeface="Arial" charset="0"/>
                  <a:cs typeface="Arial" charset="0"/>
                </a:rPr>
                <a:t>→0</a:t>
              </a:r>
              <a:r>
                <a:rPr lang="fr-FR" sz="1600" b="1" dirty="0">
                  <a:latin typeface="Arial" charset="0"/>
                  <a:cs typeface="Arial" charset="0"/>
                </a:rPr>
                <a:t>     </a:t>
              </a:r>
              <a:r>
                <a:rPr lang="fr-FR" sz="1600" b="1" dirty="0" err="1">
                  <a:latin typeface="Arial" charset="0"/>
                  <a:cs typeface="Arial" charset="0"/>
                </a:rPr>
                <a:t>u</a:t>
              </a:r>
              <a:r>
                <a:rPr lang="fr-FR" sz="1100" b="1" dirty="0" err="1">
                  <a:latin typeface="Arial" charset="0"/>
                  <a:cs typeface="Arial" charset="0"/>
                </a:rPr>
                <a:t>c</a:t>
              </a:r>
              <a:r>
                <a:rPr lang="fr-FR" sz="1100" b="1" dirty="0">
                  <a:latin typeface="Arial" charset="0"/>
                  <a:cs typeface="Arial" charset="0"/>
                </a:rPr>
                <a:t>  </a:t>
              </a:r>
              <a:r>
                <a:rPr lang="fr-FR" sz="1600" b="1" dirty="0">
                  <a:latin typeface="Arial" charset="0"/>
                  <a:cs typeface="Arial" charset="0"/>
                </a:rPr>
                <a:t>→ </a:t>
              </a:r>
              <a:r>
                <a:rPr lang="fr-FR" sz="1400" b="1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U</a:t>
              </a:r>
              <a:r>
                <a:rPr lang="fr-FR" sz="1100" b="1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c</a:t>
              </a:r>
              <a:r>
                <a:rPr lang="fr-FR" sz="1100" b="1" baseline="-25000" dirty="0" err="1">
                  <a:solidFill>
                    <a:srgbClr val="FF0000"/>
                  </a:solidFill>
                  <a:latin typeface="Arial" charset="0"/>
                  <a:cs typeface="Arial" charset="0"/>
                </a:rPr>
                <a:t>m</a:t>
              </a:r>
              <a:r>
                <a:rPr lang="fr-FR" sz="1400" b="1" dirty="0">
                  <a:latin typeface="Arial" charset="0"/>
                  <a:cs typeface="Arial" charset="0"/>
                </a:rPr>
                <a:t> = 0</a:t>
              </a:r>
              <a:r>
                <a:rPr lang="fr-FR" sz="1600" dirty="0">
                  <a:latin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2072" name="Rectangle 45"/>
            <p:cNvSpPr>
              <a:spLocks noChangeArrowheads="1"/>
            </p:cNvSpPr>
            <p:nvPr/>
          </p:nvSpPr>
          <p:spPr bwMode="auto">
            <a:xfrm>
              <a:off x="4963886" y="2474687"/>
              <a:ext cx="361740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400" b="1"/>
                <a:t>Alors </a:t>
              </a:r>
              <a:r>
                <a:rPr lang="fr-FR" altLang="fr-FR" sz="1600"/>
                <a:t> </a:t>
              </a:r>
              <a:r>
                <a:rPr lang="fr-FR" altLang="fr-FR" sz="1600" b="1"/>
                <a:t>u</a:t>
              </a:r>
              <a:r>
                <a:rPr lang="fr-FR" altLang="fr-FR" sz="1100" b="1"/>
                <a:t>c</a:t>
              </a:r>
              <a:r>
                <a:rPr lang="fr-FR" altLang="fr-FR" sz="1600" b="1"/>
                <a:t> = (</a:t>
              </a:r>
              <a:r>
                <a:rPr lang="fr-FR" altLang="fr-FR" sz="1400" b="1"/>
                <a:t>Q</a:t>
              </a:r>
              <a:r>
                <a:rPr lang="fr-FR" altLang="fr-FR" sz="1400" b="1" baseline="-25000"/>
                <a:t>0</a:t>
              </a:r>
              <a:r>
                <a:rPr lang="fr-FR" altLang="fr-FR" sz="1400" b="1"/>
                <a:t>/C)</a:t>
              </a:r>
              <a:r>
                <a:rPr lang="fr-FR" altLang="fr-FR" sz="1600" b="1"/>
                <a:t>  </a:t>
              </a:r>
              <a:r>
                <a:rPr lang="fr-FR" altLang="fr-FR" sz="2000" b="1"/>
                <a:t>e</a:t>
              </a:r>
              <a:r>
                <a:rPr lang="fr-FR" altLang="fr-FR" sz="1600" b="1" baseline="30000"/>
                <a:t>-t</a:t>
              </a:r>
              <a:r>
                <a:rPr lang="fr-FR" altLang="fr-FR" sz="1100" b="1" baseline="30000"/>
                <a:t> </a:t>
              </a:r>
              <a:r>
                <a:rPr lang="fr-FR" altLang="fr-FR" sz="1600" b="1" baseline="30000"/>
                <a:t>/</a:t>
              </a:r>
              <a:r>
                <a:rPr lang="de-DE" altLang="fr-FR" sz="1600" b="1" baseline="30000">
                  <a:latin typeface="Symbol" panose="05050102010706020507" pitchFamily="18" charset="2"/>
                </a:rPr>
                <a:t>t</a:t>
              </a:r>
              <a:r>
                <a:rPr lang="de-DE" altLang="fr-FR" sz="1200" b="1"/>
                <a:t> </a:t>
              </a:r>
              <a:r>
                <a:rPr lang="fr-FR" altLang="fr-FR" sz="1600"/>
                <a:t> et   </a:t>
              </a:r>
              <a:r>
                <a:rPr lang="fr-FR" altLang="fr-FR" sz="1600" b="1"/>
                <a:t>q = Q</a:t>
              </a:r>
              <a:r>
                <a:rPr lang="fr-FR" altLang="fr-FR" sz="1600" b="1" baseline="-25000"/>
                <a:t>0</a:t>
              </a:r>
              <a:r>
                <a:rPr lang="fr-FR" altLang="fr-FR" sz="1600" b="1"/>
                <a:t> e</a:t>
              </a:r>
              <a:r>
                <a:rPr lang="fr-FR" altLang="fr-FR" sz="1600" b="1" baseline="30000"/>
                <a:t>-t</a:t>
              </a:r>
              <a:r>
                <a:rPr lang="fr-FR" altLang="fr-FR" sz="1100" b="1" baseline="30000"/>
                <a:t> </a:t>
              </a:r>
              <a:r>
                <a:rPr lang="fr-FR" altLang="fr-FR" sz="1600" b="1" baseline="30000"/>
                <a:t>/</a:t>
              </a:r>
              <a:r>
                <a:rPr lang="de-DE" altLang="fr-FR" sz="1600" b="1" baseline="30000">
                  <a:latin typeface="Symbol" panose="05050102010706020507" pitchFamily="18" charset="2"/>
                </a:rPr>
                <a:t>t</a:t>
              </a:r>
              <a:r>
                <a:rPr lang="de-DE" altLang="fr-FR" sz="1200" b="1"/>
                <a:t> </a:t>
              </a:r>
              <a:endParaRPr lang="fr-FR" altLang="fr-FR" sz="1600"/>
            </a:p>
          </p:txBody>
        </p:sp>
      </p:grpSp>
      <p:graphicFrame>
        <p:nvGraphicFramePr>
          <p:cNvPr id="3102" name="Object 30"/>
          <p:cNvGraphicFramePr>
            <a:graphicFrameLocks noChangeAspect="1"/>
          </p:cNvGraphicFramePr>
          <p:nvPr/>
        </p:nvGraphicFramePr>
        <p:xfrm>
          <a:off x="660400" y="3968750"/>
          <a:ext cx="3384550" cy="206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3" imgW="2336760" imgH="1714320" progId="Equation.DSMT4">
                  <p:embed/>
                </p:oleObj>
              </mc:Choice>
              <mc:Fallback>
                <p:oleObj name="Equation" r:id="rId3" imgW="2336760" imgH="171432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3968750"/>
                        <a:ext cx="3384550" cy="206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Rectangle 73"/>
          <p:cNvSpPr/>
          <p:nvPr/>
        </p:nvSpPr>
        <p:spPr>
          <a:xfrm>
            <a:off x="2341563" y="5495925"/>
            <a:ext cx="1276350" cy="3619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3" name="Groupe 75"/>
          <p:cNvGrpSpPr>
            <a:grpSpLocks/>
          </p:cNvGrpSpPr>
          <p:nvPr/>
        </p:nvGrpSpPr>
        <p:grpSpPr bwMode="auto">
          <a:xfrm>
            <a:off x="5314950" y="4057650"/>
            <a:ext cx="2894013" cy="1911350"/>
            <a:chOff x="5143640" y="3707559"/>
            <a:chExt cx="3195944" cy="2179803"/>
          </a:xfrm>
        </p:grpSpPr>
        <p:graphicFrame>
          <p:nvGraphicFramePr>
            <p:cNvPr id="2051" name="Object 31"/>
            <p:cNvGraphicFramePr>
              <a:graphicFrameLocks noChangeAspect="1"/>
            </p:cNvGraphicFramePr>
            <p:nvPr/>
          </p:nvGraphicFramePr>
          <p:xfrm>
            <a:off x="5143640" y="3707559"/>
            <a:ext cx="3195944" cy="21798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6" name="Equation" r:id="rId5" imgW="2031840" imgH="1625400" progId="Equation.DSMT4">
                    <p:embed/>
                  </p:oleObj>
                </mc:Choice>
                <mc:Fallback>
                  <p:oleObj name="Equation" r:id="rId5" imgW="2031840" imgH="1625400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3640" y="3707559"/>
                          <a:ext cx="3195944" cy="21798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5" name="Rectangle 74"/>
            <p:cNvSpPr/>
            <p:nvPr/>
          </p:nvSpPr>
          <p:spPr>
            <a:xfrm>
              <a:off x="6404136" y="5344222"/>
              <a:ext cx="885327" cy="40192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" name="Connecteur droit 118"/>
          <p:cNvCxnSpPr/>
          <p:nvPr/>
        </p:nvCxnSpPr>
        <p:spPr>
          <a:xfrm rot="5400000">
            <a:off x="3275012" y="2070101"/>
            <a:ext cx="20097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7" name="Groupe 135"/>
          <p:cNvGrpSpPr>
            <a:grpSpLocks/>
          </p:cNvGrpSpPr>
          <p:nvPr/>
        </p:nvGrpSpPr>
        <p:grpSpPr bwMode="auto">
          <a:xfrm>
            <a:off x="1114425" y="742950"/>
            <a:ext cx="2784475" cy="2298700"/>
            <a:chOff x="833219" y="492369"/>
            <a:chExt cx="2784187" cy="2298616"/>
          </a:xfrm>
        </p:grpSpPr>
        <p:cxnSp>
          <p:nvCxnSpPr>
            <p:cNvPr id="125" name="Connecteur droit avec flèche 124"/>
            <p:cNvCxnSpPr/>
            <p:nvPr/>
          </p:nvCxnSpPr>
          <p:spPr>
            <a:xfrm>
              <a:off x="844331" y="2773524"/>
              <a:ext cx="265243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eur droit avec flèche 126"/>
            <p:cNvCxnSpPr/>
            <p:nvPr/>
          </p:nvCxnSpPr>
          <p:spPr>
            <a:xfrm rot="5400000" flipH="1" flipV="1">
              <a:off x="-165283" y="1773435"/>
              <a:ext cx="199859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9" name="ZoneTexte 127"/>
            <p:cNvSpPr txBox="1">
              <a:spLocks noChangeArrowheads="1"/>
            </p:cNvSpPr>
            <p:nvPr/>
          </p:nvSpPr>
          <p:spPr bwMode="auto">
            <a:xfrm>
              <a:off x="874207" y="492369"/>
              <a:ext cx="11288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u</a:t>
              </a:r>
              <a:r>
                <a:rPr lang="fr-FR" altLang="fr-FR" sz="1200"/>
                <a:t>c</a:t>
              </a:r>
              <a:r>
                <a:rPr lang="fr-FR" altLang="fr-FR"/>
                <a:t>  </a:t>
              </a:r>
              <a:r>
                <a:rPr lang="fr-FR" altLang="fr-FR" sz="1600"/>
                <a:t>(</a:t>
              </a:r>
              <a:r>
                <a:rPr lang="fr-FR" altLang="fr-FR" sz="1400"/>
                <a:t>= </a:t>
              </a:r>
              <a:r>
                <a:rPr lang="fr-FR" altLang="fr-FR" sz="1600"/>
                <a:t>q/C)</a:t>
              </a:r>
            </a:p>
          </p:txBody>
        </p:sp>
        <p:sp>
          <p:nvSpPr>
            <p:cNvPr id="3140" name="ZoneTexte 130"/>
            <p:cNvSpPr txBox="1">
              <a:spLocks noChangeArrowheads="1"/>
            </p:cNvSpPr>
            <p:nvPr/>
          </p:nvSpPr>
          <p:spPr bwMode="auto">
            <a:xfrm>
              <a:off x="3396342" y="2421653"/>
              <a:ext cx="2210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t</a:t>
              </a:r>
            </a:p>
          </p:txBody>
        </p:sp>
      </p:grpSp>
      <p:sp>
        <p:nvSpPr>
          <p:cNvPr id="3078" name="ZoneTexte 134"/>
          <p:cNvSpPr txBox="1">
            <a:spLocks noChangeArrowheads="1"/>
          </p:cNvSpPr>
          <p:nvPr/>
        </p:nvSpPr>
        <p:spPr bwMode="auto">
          <a:xfrm>
            <a:off x="2894013" y="531813"/>
            <a:ext cx="2954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0000FF"/>
                </a:solidFill>
              </a:rPr>
              <a:t>graphes de u</a:t>
            </a:r>
            <a:r>
              <a:rPr lang="fr-FR" altLang="fr-FR" sz="1200">
                <a:solidFill>
                  <a:srgbClr val="0000FF"/>
                </a:solidFill>
              </a:rPr>
              <a:t>c</a:t>
            </a:r>
            <a:r>
              <a:rPr lang="fr-FR" altLang="fr-FR">
                <a:solidFill>
                  <a:srgbClr val="0000FF"/>
                </a:solidFill>
              </a:rPr>
              <a:t> (t) ou q(t)</a:t>
            </a:r>
          </a:p>
        </p:txBody>
      </p:sp>
      <p:grpSp>
        <p:nvGrpSpPr>
          <p:cNvPr id="3079" name="Groupe 136"/>
          <p:cNvGrpSpPr>
            <a:grpSpLocks/>
          </p:cNvGrpSpPr>
          <p:nvPr/>
        </p:nvGrpSpPr>
        <p:grpSpPr bwMode="auto">
          <a:xfrm>
            <a:off x="5457825" y="785813"/>
            <a:ext cx="2782888" cy="2298700"/>
            <a:chOff x="833219" y="492369"/>
            <a:chExt cx="2784187" cy="2298616"/>
          </a:xfrm>
        </p:grpSpPr>
        <p:cxnSp>
          <p:nvCxnSpPr>
            <p:cNvPr id="138" name="Connecteur droit avec flèche 137"/>
            <p:cNvCxnSpPr/>
            <p:nvPr/>
          </p:nvCxnSpPr>
          <p:spPr>
            <a:xfrm>
              <a:off x="844337" y="2773523"/>
              <a:ext cx="265236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necteur droit avec flèche 138"/>
            <p:cNvCxnSpPr/>
            <p:nvPr/>
          </p:nvCxnSpPr>
          <p:spPr>
            <a:xfrm rot="5400000" flipH="1" flipV="1">
              <a:off x="-165281" y="1773434"/>
              <a:ext cx="1998589" cy="158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5" name="ZoneTexte 139"/>
            <p:cNvSpPr txBox="1">
              <a:spLocks noChangeArrowheads="1"/>
            </p:cNvSpPr>
            <p:nvPr/>
          </p:nvSpPr>
          <p:spPr bwMode="auto">
            <a:xfrm>
              <a:off x="874207" y="492369"/>
              <a:ext cx="11721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u</a:t>
              </a:r>
              <a:r>
                <a:rPr lang="fr-FR" altLang="fr-FR" sz="1200"/>
                <a:t>c</a:t>
              </a:r>
              <a:r>
                <a:rPr lang="fr-FR" altLang="fr-FR"/>
                <a:t> </a:t>
              </a:r>
              <a:r>
                <a:rPr lang="fr-FR" altLang="fr-FR" sz="1600"/>
                <a:t>(</a:t>
              </a:r>
              <a:r>
                <a:rPr lang="fr-FR" altLang="fr-FR" sz="1400"/>
                <a:t> = </a:t>
              </a:r>
              <a:r>
                <a:rPr lang="fr-FR" altLang="fr-FR" sz="1600"/>
                <a:t>q/C) </a:t>
              </a:r>
            </a:p>
          </p:txBody>
        </p:sp>
        <p:sp>
          <p:nvSpPr>
            <p:cNvPr id="3136" name="ZoneTexte 140"/>
            <p:cNvSpPr txBox="1">
              <a:spLocks noChangeArrowheads="1"/>
            </p:cNvSpPr>
            <p:nvPr/>
          </p:nvSpPr>
          <p:spPr bwMode="auto">
            <a:xfrm>
              <a:off x="3396342" y="2421653"/>
              <a:ext cx="2210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t</a:t>
              </a:r>
            </a:p>
          </p:txBody>
        </p:sp>
      </p:grpSp>
      <p:sp>
        <p:nvSpPr>
          <p:cNvPr id="153" name="Forme libre 152"/>
          <p:cNvSpPr/>
          <p:nvPr/>
        </p:nvSpPr>
        <p:spPr>
          <a:xfrm>
            <a:off x="1135063" y="1557338"/>
            <a:ext cx="2471737" cy="1466850"/>
          </a:xfrm>
          <a:custGeom>
            <a:avLst/>
            <a:gdLst>
              <a:gd name="connsiteX0" fmla="*/ 0 w 5305530"/>
              <a:gd name="connsiteY0" fmla="*/ 2944167 h 2944167"/>
              <a:gd name="connsiteX1" fmla="*/ 80387 w 5305530"/>
              <a:gd name="connsiteY1" fmla="*/ 2582426 h 2944167"/>
              <a:gd name="connsiteX2" fmla="*/ 231112 w 5305530"/>
              <a:gd name="connsiteY2" fmla="*/ 2120202 h 2944167"/>
              <a:gd name="connsiteX3" fmla="*/ 411983 w 5305530"/>
              <a:gd name="connsiteY3" fmla="*/ 1718268 h 2944167"/>
              <a:gd name="connsiteX4" fmla="*/ 643095 w 5305530"/>
              <a:gd name="connsiteY4" fmla="*/ 1336431 h 2944167"/>
              <a:gd name="connsiteX5" fmla="*/ 974690 w 5305530"/>
              <a:gd name="connsiteY5" fmla="*/ 944545 h 2944167"/>
              <a:gd name="connsiteX6" fmla="*/ 1276141 w 5305530"/>
              <a:gd name="connsiteY6" fmla="*/ 683288 h 2944167"/>
              <a:gd name="connsiteX7" fmla="*/ 1748413 w 5305530"/>
              <a:gd name="connsiteY7" fmla="*/ 361741 h 2944167"/>
              <a:gd name="connsiteX8" fmla="*/ 2502040 w 5305530"/>
              <a:gd name="connsiteY8" fmla="*/ 110532 h 2944167"/>
              <a:gd name="connsiteX9" fmla="*/ 3597310 w 5305530"/>
              <a:gd name="connsiteY9" fmla="*/ 20097 h 2944167"/>
              <a:gd name="connsiteX10" fmla="*/ 5305530 w 5305530"/>
              <a:gd name="connsiteY10" fmla="*/ 0 h 2944167"/>
              <a:gd name="connsiteX11" fmla="*/ 5305530 w 5305530"/>
              <a:gd name="connsiteY11" fmla="*/ 0 h 2944167"/>
              <a:gd name="connsiteX0" fmla="*/ 0 w 5305530"/>
              <a:gd name="connsiteY0" fmla="*/ 2944167 h 2944167"/>
              <a:gd name="connsiteX1" fmla="*/ 80387 w 5305530"/>
              <a:gd name="connsiteY1" fmla="*/ 2582426 h 2944167"/>
              <a:gd name="connsiteX2" fmla="*/ 231112 w 5305530"/>
              <a:gd name="connsiteY2" fmla="*/ 2120202 h 2944167"/>
              <a:gd name="connsiteX3" fmla="*/ 411983 w 5305530"/>
              <a:gd name="connsiteY3" fmla="*/ 1718268 h 2944167"/>
              <a:gd name="connsiteX4" fmla="*/ 643095 w 5305530"/>
              <a:gd name="connsiteY4" fmla="*/ 1336431 h 2944167"/>
              <a:gd name="connsiteX5" fmla="*/ 974690 w 5305530"/>
              <a:gd name="connsiteY5" fmla="*/ 944545 h 2944167"/>
              <a:gd name="connsiteX6" fmla="*/ 1340322 w 5305530"/>
              <a:gd name="connsiteY6" fmla="*/ 622792 h 2944167"/>
              <a:gd name="connsiteX7" fmla="*/ 1748413 w 5305530"/>
              <a:gd name="connsiteY7" fmla="*/ 361741 h 2944167"/>
              <a:gd name="connsiteX8" fmla="*/ 2502040 w 5305530"/>
              <a:gd name="connsiteY8" fmla="*/ 110532 h 2944167"/>
              <a:gd name="connsiteX9" fmla="*/ 3597310 w 5305530"/>
              <a:gd name="connsiteY9" fmla="*/ 20097 h 2944167"/>
              <a:gd name="connsiteX10" fmla="*/ 5305530 w 5305530"/>
              <a:gd name="connsiteY10" fmla="*/ 0 h 2944167"/>
              <a:gd name="connsiteX11" fmla="*/ 5305530 w 5305530"/>
              <a:gd name="connsiteY11" fmla="*/ 0 h 2944167"/>
              <a:gd name="connsiteX0" fmla="*/ 0 w 5305530"/>
              <a:gd name="connsiteY0" fmla="*/ 2944167 h 2944167"/>
              <a:gd name="connsiteX1" fmla="*/ 80387 w 5305530"/>
              <a:gd name="connsiteY1" fmla="*/ 2582426 h 2944167"/>
              <a:gd name="connsiteX2" fmla="*/ 231112 w 5305530"/>
              <a:gd name="connsiteY2" fmla="*/ 2120202 h 2944167"/>
              <a:gd name="connsiteX3" fmla="*/ 411983 w 5305530"/>
              <a:gd name="connsiteY3" fmla="*/ 1718268 h 2944167"/>
              <a:gd name="connsiteX4" fmla="*/ 643095 w 5305530"/>
              <a:gd name="connsiteY4" fmla="*/ 1336431 h 2944167"/>
              <a:gd name="connsiteX5" fmla="*/ 974690 w 5305530"/>
              <a:gd name="connsiteY5" fmla="*/ 944545 h 2944167"/>
              <a:gd name="connsiteX6" fmla="*/ 1340322 w 5305530"/>
              <a:gd name="connsiteY6" fmla="*/ 622792 h 2944167"/>
              <a:gd name="connsiteX7" fmla="*/ 1876772 w 5305530"/>
              <a:gd name="connsiteY7" fmla="*/ 301244 h 2944167"/>
              <a:gd name="connsiteX8" fmla="*/ 2502040 w 5305530"/>
              <a:gd name="connsiteY8" fmla="*/ 110532 h 2944167"/>
              <a:gd name="connsiteX9" fmla="*/ 3597310 w 5305530"/>
              <a:gd name="connsiteY9" fmla="*/ 20097 h 2944167"/>
              <a:gd name="connsiteX10" fmla="*/ 5305530 w 5305530"/>
              <a:gd name="connsiteY10" fmla="*/ 0 h 2944167"/>
              <a:gd name="connsiteX11" fmla="*/ 5305530 w 5305530"/>
              <a:gd name="connsiteY11" fmla="*/ 0 h 2944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05530" h="2944167">
                <a:moveTo>
                  <a:pt x="0" y="2944167"/>
                </a:moveTo>
                <a:cubicBezTo>
                  <a:pt x="20934" y="2831960"/>
                  <a:pt x="41868" y="2719754"/>
                  <a:pt x="80387" y="2582426"/>
                </a:cubicBezTo>
                <a:cubicBezTo>
                  <a:pt x="118906" y="2445099"/>
                  <a:pt x="175846" y="2264228"/>
                  <a:pt x="231112" y="2120202"/>
                </a:cubicBezTo>
                <a:cubicBezTo>
                  <a:pt x="286378" y="1976176"/>
                  <a:pt x="343319" y="1848897"/>
                  <a:pt x="411983" y="1718268"/>
                </a:cubicBezTo>
                <a:cubicBezTo>
                  <a:pt x="480647" y="1587640"/>
                  <a:pt x="549311" y="1465385"/>
                  <a:pt x="643095" y="1336431"/>
                </a:cubicBezTo>
                <a:cubicBezTo>
                  <a:pt x="736880" y="1207477"/>
                  <a:pt x="858486" y="1063485"/>
                  <a:pt x="974690" y="944545"/>
                </a:cubicBezTo>
                <a:cubicBezTo>
                  <a:pt x="1090894" y="825605"/>
                  <a:pt x="1189975" y="730009"/>
                  <a:pt x="1340322" y="622792"/>
                </a:cubicBezTo>
                <a:cubicBezTo>
                  <a:pt x="1490669" y="515575"/>
                  <a:pt x="1683152" y="386621"/>
                  <a:pt x="1876772" y="301244"/>
                </a:cubicBezTo>
                <a:cubicBezTo>
                  <a:pt x="2070392" y="215867"/>
                  <a:pt x="2215284" y="157390"/>
                  <a:pt x="2502040" y="110532"/>
                </a:cubicBezTo>
                <a:cubicBezTo>
                  <a:pt x="2788796" y="63674"/>
                  <a:pt x="3130062" y="38519"/>
                  <a:pt x="3597310" y="20097"/>
                </a:cubicBezTo>
                <a:cubicBezTo>
                  <a:pt x="4064558" y="1675"/>
                  <a:pt x="5305530" y="0"/>
                  <a:pt x="5305530" y="0"/>
                </a:cubicBezTo>
                <a:lnTo>
                  <a:pt x="530553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55" name="Forme libre 154"/>
          <p:cNvSpPr/>
          <p:nvPr/>
        </p:nvSpPr>
        <p:spPr>
          <a:xfrm flipV="1">
            <a:off x="5457825" y="1579563"/>
            <a:ext cx="2492375" cy="1466850"/>
          </a:xfrm>
          <a:custGeom>
            <a:avLst/>
            <a:gdLst>
              <a:gd name="connsiteX0" fmla="*/ 0 w 5305530"/>
              <a:gd name="connsiteY0" fmla="*/ 2944167 h 2944167"/>
              <a:gd name="connsiteX1" fmla="*/ 80387 w 5305530"/>
              <a:gd name="connsiteY1" fmla="*/ 2582426 h 2944167"/>
              <a:gd name="connsiteX2" fmla="*/ 231112 w 5305530"/>
              <a:gd name="connsiteY2" fmla="*/ 2120202 h 2944167"/>
              <a:gd name="connsiteX3" fmla="*/ 411983 w 5305530"/>
              <a:gd name="connsiteY3" fmla="*/ 1718268 h 2944167"/>
              <a:gd name="connsiteX4" fmla="*/ 643095 w 5305530"/>
              <a:gd name="connsiteY4" fmla="*/ 1336431 h 2944167"/>
              <a:gd name="connsiteX5" fmla="*/ 974690 w 5305530"/>
              <a:gd name="connsiteY5" fmla="*/ 944545 h 2944167"/>
              <a:gd name="connsiteX6" fmla="*/ 1276141 w 5305530"/>
              <a:gd name="connsiteY6" fmla="*/ 683288 h 2944167"/>
              <a:gd name="connsiteX7" fmla="*/ 1748413 w 5305530"/>
              <a:gd name="connsiteY7" fmla="*/ 361741 h 2944167"/>
              <a:gd name="connsiteX8" fmla="*/ 2502040 w 5305530"/>
              <a:gd name="connsiteY8" fmla="*/ 110532 h 2944167"/>
              <a:gd name="connsiteX9" fmla="*/ 3597310 w 5305530"/>
              <a:gd name="connsiteY9" fmla="*/ 20097 h 2944167"/>
              <a:gd name="connsiteX10" fmla="*/ 5305530 w 5305530"/>
              <a:gd name="connsiteY10" fmla="*/ 0 h 2944167"/>
              <a:gd name="connsiteX11" fmla="*/ 5305530 w 5305530"/>
              <a:gd name="connsiteY11" fmla="*/ 0 h 2944167"/>
              <a:gd name="connsiteX0" fmla="*/ 0 w 5305530"/>
              <a:gd name="connsiteY0" fmla="*/ 2944167 h 2944167"/>
              <a:gd name="connsiteX1" fmla="*/ 80387 w 5305530"/>
              <a:gd name="connsiteY1" fmla="*/ 2582426 h 2944167"/>
              <a:gd name="connsiteX2" fmla="*/ 231112 w 5305530"/>
              <a:gd name="connsiteY2" fmla="*/ 2120202 h 2944167"/>
              <a:gd name="connsiteX3" fmla="*/ 411983 w 5305530"/>
              <a:gd name="connsiteY3" fmla="*/ 1718268 h 2944167"/>
              <a:gd name="connsiteX4" fmla="*/ 643095 w 5305530"/>
              <a:gd name="connsiteY4" fmla="*/ 1336431 h 2944167"/>
              <a:gd name="connsiteX5" fmla="*/ 974690 w 5305530"/>
              <a:gd name="connsiteY5" fmla="*/ 944545 h 2944167"/>
              <a:gd name="connsiteX6" fmla="*/ 1340322 w 5305530"/>
              <a:gd name="connsiteY6" fmla="*/ 622792 h 2944167"/>
              <a:gd name="connsiteX7" fmla="*/ 1748413 w 5305530"/>
              <a:gd name="connsiteY7" fmla="*/ 361741 h 2944167"/>
              <a:gd name="connsiteX8" fmla="*/ 2502040 w 5305530"/>
              <a:gd name="connsiteY8" fmla="*/ 110532 h 2944167"/>
              <a:gd name="connsiteX9" fmla="*/ 3597310 w 5305530"/>
              <a:gd name="connsiteY9" fmla="*/ 20097 h 2944167"/>
              <a:gd name="connsiteX10" fmla="*/ 5305530 w 5305530"/>
              <a:gd name="connsiteY10" fmla="*/ 0 h 2944167"/>
              <a:gd name="connsiteX11" fmla="*/ 5305530 w 5305530"/>
              <a:gd name="connsiteY11" fmla="*/ 0 h 2944167"/>
              <a:gd name="connsiteX0" fmla="*/ 0 w 5305530"/>
              <a:gd name="connsiteY0" fmla="*/ 2944167 h 2944167"/>
              <a:gd name="connsiteX1" fmla="*/ 80387 w 5305530"/>
              <a:gd name="connsiteY1" fmla="*/ 2582426 h 2944167"/>
              <a:gd name="connsiteX2" fmla="*/ 231112 w 5305530"/>
              <a:gd name="connsiteY2" fmla="*/ 2120202 h 2944167"/>
              <a:gd name="connsiteX3" fmla="*/ 411983 w 5305530"/>
              <a:gd name="connsiteY3" fmla="*/ 1718268 h 2944167"/>
              <a:gd name="connsiteX4" fmla="*/ 643095 w 5305530"/>
              <a:gd name="connsiteY4" fmla="*/ 1336431 h 2944167"/>
              <a:gd name="connsiteX5" fmla="*/ 974690 w 5305530"/>
              <a:gd name="connsiteY5" fmla="*/ 944545 h 2944167"/>
              <a:gd name="connsiteX6" fmla="*/ 1340322 w 5305530"/>
              <a:gd name="connsiteY6" fmla="*/ 622792 h 2944167"/>
              <a:gd name="connsiteX7" fmla="*/ 1876772 w 5305530"/>
              <a:gd name="connsiteY7" fmla="*/ 301244 h 2944167"/>
              <a:gd name="connsiteX8" fmla="*/ 2502040 w 5305530"/>
              <a:gd name="connsiteY8" fmla="*/ 110532 h 2944167"/>
              <a:gd name="connsiteX9" fmla="*/ 3597310 w 5305530"/>
              <a:gd name="connsiteY9" fmla="*/ 20097 h 2944167"/>
              <a:gd name="connsiteX10" fmla="*/ 5305530 w 5305530"/>
              <a:gd name="connsiteY10" fmla="*/ 0 h 2944167"/>
              <a:gd name="connsiteX11" fmla="*/ 5305530 w 5305530"/>
              <a:gd name="connsiteY11" fmla="*/ 0 h 2944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05530" h="2944167">
                <a:moveTo>
                  <a:pt x="0" y="2944167"/>
                </a:moveTo>
                <a:cubicBezTo>
                  <a:pt x="20934" y="2831960"/>
                  <a:pt x="41868" y="2719754"/>
                  <a:pt x="80387" y="2582426"/>
                </a:cubicBezTo>
                <a:cubicBezTo>
                  <a:pt x="118906" y="2445099"/>
                  <a:pt x="175846" y="2264228"/>
                  <a:pt x="231112" y="2120202"/>
                </a:cubicBezTo>
                <a:cubicBezTo>
                  <a:pt x="286378" y="1976176"/>
                  <a:pt x="343319" y="1848897"/>
                  <a:pt x="411983" y="1718268"/>
                </a:cubicBezTo>
                <a:cubicBezTo>
                  <a:pt x="480647" y="1587640"/>
                  <a:pt x="549311" y="1465385"/>
                  <a:pt x="643095" y="1336431"/>
                </a:cubicBezTo>
                <a:cubicBezTo>
                  <a:pt x="736880" y="1207477"/>
                  <a:pt x="858486" y="1063485"/>
                  <a:pt x="974690" y="944545"/>
                </a:cubicBezTo>
                <a:cubicBezTo>
                  <a:pt x="1090894" y="825605"/>
                  <a:pt x="1189975" y="730009"/>
                  <a:pt x="1340322" y="622792"/>
                </a:cubicBezTo>
                <a:cubicBezTo>
                  <a:pt x="1490669" y="515575"/>
                  <a:pt x="1683152" y="386621"/>
                  <a:pt x="1876772" y="301244"/>
                </a:cubicBezTo>
                <a:cubicBezTo>
                  <a:pt x="2070392" y="215867"/>
                  <a:pt x="2215284" y="157390"/>
                  <a:pt x="2502040" y="110532"/>
                </a:cubicBezTo>
                <a:cubicBezTo>
                  <a:pt x="2788796" y="63674"/>
                  <a:pt x="3130062" y="38519"/>
                  <a:pt x="3597310" y="20097"/>
                </a:cubicBezTo>
                <a:cubicBezTo>
                  <a:pt x="4064558" y="1675"/>
                  <a:pt x="5305530" y="0"/>
                  <a:pt x="5305530" y="0"/>
                </a:cubicBezTo>
                <a:lnTo>
                  <a:pt x="530553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4" name="Groupe 169"/>
          <p:cNvGrpSpPr>
            <a:grpSpLocks/>
          </p:cNvGrpSpPr>
          <p:nvPr/>
        </p:nvGrpSpPr>
        <p:grpSpPr bwMode="auto">
          <a:xfrm>
            <a:off x="733425" y="1357313"/>
            <a:ext cx="2884488" cy="368300"/>
            <a:chOff x="452176" y="1105319"/>
            <a:chExt cx="2883875" cy="369332"/>
          </a:xfrm>
        </p:grpSpPr>
        <p:cxnSp>
          <p:nvCxnSpPr>
            <p:cNvPr id="158" name="Connecteur droit 157"/>
            <p:cNvCxnSpPr/>
            <p:nvPr/>
          </p:nvCxnSpPr>
          <p:spPr>
            <a:xfrm flipV="1">
              <a:off x="844206" y="1296353"/>
              <a:ext cx="2491845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2" name="ZoneTexte 161"/>
            <p:cNvSpPr txBox="1">
              <a:spLocks noChangeArrowheads="1"/>
            </p:cNvSpPr>
            <p:nvPr/>
          </p:nvSpPr>
          <p:spPr bwMode="auto">
            <a:xfrm>
              <a:off x="452176" y="1105319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E</a:t>
              </a:r>
            </a:p>
          </p:txBody>
        </p:sp>
      </p:grpSp>
      <p:cxnSp>
        <p:nvCxnSpPr>
          <p:cNvPr id="164" name="Connecteur droit 163"/>
          <p:cNvCxnSpPr>
            <a:stCxn id="153" idx="0"/>
          </p:cNvCxnSpPr>
          <p:nvPr/>
        </p:nvCxnSpPr>
        <p:spPr>
          <a:xfrm flipV="1">
            <a:off x="1135063" y="1557338"/>
            <a:ext cx="322262" cy="146685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necteur droit 171"/>
          <p:cNvCxnSpPr/>
          <p:nvPr/>
        </p:nvCxnSpPr>
        <p:spPr>
          <a:xfrm rot="5400000">
            <a:off x="718344" y="2296319"/>
            <a:ext cx="147796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ZoneTexte 175"/>
          <p:cNvSpPr txBox="1">
            <a:spLocks noChangeArrowheads="1"/>
          </p:cNvSpPr>
          <p:nvPr/>
        </p:nvSpPr>
        <p:spPr bwMode="auto">
          <a:xfrm>
            <a:off x="1327150" y="3024188"/>
            <a:ext cx="296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</a:p>
        </p:txBody>
      </p:sp>
      <p:grpSp>
        <p:nvGrpSpPr>
          <p:cNvPr id="5" name="Groupe 177"/>
          <p:cNvGrpSpPr>
            <a:grpSpLocks/>
          </p:cNvGrpSpPr>
          <p:nvPr/>
        </p:nvGrpSpPr>
        <p:grpSpPr bwMode="auto">
          <a:xfrm>
            <a:off x="280988" y="2039938"/>
            <a:ext cx="1174750" cy="369887"/>
            <a:chOff x="0" y="1788606"/>
            <a:chExt cx="1173831" cy="369332"/>
          </a:xfrm>
        </p:grpSpPr>
        <p:cxnSp>
          <p:nvCxnSpPr>
            <p:cNvPr id="174" name="Connecteur droit 173"/>
            <p:cNvCxnSpPr/>
            <p:nvPr/>
          </p:nvCxnSpPr>
          <p:spPr>
            <a:xfrm flipH="1" flipV="1">
              <a:off x="823267" y="1948702"/>
              <a:ext cx="350564" cy="317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0" name="ZoneTexte 176"/>
            <p:cNvSpPr txBox="1">
              <a:spLocks noChangeArrowheads="1"/>
            </p:cNvSpPr>
            <p:nvPr/>
          </p:nvSpPr>
          <p:spPr bwMode="auto">
            <a:xfrm>
              <a:off x="0" y="1788606"/>
              <a:ext cx="8018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600"/>
                <a:t>0,63</a:t>
              </a:r>
              <a:r>
                <a:rPr lang="fr-FR" altLang="fr-FR"/>
                <a:t>.E</a:t>
              </a:r>
            </a:p>
          </p:txBody>
        </p:sp>
      </p:grpSp>
      <p:grpSp>
        <p:nvGrpSpPr>
          <p:cNvPr id="6" name="Groupe 188"/>
          <p:cNvGrpSpPr>
            <a:grpSpLocks/>
          </p:cNvGrpSpPr>
          <p:nvPr/>
        </p:nvGrpSpPr>
        <p:grpSpPr bwMode="auto">
          <a:xfrm>
            <a:off x="4641850" y="1628775"/>
            <a:ext cx="1314450" cy="1878013"/>
            <a:chOff x="4662435" y="1398395"/>
            <a:chExt cx="1313435" cy="1877219"/>
          </a:xfrm>
        </p:grpSpPr>
        <p:cxnSp>
          <p:nvCxnSpPr>
            <p:cNvPr id="179" name="Connecteur droit 178"/>
            <p:cNvCxnSpPr/>
            <p:nvPr/>
          </p:nvCxnSpPr>
          <p:spPr>
            <a:xfrm rot="16200000" flipH="1">
              <a:off x="4935025" y="1950667"/>
              <a:ext cx="1424972" cy="320427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5" name="ZoneTexte 179"/>
            <p:cNvSpPr txBox="1">
              <a:spLocks noChangeArrowheads="1"/>
            </p:cNvSpPr>
            <p:nvPr/>
          </p:nvSpPr>
          <p:spPr bwMode="auto">
            <a:xfrm>
              <a:off x="5678994" y="2875504"/>
              <a:ext cx="29687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>
                  <a:solidFill>
                    <a:srgbClr val="FF0000"/>
                  </a:solidFill>
                  <a:latin typeface="Symbol" panose="05050102010706020507" pitchFamily="18" charset="2"/>
                </a:rPr>
                <a:t>t</a:t>
              </a:r>
            </a:p>
          </p:txBody>
        </p:sp>
        <p:cxnSp>
          <p:nvCxnSpPr>
            <p:cNvPr id="183" name="Connecteur droit 182"/>
            <p:cNvCxnSpPr/>
            <p:nvPr/>
          </p:nvCxnSpPr>
          <p:spPr>
            <a:xfrm rot="5400000">
              <a:off x="5486392" y="2502035"/>
              <a:ext cx="642665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necteur droit 184"/>
            <p:cNvCxnSpPr/>
            <p:nvPr/>
          </p:nvCxnSpPr>
          <p:spPr>
            <a:xfrm rot="10800000" flipV="1">
              <a:off x="5476194" y="2210851"/>
              <a:ext cx="334703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8" name="ZoneTexte 186"/>
            <p:cNvSpPr txBox="1">
              <a:spLocks noChangeArrowheads="1"/>
            </p:cNvSpPr>
            <p:nvPr/>
          </p:nvSpPr>
          <p:spPr bwMode="auto">
            <a:xfrm>
              <a:off x="4662435" y="2019719"/>
              <a:ext cx="9344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600"/>
                <a:t>0,37</a:t>
              </a:r>
              <a:r>
                <a:rPr lang="fr-FR" altLang="fr-FR"/>
                <a:t>.U</a:t>
              </a:r>
              <a:r>
                <a:rPr lang="fr-FR" altLang="fr-FR" sz="1100"/>
                <a:t>0</a:t>
              </a:r>
              <a:endParaRPr lang="fr-FR" altLang="fr-FR"/>
            </a:p>
          </p:txBody>
        </p:sp>
      </p:grpSp>
      <p:sp>
        <p:nvSpPr>
          <p:cNvPr id="3088" name="ZoneTexte 187"/>
          <p:cNvSpPr txBox="1">
            <a:spLocks noChangeArrowheads="1"/>
          </p:cNvSpPr>
          <p:nvPr/>
        </p:nvSpPr>
        <p:spPr bwMode="auto">
          <a:xfrm>
            <a:off x="5005388" y="1419225"/>
            <a:ext cx="511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U</a:t>
            </a:r>
            <a:r>
              <a:rPr lang="fr-FR" altLang="fr-FR" sz="1100"/>
              <a:t>0</a:t>
            </a:r>
            <a:endParaRPr lang="fr-FR" altLang="fr-FR"/>
          </a:p>
        </p:txBody>
      </p:sp>
      <p:sp>
        <p:nvSpPr>
          <p:cNvPr id="3089" name="ZoneTexte 203"/>
          <p:cNvSpPr txBox="1">
            <a:spLocks noChangeArrowheads="1"/>
          </p:cNvSpPr>
          <p:nvPr/>
        </p:nvSpPr>
        <p:spPr bwMode="auto">
          <a:xfrm>
            <a:off x="2784475" y="3387725"/>
            <a:ext cx="2954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0000FF"/>
                </a:solidFill>
              </a:rPr>
              <a:t>graphes de   i(t) = dq/dt </a:t>
            </a:r>
          </a:p>
        </p:txBody>
      </p:sp>
      <p:cxnSp>
        <p:nvCxnSpPr>
          <p:cNvPr id="205" name="Connecteur droit 204"/>
          <p:cNvCxnSpPr/>
          <p:nvPr/>
        </p:nvCxnSpPr>
        <p:spPr>
          <a:xfrm rot="5400000">
            <a:off x="2940844" y="5496719"/>
            <a:ext cx="272097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689998"/>
              </p:ext>
            </p:extLst>
          </p:nvPr>
        </p:nvGraphicFramePr>
        <p:xfrm>
          <a:off x="552450" y="3757613"/>
          <a:ext cx="3357077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Equation" r:id="rId3" imgW="3860640" imgH="545760" progId="Equation.DSMT4">
                  <p:embed/>
                </p:oleObj>
              </mc:Choice>
              <mc:Fallback>
                <p:oleObj name="Equation" r:id="rId3" imgW="3860640" imgH="545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3757613"/>
                        <a:ext cx="3357077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77880"/>
              </p:ext>
            </p:extLst>
          </p:nvPr>
        </p:nvGraphicFramePr>
        <p:xfrm>
          <a:off x="5280058" y="3757580"/>
          <a:ext cx="27349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Equation" r:id="rId5" imgW="2793960" imgH="507960" progId="Equation.DSMT4">
                  <p:embed/>
                </p:oleObj>
              </mc:Choice>
              <mc:Fallback>
                <p:oleObj name="Equation" r:id="rId5" imgW="2793960" imgH="5079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0058" y="3757580"/>
                        <a:ext cx="2734938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e 213"/>
          <p:cNvGrpSpPr>
            <a:grpSpLocks/>
          </p:cNvGrpSpPr>
          <p:nvPr/>
        </p:nvGrpSpPr>
        <p:grpSpPr bwMode="auto">
          <a:xfrm>
            <a:off x="241300" y="4319588"/>
            <a:ext cx="3598863" cy="2460625"/>
            <a:chOff x="241159" y="4319116"/>
            <a:chExt cx="3598984" cy="2461697"/>
          </a:xfrm>
        </p:grpSpPr>
        <p:grpSp>
          <p:nvGrpSpPr>
            <p:cNvPr id="3111" name="Groupe 141"/>
            <p:cNvGrpSpPr>
              <a:grpSpLocks/>
            </p:cNvGrpSpPr>
            <p:nvPr/>
          </p:nvGrpSpPr>
          <p:grpSpPr bwMode="auto">
            <a:xfrm>
              <a:off x="1055956" y="4388573"/>
              <a:ext cx="2784187" cy="2016468"/>
              <a:chOff x="833219" y="774517"/>
              <a:chExt cx="2784187" cy="2016468"/>
            </a:xfrm>
          </p:grpSpPr>
          <p:cxnSp>
            <p:nvCxnSpPr>
              <p:cNvPr id="143" name="Connecteur droit avec flèche 142"/>
              <p:cNvCxnSpPr/>
              <p:nvPr/>
            </p:nvCxnSpPr>
            <p:spPr>
              <a:xfrm>
                <a:off x="843949" y="2772885"/>
                <a:ext cx="26528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Connecteur droit avec flèche 143"/>
              <p:cNvCxnSpPr/>
              <p:nvPr/>
            </p:nvCxnSpPr>
            <p:spPr>
              <a:xfrm rot="5400000" flipH="1" flipV="1">
                <a:off x="-165342" y="1773119"/>
                <a:ext cx="1997945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23" name="ZoneTexte 145"/>
              <p:cNvSpPr txBox="1">
                <a:spLocks noChangeArrowheads="1"/>
              </p:cNvSpPr>
              <p:nvPr/>
            </p:nvSpPr>
            <p:spPr bwMode="auto">
              <a:xfrm>
                <a:off x="3396342" y="2421653"/>
                <a:ext cx="22106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/>
                  <a:t>t</a:t>
                </a:r>
              </a:p>
            </p:txBody>
          </p:sp>
        </p:grpSp>
        <p:sp>
          <p:nvSpPr>
            <p:cNvPr id="3112" name="ZoneTexte 151"/>
            <p:cNvSpPr txBox="1">
              <a:spLocks noChangeArrowheads="1"/>
            </p:cNvSpPr>
            <p:nvPr/>
          </p:nvSpPr>
          <p:spPr bwMode="auto">
            <a:xfrm>
              <a:off x="1138813" y="4319116"/>
              <a:ext cx="7168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i (&gt;0)</a:t>
              </a:r>
            </a:p>
          </p:txBody>
        </p:sp>
        <p:sp>
          <p:nvSpPr>
            <p:cNvPr id="156" name="Forme libre 155"/>
            <p:cNvSpPr/>
            <p:nvPr/>
          </p:nvSpPr>
          <p:spPr>
            <a:xfrm flipV="1">
              <a:off x="1066687" y="4890865"/>
              <a:ext cx="2492459" cy="1465900"/>
            </a:xfrm>
            <a:custGeom>
              <a:avLst/>
              <a:gdLst>
                <a:gd name="connsiteX0" fmla="*/ 0 w 5305530"/>
                <a:gd name="connsiteY0" fmla="*/ 2944167 h 2944167"/>
                <a:gd name="connsiteX1" fmla="*/ 80387 w 5305530"/>
                <a:gd name="connsiteY1" fmla="*/ 2582426 h 2944167"/>
                <a:gd name="connsiteX2" fmla="*/ 231112 w 5305530"/>
                <a:gd name="connsiteY2" fmla="*/ 2120202 h 2944167"/>
                <a:gd name="connsiteX3" fmla="*/ 411983 w 5305530"/>
                <a:gd name="connsiteY3" fmla="*/ 1718268 h 2944167"/>
                <a:gd name="connsiteX4" fmla="*/ 643095 w 5305530"/>
                <a:gd name="connsiteY4" fmla="*/ 1336431 h 2944167"/>
                <a:gd name="connsiteX5" fmla="*/ 974690 w 5305530"/>
                <a:gd name="connsiteY5" fmla="*/ 944545 h 2944167"/>
                <a:gd name="connsiteX6" fmla="*/ 1276141 w 5305530"/>
                <a:gd name="connsiteY6" fmla="*/ 683288 h 2944167"/>
                <a:gd name="connsiteX7" fmla="*/ 1748413 w 5305530"/>
                <a:gd name="connsiteY7" fmla="*/ 361741 h 2944167"/>
                <a:gd name="connsiteX8" fmla="*/ 2502040 w 5305530"/>
                <a:gd name="connsiteY8" fmla="*/ 110532 h 2944167"/>
                <a:gd name="connsiteX9" fmla="*/ 3597310 w 5305530"/>
                <a:gd name="connsiteY9" fmla="*/ 20097 h 2944167"/>
                <a:gd name="connsiteX10" fmla="*/ 5305530 w 5305530"/>
                <a:gd name="connsiteY10" fmla="*/ 0 h 2944167"/>
                <a:gd name="connsiteX11" fmla="*/ 5305530 w 5305530"/>
                <a:gd name="connsiteY11" fmla="*/ 0 h 2944167"/>
                <a:gd name="connsiteX0" fmla="*/ 0 w 5305530"/>
                <a:gd name="connsiteY0" fmla="*/ 2944167 h 2944167"/>
                <a:gd name="connsiteX1" fmla="*/ 80387 w 5305530"/>
                <a:gd name="connsiteY1" fmla="*/ 2582426 h 2944167"/>
                <a:gd name="connsiteX2" fmla="*/ 231112 w 5305530"/>
                <a:gd name="connsiteY2" fmla="*/ 2120202 h 2944167"/>
                <a:gd name="connsiteX3" fmla="*/ 411983 w 5305530"/>
                <a:gd name="connsiteY3" fmla="*/ 1718268 h 2944167"/>
                <a:gd name="connsiteX4" fmla="*/ 643095 w 5305530"/>
                <a:gd name="connsiteY4" fmla="*/ 1336431 h 2944167"/>
                <a:gd name="connsiteX5" fmla="*/ 974690 w 5305530"/>
                <a:gd name="connsiteY5" fmla="*/ 944545 h 2944167"/>
                <a:gd name="connsiteX6" fmla="*/ 1340322 w 5305530"/>
                <a:gd name="connsiteY6" fmla="*/ 622792 h 2944167"/>
                <a:gd name="connsiteX7" fmla="*/ 1748413 w 5305530"/>
                <a:gd name="connsiteY7" fmla="*/ 361741 h 2944167"/>
                <a:gd name="connsiteX8" fmla="*/ 2502040 w 5305530"/>
                <a:gd name="connsiteY8" fmla="*/ 110532 h 2944167"/>
                <a:gd name="connsiteX9" fmla="*/ 3597310 w 5305530"/>
                <a:gd name="connsiteY9" fmla="*/ 20097 h 2944167"/>
                <a:gd name="connsiteX10" fmla="*/ 5305530 w 5305530"/>
                <a:gd name="connsiteY10" fmla="*/ 0 h 2944167"/>
                <a:gd name="connsiteX11" fmla="*/ 5305530 w 5305530"/>
                <a:gd name="connsiteY11" fmla="*/ 0 h 2944167"/>
                <a:gd name="connsiteX0" fmla="*/ 0 w 5305530"/>
                <a:gd name="connsiteY0" fmla="*/ 2944167 h 2944167"/>
                <a:gd name="connsiteX1" fmla="*/ 80387 w 5305530"/>
                <a:gd name="connsiteY1" fmla="*/ 2582426 h 2944167"/>
                <a:gd name="connsiteX2" fmla="*/ 231112 w 5305530"/>
                <a:gd name="connsiteY2" fmla="*/ 2120202 h 2944167"/>
                <a:gd name="connsiteX3" fmla="*/ 411983 w 5305530"/>
                <a:gd name="connsiteY3" fmla="*/ 1718268 h 2944167"/>
                <a:gd name="connsiteX4" fmla="*/ 643095 w 5305530"/>
                <a:gd name="connsiteY4" fmla="*/ 1336431 h 2944167"/>
                <a:gd name="connsiteX5" fmla="*/ 974690 w 5305530"/>
                <a:gd name="connsiteY5" fmla="*/ 944545 h 2944167"/>
                <a:gd name="connsiteX6" fmla="*/ 1340322 w 5305530"/>
                <a:gd name="connsiteY6" fmla="*/ 622792 h 2944167"/>
                <a:gd name="connsiteX7" fmla="*/ 1876772 w 5305530"/>
                <a:gd name="connsiteY7" fmla="*/ 301244 h 2944167"/>
                <a:gd name="connsiteX8" fmla="*/ 2502040 w 5305530"/>
                <a:gd name="connsiteY8" fmla="*/ 110532 h 2944167"/>
                <a:gd name="connsiteX9" fmla="*/ 3597310 w 5305530"/>
                <a:gd name="connsiteY9" fmla="*/ 20097 h 2944167"/>
                <a:gd name="connsiteX10" fmla="*/ 5305530 w 5305530"/>
                <a:gd name="connsiteY10" fmla="*/ 0 h 2944167"/>
                <a:gd name="connsiteX11" fmla="*/ 5305530 w 5305530"/>
                <a:gd name="connsiteY11" fmla="*/ 0 h 294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05530" h="2944167">
                  <a:moveTo>
                    <a:pt x="0" y="2944167"/>
                  </a:moveTo>
                  <a:cubicBezTo>
                    <a:pt x="20934" y="2831960"/>
                    <a:pt x="41868" y="2719754"/>
                    <a:pt x="80387" y="2582426"/>
                  </a:cubicBezTo>
                  <a:cubicBezTo>
                    <a:pt x="118906" y="2445099"/>
                    <a:pt x="175846" y="2264228"/>
                    <a:pt x="231112" y="2120202"/>
                  </a:cubicBezTo>
                  <a:cubicBezTo>
                    <a:pt x="286378" y="1976176"/>
                    <a:pt x="343319" y="1848897"/>
                    <a:pt x="411983" y="1718268"/>
                  </a:cubicBezTo>
                  <a:cubicBezTo>
                    <a:pt x="480647" y="1587640"/>
                    <a:pt x="549311" y="1465385"/>
                    <a:pt x="643095" y="1336431"/>
                  </a:cubicBezTo>
                  <a:cubicBezTo>
                    <a:pt x="736880" y="1207477"/>
                    <a:pt x="858486" y="1063485"/>
                    <a:pt x="974690" y="944545"/>
                  </a:cubicBezTo>
                  <a:cubicBezTo>
                    <a:pt x="1090894" y="825605"/>
                    <a:pt x="1189975" y="730009"/>
                    <a:pt x="1340322" y="622792"/>
                  </a:cubicBezTo>
                  <a:cubicBezTo>
                    <a:pt x="1490669" y="515575"/>
                    <a:pt x="1683152" y="386621"/>
                    <a:pt x="1876772" y="301244"/>
                  </a:cubicBezTo>
                  <a:cubicBezTo>
                    <a:pt x="2070392" y="215867"/>
                    <a:pt x="2215284" y="157390"/>
                    <a:pt x="2502040" y="110532"/>
                  </a:cubicBezTo>
                  <a:cubicBezTo>
                    <a:pt x="2788796" y="63674"/>
                    <a:pt x="3130062" y="38519"/>
                    <a:pt x="3597310" y="20097"/>
                  </a:cubicBezTo>
                  <a:cubicBezTo>
                    <a:pt x="4064558" y="1675"/>
                    <a:pt x="5305530" y="0"/>
                    <a:pt x="5305530" y="0"/>
                  </a:cubicBezTo>
                  <a:lnTo>
                    <a:pt x="5305530" y="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grpSp>
          <p:nvGrpSpPr>
            <p:cNvPr id="3114" name="Groupe 189"/>
            <p:cNvGrpSpPr>
              <a:grpSpLocks/>
            </p:cNvGrpSpPr>
            <p:nvPr/>
          </p:nvGrpSpPr>
          <p:grpSpPr bwMode="auto">
            <a:xfrm>
              <a:off x="241159" y="4868426"/>
              <a:ext cx="1315111" cy="1912387"/>
              <a:chOff x="4662435" y="1398395"/>
              <a:chExt cx="1313435" cy="1804391"/>
            </a:xfrm>
          </p:grpSpPr>
          <p:cxnSp>
            <p:nvCxnSpPr>
              <p:cNvPr id="191" name="Connecteur droit 190"/>
              <p:cNvCxnSpPr/>
              <p:nvPr/>
            </p:nvCxnSpPr>
            <p:spPr>
              <a:xfrm rot="16200000" flipH="1">
                <a:off x="4934511" y="1950987"/>
                <a:ext cx="1425077" cy="320277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17" name="ZoneTexte 191"/>
              <p:cNvSpPr txBox="1">
                <a:spLocks noChangeArrowheads="1"/>
              </p:cNvSpPr>
              <p:nvPr/>
            </p:nvSpPr>
            <p:spPr bwMode="auto">
              <a:xfrm>
                <a:off x="5678994" y="2825271"/>
                <a:ext cx="296876" cy="377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2000">
                    <a:solidFill>
                      <a:srgbClr val="FF0000"/>
                    </a:solidFill>
                    <a:latin typeface="Symbol" panose="05050102010706020507" pitchFamily="18" charset="2"/>
                  </a:rPr>
                  <a:t>t</a:t>
                </a:r>
              </a:p>
            </p:txBody>
          </p:sp>
          <p:cxnSp>
            <p:nvCxnSpPr>
              <p:cNvPr id="193" name="Connecteur droit 192"/>
              <p:cNvCxnSpPr/>
              <p:nvPr/>
            </p:nvCxnSpPr>
            <p:spPr>
              <a:xfrm rot="5400000">
                <a:off x="5485758" y="2502236"/>
                <a:ext cx="642858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Connecteur droit 193"/>
              <p:cNvCxnSpPr/>
              <p:nvPr/>
            </p:nvCxnSpPr>
            <p:spPr>
              <a:xfrm rot="10800000" flipV="1">
                <a:off x="5485326" y="2191296"/>
                <a:ext cx="334546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20" name="ZoneTexte 194"/>
              <p:cNvSpPr txBox="1">
                <a:spLocks noChangeArrowheads="1"/>
              </p:cNvSpPr>
              <p:nvPr/>
            </p:nvSpPr>
            <p:spPr bwMode="auto">
              <a:xfrm>
                <a:off x="4662435" y="1991276"/>
                <a:ext cx="934497" cy="348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1600"/>
                  <a:t>0,37</a:t>
                </a:r>
                <a:r>
                  <a:rPr lang="fr-FR" altLang="fr-FR"/>
                  <a:t>.I</a:t>
                </a:r>
                <a:r>
                  <a:rPr lang="fr-FR" altLang="fr-FR" sz="1100"/>
                  <a:t>0</a:t>
                </a:r>
                <a:endParaRPr lang="fr-FR" altLang="fr-FR"/>
              </a:p>
            </p:txBody>
          </p:sp>
        </p:grpSp>
        <p:sp>
          <p:nvSpPr>
            <p:cNvPr id="3115" name="ZoneTexte 211"/>
            <p:cNvSpPr txBox="1">
              <a:spLocks noChangeArrowheads="1"/>
            </p:cNvSpPr>
            <p:nvPr/>
          </p:nvSpPr>
          <p:spPr bwMode="auto">
            <a:xfrm>
              <a:off x="683288" y="4602145"/>
              <a:ext cx="32733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I</a:t>
              </a:r>
              <a:r>
                <a:rPr lang="fr-FR" altLang="fr-FR" sz="1100"/>
                <a:t>0</a:t>
              </a:r>
              <a:endParaRPr lang="fr-FR" altLang="fr-FR"/>
            </a:p>
          </p:txBody>
        </p:sp>
      </p:grpSp>
      <p:grpSp>
        <p:nvGrpSpPr>
          <p:cNvPr id="10" name="Groupe 214"/>
          <p:cNvGrpSpPr>
            <a:grpSpLocks/>
          </p:cNvGrpSpPr>
          <p:nvPr/>
        </p:nvGrpSpPr>
        <p:grpSpPr bwMode="auto">
          <a:xfrm>
            <a:off x="4673600" y="4427538"/>
            <a:ext cx="3687763" cy="2171700"/>
            <a:chOff x="4674157" y="4427971"/>
            <a:chExt cx="3687746" cy="2171238"/>
          </a:xfrm>
        </p:grpSpPr>
        <p:cxnSp>
          <p:nvCxnSpPr>
            <p:cNvPr id="148" name="Connecteur droit avec flèche 147"/>
            <p:cNvCxnSpPr/>
            <p:nvPr/>
          </p:nvCxnSpPr>
          <p:spPr>
            <a:xfrm>
              <a:off x="5458378" y="4870789"/>
              <a:ext cx="265270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0" name="ZoneTexte 149"/>
            <p:cNvSpPr txBox="1">
              <a:spLocks noChangeArrowheads="1"/>
            </p:cNvSpPr>
            <p:nvPr/>
          </p:nvSpPr>
          <p:spPr bwMode="auto">
            <a:xfrm>
              <a:off x="5568461" y="4427971"/>
              <a:ext cx="9156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i = (&lt;0)</a:t>
              </a:r>
            </a:p>
          </p:txBody>
        </p:sp>
        <p:sp>
          <p:nvSpPr>
            <p:cNvPr id="3101" name="ZoneTexte 150"/>
            <p:cNvSpPr txBox="1">
              <a:spLocks noChangeArrowheads="1"/>
            </p:cNvSpPr>
            <p:nvPr/>
          </p:nvSpPr>
          <p:spPr bwMode="auto">
            <a:xfrm>
              <a:off x="8140839" y="4638987"/>
              <a:ext cx="2210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t</a:t>
              </a:r>
            </a:p>
          </p:txBody>
        </p:sp>
        <p:sp>
          <p:nvSpPr>
            <p:cNvPr id="154" name="Forme libre 153"/>
            <p:cNvSpPr/>
            <p:nvPr/>
          </p:nvSpPr>
          <p:spPr>
            <a:xfrm>
              <a:off x="5548866" y="4889835"/>
              <a:ext cx="2490776" cy="1468126"/>
            </a:xfrm>
            <a:custGeom>
              <a:avLst/>
              <a:gdLst>
                <a:gd name="connsiteX0" fmla="*/ 0 w 5305530"/>
                <a:gd name="connsiteY0" fmla="*/ 2944167 h 2944167"/>
                <a:gd name="connsiteX1" fmla="*/ 80387 w 5305530"/>
                <a:gd name="connsiteY1" fmla="*/ 2582426 h 2944167"/>
                <a:gd name="connsiteX2" fmla="*/ 231112 w 5305530"/>
                <a:gd name="connsiteY2" fmla="*/ 2120202 h 2944167"/>
                <a:gd name="connsiteX3" fmla="*/ 411983 w 5305530"/>
                <a:gd name="connsiteY3" fmla="*/ 1718268 h 2944167"/>
                <a:gd name="connsiteX4" fmla="*/ 643095 w 5305530"/>
                <a:gd name="connsiteY4" fmla="*/ 1336431 h 2944167"/>
                <a:gd name="connsiteX5" fmla="*/ 974690 w 5305530"/>
                <a:gd name="connsiteY5" fmla="*/ 944545 h 2944167"/>
                <a:gd name="connsiteX6" fmla="*/ 1276141 w 5305530"/>
                <a:gd name="connsiteY6" fmla="*/ 683288 h 2944167"/>
                <a:gd name="connsiteX7" fmla="*/ 1748413 w 5305530"/>
                <a:gd name="connsiteY7" fmla="*/ 361741 h 2944167"/>
                <a:gd name="connsiteX8" fmla="*/ 2502040 w 5305530"/>
                <a:gd name="connsiteY8" fmla="*/ 110532 h 2944167"/>
                <a:gd name="connsiteX9" fmla="*/ 3597310 w 5305530"/>
                <a:gd name="connsiteY9" fmla="*/ 20097 h 2944167"/>
                <a:gd name="connsiteX10" fmla="*/ 5305530 w 5305530"/>
                <a:gd name="connsiteY10" fmla="*/ 0 h 2944167"/>
                <a:gd name="connsiteX11" fmla="*/ 5305530 w 5305530"/>
                <a:gd name="connsiteY11" fmla="*/ 0 h 2944167"/>
                <a:gd name="connsiteX0" fmla="*/ 0 w 5305530"/>
                <a:gd name="connsiteY0" fmla="*/ 2944167 h 2944167"/>
                <a:gd name="connsiteX1" fmla="*/ 80387 w 5305530"/>
                <a:gd name="connsiteY1" fmla="*/ 2582426 h 2944167"/>
                <a:gd name="connsiteX2" fmla="*/ 231112 w 5305530"/>
                <a:gd name="connsiteY2" fmla="*/ 2120202 h 2944167"/>
                <a:gd name="connsiteX3" fmla="*/ 411983 w 5305530"/>
                <a:gd name="connsiteY3" fmla="*/ 1718268 h 2944167"/>
                <a:gd name="connsiteX4" fmla="*/ 643095 w 5305530"/>
                <a:gd name="connsiteY4" fmla="*/ 1336431 h 2944167"/>
                <a:gd name="connsiteX5" fmla="*/ 974690 w 5305530"/>
                <a:gd name="connsiteY5" fmla="*/ 944545 h 2944167"/>
                <a:gd name="connsiteX6" fmla="*/ 1340322 w 5305530"/>
                <a:gd name="connsiteY6" fmla="*/ 622792 h 2944167"/>
                <a:gd name="connsiteX7" fmla="*/ 1748413 w 5305530"/>
                <a:gd name="connsiteY7" fmla="*/ 361741 h 2944167"/>
                <a:gd name="connsiteX8" fmla="*/ 2502040 w 5305530"/>
                <a:gd name="connsiteY8" fmla="*/ 110532 h 2944167"/>
                <a:gd name="connsiteX9" fmla="*/ 3597310 w 5305530"/>
                <a:gd name="connsiteY9" fmla="*/ 20097 h 2944167"/>
                <a:gd name="connsiteX10" fmla="*/ 5305530 w 5305530"/>
                <a:gd name="connsiteY10" fmla="*/ 0 h 2944167"/>
                <a:gd name="connsiteX11" fmla="*/ 5305530 w 5305530"/>
                <a:gd name="connsiteY11" fmla="*/ 0 h 2944167"/>
                <a:gd name="connsiteX0" fmla="*/ 0 w 5305530"/>
                <a:gd name="connsiteY0" fmla="*/ 2944167 h 2944167"/>
                <a:gd name="connsiteX1" fmla="*/ 80387 w 5305530"/>
                <a:gd name="connsiteY1" fmla="*/ 2582426 h 2944167"/>
                <a:gd name="connsiteX2" fmla="*/ 231112 w 5305530"/>
                <a:gd name="connsiteY2" fmla="*/ 2120202 h 2944167"/>
                <a:gd name="connsiteX3" fmla="*/ 411983 w 5305530"/>
                <a:gd name="connsiteY3" fmla="*/ 1718268 h 2944167"/>
                <a:gd name="connsiteX4" fmla="*/ 643095 w 5305530"/>
                <a:gd name="connsiteY4" fmla="*/ 1336431 h 2944167"/>
                <a:gd name="connsiteX5" fmla="*/ 974690 w 5305530"/>
                <a:gd name="connsiteY5" fmla="*/ 944545 h 2944167"/>
                <a:gd name="connsiteX6" fmla="*/ 1340322 w 5305530"/>
                <a:gd name="connsiteY6" fmla="*/ 622792 h 2944167"/>
                <a:gd name="connsiteX7" fmla="*/ 1876772 w 5305530"/>
                <a:gd name="connsiteY7" fmla="*/ 301244 h 2944167"/>
                <a:gd name="connsiteX8" fmla="*/ 2502040 w 5305530"/>
                <a:gd name="connsiteY8" fmla="*/ 110532 h 2944167"/>
                <a:gd name="connsiteX9" fmla="*/ 3597310 w 5305530"/>
                <a:gd name="connsiteY9" fmla="*/ 20097 h 2944167"/>
                <a:gd name="connsiteX10" fmla="*/ 5305530 w 5305530"/>
                <a:gd name="connsiteY10" fmla="*/ 0 h 2944167"/>
                <a:gd name="connsiteX11" fmla="*/ 5305530 w 5305530"/>
                <a:gd name="connsiteY11" fmla="*/ 0 h 294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05530" h="2944167">
                  <a:moveTo>
                    <a:pt x="0" y="2944167"/>
                  </a:moveTo>
                  <a:cubicBezTo>
                    <a:pt x="20934" y="2831960"/>
                    <a:pt x="41868" y="2719754"/>
                    <a:pt x="80387" y="2582426"/>
                  </a:cubicBezTo>
                  <a:cubicBezTo>
                    <a:pt x="118906" y="2445099"/>
                    <a:pt x="175846" y="2264228"/>
                    <a:pt x="231112" y="2120202"/>
                  </a:cubicBezTo>
                  <a:cubicBezTo>
                    <a:pt x="286378" y="1976176"/>
                    <a:pt x="343319" y="1848897"/>
                    <a:pt x="411983" y="1718268"/>
                  </a:cubicBezTo>
                  <a:cubicBezTo>
                    <a:pt x="480647" y="1587640"/>
                    <a:pt x="549311" y="1465385"/>
                    <a:pt x="643095" y="1336431"/>
                  </a:cubicBezTo>
                  <a:cubicBezTo>
                    <a:pt x="736880" y="1207477"/>
                    <a:pt x="858486" y="1063485"/>
                    <a:pt x="974690" y="944545"/>
                  </a:cubicBezTo>
                  <a:cubicBezTo>
                    <a:pt x="1090894" y="825605"/>
                    <a:pt x="1189975" y="730009"/>
                    <a:pt x="1340322" y="622792"/>
                  </a:cubicBezTo>
                  <a:cubicBezTo>
                    <a:pt x="1490669" y="515575"/>
                    <a:pt x="1683152" y="386621"/>
                    <a:pt x="1876772" y="301244"/>
                  </a:cubicBezTo>
                  <a:cubicBezTo>
                    <a:pt x="2070392" y="215867"/>
                    <a:pt x="2215284" y="157390"/>
                    <a:pt x="2502040" y="110532"/>
                  </a:cubicBezTo>
                  <a:cubicBezTo>
                    <a:pt x="2788796" y="63674"/>
                    <a:pt x="3130062" y="38519"/>
                    <a:pt x="3597310" y="20097"/>
                  </a:cubicBezTo>
                  <a:cubicBezTo>
                    <a:pt x="4064558" y="1675"/>
                    <a:pt x="5305530" y="0"/>
                    <a:pt x="5305530" y="0"/>
                  </a:cubicBezTo>
                  <a:lnTo>
                    <a:pt x="5305530" y="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149" name="Connecteur droit avec flèche 148"/>
            <p:cNvCxnSpPr/>
            <p:nvPr/>
          </p:nvCxnSpPr>
          <p:spPr>
            <a:xfrm rot="5400000" flipH="1" flipV="1">
              <a:off x="4538635" y="5598503"/>
              <a:ext cx="19998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04" name="Groupe 195"/>
            <p:cNvGrpSpPr>
              <a:grpSpLocks/>
            </p:cNvGrpSpPr>
            <p:nvPr/>
          </p:nvGrpSpPr>
          <p:grpSpPr bwMode="auto">
            <a:xfrm>
              <a:off x="4674157" y="4550227"/>
              <a:ext cx="1363677" cy="1756785"/>
              <a:chOff x="2662813" y="755302"/>
              <a:chExt cx="1363677" cy="1756785"/>
            </a:xfrm>
          </p:grpSpPr>
          <p:cxnSp>
            <p:nvCxnSpPr>
              <p:cNvPr id="197" name="Connecteur droit 196"/>
              <p:cNvCxnSpPr/>
              <p:nvPr/>
            </p:nvCxnSpPr>
            <p:spPr>
              <a:xfrm rot="5400000">
                <a:off x="2996335" y="1639273"/>
                <a:ext cx="1425272" cy="320674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07" name="ZoneTexte 197"/>
              <p:cNvSpPr txBox="1">
                <a:spLocks noChangeArrowheads="1"/>
              </p:cNvSpPr>
              <p:nvPr/>
            </p:nvSpPr>
            <p:spPr bwMode="auto">
              <a:xfrm>
                <a:off x="3729614" y="755302"/>
                <a:ext cx="29687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2000">
                    <a:solidFill>
                      <a:srgbClr val="FF0000"/>
                    </a:solidFill>
                    <a:latin typeface="Symbol" panose="05050102010706020507" pitchFamily="18" charset="2"/>
                  </a:rPr>
                  <a:t>t</a:t>
                </a:r>
              </a:p>
            </p:txBody>
          </p:sp>
          <p:cxnSp>
            <p:nvCxnSpPr>
              <p:cNvPr id="199" name="Connecteur droit 198"/>
              <p:cNvCxnSpPr/>
              <p:nvPr/>
            </p:nvCxnSpPr>
            <p:spPr>
              <a:xfrm rot="5400000">
                <a:off x="3557432" y="1416310"/>
                <a:ext cx="642801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Connecteur droit 199"/>
              <p:cNvCxnSpPr/>
              <p:nvPr/>
            </p:nvCxnSpPr>
            <p:spPr>
              <a:xfrm rot="10800000" flipV="1">
                <a:off x="3537522" y="1718665"/>
                <a:ext cx="333374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10" name="ZoneTexte 200"/>
              <p:cNvSpPr txBox="1">
                <a:spLocks noChangeArrowheads="1"/>
              </p:cNvSpPr>
              <p:nvPr/>
            </p:nvSpPr>
            <p:spPr bwMode="auto">
              <a:xfrm>
                <a:off x="2662813" y="1537398"/>
                <a:ext cx="93449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1600"/>
                  <a:t>0,37</a:t>
                </a:r>
                <a:r>
                  <a:rPr lang="fr-FR" altLang="fr-FR"/>
                  <a:t>.I</a:t>
                </a:r>
                <a:r>
                  <a:rPr lang="fr-FR" altLang="fr-FR" sz="1100"/>
                  <a:t>0</a:t>
                </a:r>
                <a:endParaRPr lang="fr-FR" altLang="fr-FR"/>
              </a:p>
            </p:txBody>
          </p:sp>
        </p:grpSp>
        <p:sp>
          <p:nvSpPr>
            <p:cNvPr id="3105" name="ZoneTexte 212"/>
            <p:cNvSpPr txBox="1">
              <a:spLocks noChangeArrowheads="1"/>
            </p:cNvSpPr>
            <p:nvPr/>
          </p:nvSpPr>
          <p:spPr bwMode="auto">
            <a:xfrm>
              <a:off x="5216770" y="6151266"/>
              <a:ext cx="32733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I</a:t>
              </a:r>
              <a:r>
                <a:rPr lang="fr-FR" altLang="fr-FR" sz="1100"/>
                <a:t>0</a:t>
              </a:r>
              <a:endParaRPr lang="fr-FR" altLang="fr-FR"/>
            </a:p>
          </p:txBody>
        </p:sp>
      </p:grpSp>
      <p:sp>
        <p:nvSpPr>
          <p:cNvPr id="216" name="ZoneTexte 215"/>
          <p:cNvSpPr txBox="1">
            <a:spLocks noChangeArrowheads="1"/>
          </p:cNvSpPr>
          <p:nvPr/>
        </p:nvSpPr>
        <p:spPr bwMode="auto">
          <a:xfrm>
            <a:off x="2320925" y="1819275"/>
            <a:ext cx="16081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 dirty="0">
                <a:solidFill>
                  <a:srgbClr val="0000FF"/>
                </a:solidFill>
              </a:rPr>
              <a:t>Pour    t = </a:t>
            </a:r>
            <a:r>
              <a:rPr lang="fr-FR" altLang="fr-FR" dirty="0">
                <a:solidFill>
                  <a:srgbClr val="0000FF"/>
                </a:solidFill>
                <a:latin typeface="Symbol" panose="05050102010706020507" pitchFamily="18" charset="2"/>
              </a:rPr>
              <a:t>t </a:t>
            </a:r>
            <a:r>
              <a:rPr lang="fr-FR" altLang="fr-FR" sz="1400" dirty="0">
                <a:solidFill>
                  <a:srgbClr val="0000FF"/>
                </a:solidFill>
              </a:rPr>
              <a:t>    </a:t>
            </a:r>
          </a:p>
          <a:p>
            <a:pPr eaLnBrk="1" hangingPunct="1"/>
            <a:r>
              <a:rPr lang="fr-FR" altLang="fr-FR" sz="1600" dirty="0">
                <a:solidFill>
                  <a:srgbClr val="0000FF"/>
                </a:solidFill>
              </a:rPr>
              <a:t>  1</a:t>
            </a:r>
            <a:r>
              <a:rPr lang="fr-FR" altLang="fr-FR" dirty="0">
                <a:solidFill>
                  <a:srgbClr val="0000FF"/>
                </a:solidFill>
              </a:rPr>
              <a:t>-e</a:t>
            </a:r>
            <a:r>
              <a:rPr lang="fr-FR" altLang="fr-FR" baseline="30000" dirty="0">
                <a:solidFill>
                  <a:srgbClr val="0000FF"/>
                </a:solidFill>
              </a:rPr>
              <a:t>-1</a:t>
            </a:r>
            <a:r>
              <a:rPr lang="fr-FR" altLang="fr-FR" dirty="0">
                <a:solidFill>
                  <a:srgbClr val="0000FF"/>
                </a:solidFill>
              </a:rPr>
              <a:t> = </a:t>
            </a:r>
            <a:r>
              <a:rPr lang="fr-FR" altLang="fr-FR" sz="1600" dirty="0">
                <a:solidFill>
                  <a:srgbClr val="0000FF"/>
                </a:solidFill>
              </a:rPr>
              <a:t>0,63</a:t>
            </a:r>
            <a:endParaRPr lang="fr-FR" altLang="fr-FR" dirty="0">
              <a:solidFill>
                <a:srgbClr val="0000FF"/>
              </a:solidFill>
            </a:endParaRPr>
          </a:p>
        </p:txBody>
      </p:sp>
      <p:sp>
        <p:nvSpPr>
          <p:cNvPr id="217" name="ZoneTexte 216"/>
          <p:cNvSpPr txBox="1">
            <a:spLocks noChangeArrowheads="1"/>
          </p:cNvSpPr>
          <p:nvPr/>
        </p:nvSpPr>
        <p:spPr bwMode="auto">
          <a:xfrm>
            <a:off x="6573838" y="1619250"/>
            <a:ext cx="1606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>
                <a:solidFill>
                  <a:srgbClr val="0000FF"/>
                </a:solidFill>
              </a:rPr>
              <a:t>Pour    t = </a:t>
            </a:r>
            <a:r>
              <a:rPr lang="fr-FR" altLang="fr-FR">
                <a:solidFill>
                  <a:srgbClr val="0000FF"/>
                </a:solidFill>
                <a:latin typeface="Symbol" panose="05050102010706020507" pitchFamily="18" charset="2"/>
              </a:rPr>
              <a:t>t </a:t>
            </a:r>
            <a:r>
              <a:rPr lang="fr-FR" altLang="fr-FR" sz="1400">
                <a:solidFill>
                  <a:srgbClr val="0000FF"/>
                </a:solidFill>
              </a:rPr>
              <a:t>    </a:t>
            </a:r>
          </a:p>
          <a:p>
            <a:pPr eaLnBrk="1" hangingPunct="1"/>
            <a:r>
              <a:rPr lang="fr-FR" altLang="fr-FR">
                <a:solidFill>
                  <a:srgbClr val="0000FF"/>
                </a:solidFill>
              </a:rPr>
              <a:t>   e</a:t>
            </a:r>
            <a:r>
              <a:rPr lang="fr-FR" altLang="fr-FR" baseline="30000">
                <a:solidFill>
                  <a:srgbClr val="0000FF"/>
                </a:solidFill>
              </a:rPr>
              <a:t>-1</a:t>
            </a:r>
            <a:r>
              <a:rPr lang="fr-FR" altLang="fr-FR">
                <a:solidFill>
                  <a:srgbClr val="0000FF"/>
                </a:solidFill>
              </a:rPr>
              <a:t> = </a:t>
            </a:r>
            <a:r>
              <a:rPr lang="fr-FR" altLang="fr-FR" sz="1600">
                <a:solidFill>
                  <a:srgbClr val="0000FF"/>
                </a:solidFill>
              </a:rPr>
              <a:t>0,37</a:t>
            </a:r>
            <a:endParaRPr lang="fr-FR" altLang="fr-FR">
              <a:solidFill>
                <a:srgbClr val="0000FF"/>
              </a:solidFill>
            </a:endParaRPr>
          </a:p>
        </p:txBody>
      </p:sp>
      <p:sp>
        <p:nvSpPr>
          <p:cNvPr id="3095" name="ZoneTexte 83"/>
          <p:cNvSpPr txBox="1">
            <a:spLocks noChangeArrowheads="1"/>
          </p:cNvSpPr>
          <p:nvPr/>
        </p:nvSpPr>
        <p:spPr bwMode="auto">
          <a:xfrm>
            <a:off x="1800225" y="0"/>
            <a:ext cx="1123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>
                <a:solidFill>
                  <a:srgbClr val="0000FF"/>
                </a:solidFill>
                <a:latin typeface="Calibri" panose="020F0502020204030204" pitchFamily="34" charset="0"/>
              </a:rPr>
              <a:t>Charge </a:t>
            </a:r>
          </a:p>
        </p:txBody>
      </p:sp>
      <p:sp>
        <p:nvSpPr>
          <p:cNvPr id="3096" name="ZoneTexte 85"/>
          <p:cNvSpPr txBox="1">
            <a:spLocks noChangeArrowheads="1"/>
          </p:cNvSpPr>
          <p:nvPr/>
        </p:nvSpPr>
        <p:spPr bwMode="auto">
          <a:xfrm>
            <a:off x="5840413" y="0"/>
            <a:ext cx="1435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>
                <a:solidFill>
                  <a:srgbClr val="0000FF"/>
                </a:solidFill>
                <a:latin typeface="Calibri" panose="020F0502020204030204" pitchFamily="34" charset="0"/>
              </a:rPr>
              <a:t>Décharge </a:t>
            </a:r>
          </a:p>
        </p:txBody>
      </p:sp>
      <p:cxnSp>
        <p:nvCxnSpPr>
          <p:cNvPr id="221" name="Connecteur droit 220"/>
          <p:cNvCxnSpPr/>
          <p:nvPr/>
        </p:nvCxnSpPr>
        <p:spPr>
          <a:xfrm>
            <a:off x="784225" y="463550"/>
            <a:ext cx="731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necteur droit 221"/>
          <p:cNvCxnSpPr/>
          <p:nvPr/>
        </p:nvCxnSpPr>
        <p:spPr>
          <a:xfrm rot="5400000">
            <a:off x="4081463" y="341313"/>
            <a:ext cx="4206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/>
      <p:bldP spid="216" grpId="0"/>
      <p:bldP spid="21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280</Words>
  <Application>Microsoft Office PowerPoint</Application>
  <PresentationFormat>Affichage à l'écran (4:3)</PresentationFormat>
  <Paragraphs>82</Paragraphs>
  <Slides>3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Symbol</vt:lpstr>
      <vt:lpstr>Thème Office</vt:lpstr>
      <vt:lpstr>Equation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53</cp:revision>
  <dcterms:created xsi:type="dcterms:W3CDTF">2010-03-13T10:09:26Z</dcterms:created>
  <dcterms:modified xsi:type="dcterms:W3CDTF">2019-11-05T17:28:33Z</dcterms:modified>
</cp:coreProperties>
</file>