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57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274E8-F48E-47C7-9432-C12401228323}" type="datetimeFigureOut">
              <a:rPr lang="fr-FR"/>
              <a:pPr>
                <a:defRPr/>
              </a:pPr>
              <a:t>13/11/2019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D352CE-6C41-493B-972E-0C51167A048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1449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D8E25-A046-4686-8008-850035E1B6E2}" type="datetimeFigureOut">
              <a:rPr lang="fr-FR"/>
              <a:pPr>
                <a:defRPr/>
              </a:pPr>
              <a:t>13/11/2019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377315-7B84-48A7-897A-9D9C31A5FD1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90588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94646-5216-4DCA-B488-6E88447AE691}" type="datetimeFigureOut">
              <a:rPr lang="fr-FR"/>
              <a:pPr>
                <a:defRPr/>
              </a:pPr>
              <a:t>13/11/2019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F94BFB-F8DF-44A4-A7A7-19834863C2B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01834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16E6A-4C50-46DE-B8C3-931D46F4DE61}" type="datetimeFigureOut">
              <a:rPr lang="fr-FR"/>
              <a:pPr>
                <a:defRPr/>
              </a:pPr>
              <a:t>13/11/2019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954F4-1B87-437D-8F63-4269D1AA1AC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38464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4BA75-7D87-4F4F-8022-05ABE3A135E2}" type="datetimeFigureOut">
              <a:rPr lang="fr-FR"/>
              <a:pPr>
                <a:defRPr/>
              </a:pPr>
              <a:t>13/11/2019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887D6D-EDCF-40D5-A1E4-DDB272AA7EE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33372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681F6-B4D1-4A30-A7B0-340FB5E85A06}" type="datetimeFigureOut">
              <a:rPr lang="fr-FR"/>
              <a:pPr>
                <a:defRPr/>
              </a:pPr>
              <a:t>13/11/2019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451B81-5413-4D3F-AA95-044F4E98B1B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72507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0AF17-0B16-4ABD-894D-FE87DE4A4986}" type="datetimeFigureOut">
              <a:rPr lang="fr-FR"/>
              <a:pPr>
                <a:defRPr/>
              </a:pPr>
              <a:t>13/11/2019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4BF0AB-687C-4682-8928-CDAC31D5A76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46173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F45E8-A4A1-45D9-8216-8DEB670916EC}" type="datetimeFigureOut">
              <a:rPr lang="fr-FR"/>
              <a:pPr>
                <a:defRPr/>
              </a:pPr>
              <a:t>13/11/2019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D01329-0C35-4E13-897A-39B0D2E6131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26170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614D5-862B-49EF-B7C9-8198633C1036}" type="datetimeFigureOut">
              <a:rPr lang="fr-FR"/>
              <a:pPr>
                <a:defRPr/>
              </a:pPr>
              <a:t>13/11/2019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E4AEBF-EEEB-4216-8B4E-8AB6C61BD67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62960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7B984-8F9A-47C2-A353-4CC2AE284B33}" type="datetimeFigureOut">
              <a:rPr lang="fr-FR"/>
              <a:pPr>
                <a:defRPr/>
              </a:pPr>
              <a:t>13/11/2019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3B0536-E4FF-4DF3-A8A1-8F5681B028B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0477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CCF1B-1BE9-4E4D-A796-0F16F075E57D}" type="datetimeFigureOut">
              <a:rPr lang="fr-FR"/>
              <a:pPr>
                <a:defRPr/>
              </a:pPr>
              <a:t>13/11/2019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745ED8-19B5-4A11-9DED-25246E82836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82196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61530A3-65B3-49C2-B843-D0DB17C1209E}" type="datetimeFigureOut">
              <a:rPr lang="fr-FR"/>
              <a:pPr>
                <a:defRPr/>
              </a:pPr>
              <a:t>13/11/2019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10F0E878-C1D5-4E0F-A51C-560F93053BD2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fr.wikipedia.org/wiki/%C3%89tranget%C3%A9" TargetMode="External"/><Relationship Id="rId13" Type="http://schemas.openxmlformats.org/officeDocument/2006/relationships/hyperlink" Target="http://fr.wikipedia.org/wiki/Positron" TargetMode="External"/><Relationship Id="rId18" Type="http://schemas.openxmlformats.org/officeDocument/2006/relationships/image" Target="../media/image4.png"/><Relationship Id="rId3" Type="http://schemas.openxmlformats.org/officeDocument/2006/relationships/hyperlink" Target="http://fr.wikipedia.org/wiki/%C3%89lectron-volt" TargetMode="External"/><Relationship Id="rId7" Type="http://schemas.openxmlformats.org/officeDocument/2006/relationships/hyperlink" Target="http://fr.wikipedia.org/wiki/Charge_%C3%A9l%C3%A9mentaire" TargetMode="External"/><Relationship Id="rId12" Type="http://schemas.openxmlformats.org/officeDocument/2006/relationships/hyperlink" Target="http://fr.wikipedia.org/wiki/Neutron" TargetMode="External"/><Relationship Id="rId17" Type="http://schemas.openxmlformats.org/officeDocument/2006/relationships/hyperlink" Target="http://fr.wikipedia.org/wiki/Baryon_lambda" TargetMode="External"/><Relationship Id="rId2" Type="http://schemas.openxmlformats.org/officeDocument/2006/relationships/hyperlink" Target="http://fr.wikipedia.org/wiki/Quark" TargetMode="External"/><Relationship Id="rId16" Type="http://schemas.openxmlformats.org/officeDocument/2006/relationships/hyperlink" Target="http://fr.wikipedia.org/wiki/Pion_(particule)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r.wikipedia.org/wiki/Charge_%C3%A9lectrique" TargetMode="External"/><Relationship Id="rId11" Type="http://schemas.openxmlformats.org/officeDocument/2006/relationships/hyperlink" Target="http://fr.wikipedia.org/wiki/Proton" TargetMode="External"/><Relationship Id="rId5" Type="http://schemas.openxmlformats.org/officeDocument/2006/relationships/hyperlink" Target="http://fr.wikipedia.org/wiki/Spin" TargetMode="External"/><Relationship Id="rId15" Type="http://schemas.openxmlformats.org/officeDocument/2006/relationships/hyperlink" Target="http://fr.wikipedia.org/wiki/Baryon_delta" TargetMode="External"/><Relationship Id="rId10" Type="http://schemas.openxmlformats.org/officeDocument/2006/relationships/hyperlink" Target="http://fr.wikipedia.org/wiki/Seconde_(temps)" TargetMode="External"/><Relationship Id="rId4" Type="http://schemas.openxmlformats.org/officeDocument/2006/relationships/hyperlink" Target="http://fr.wikipedia.org/wiki/Vitesse_de_la_lumi%C3%A8re" TargetMode="External"/><Relationship Id="rId9" Type="http://schemas.openxmlformats.org/officeDocument/2006/relationships/hyperlink" Target="http://fr.wikipedia.org/wiki/Dur%C3%A9e_de_vie" TargetMode="External"/><Relationship Id="rId14" Type="http://schemas.openxmlformats.org/officeDocument/2006/relationships/hyperlink" Target="http://fr.wikipedia.org/wiki/%C3%89lectron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fr.wikipedia.org/wiki/Seconde_(temps)" TargetMode="External"/><Relationship Id="rId3" Type="http://schemas.openxmlformats.org/officeDocument/2006/relationships/hyperlink" Target="http://fr.wikipedia.org/wiki/Spin" TargetMode="External"/><Relationship Id="rId7" Type="http://schemas.openxmlformats.org/officeDocument/2006/relationships/hyperlink" Target="http://fr.wikipedia.org/wiki/Dur%C3%A9e_de_vie_moyenne" TargetMode="External"/><Relationship Id="rId2" Type="http://schemas.openxmlformats.org/officeDocument/2006/relationships/hyperlink" Target="http://fr.wikipedia.org/wiki/Quar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r.wikipedia.org/wiki/Vitesse_de_la_lumi%C3%A8re" TargetMode="External"/><Relationship Id="rId11" Type="http://schemas.openxmlformats.org/officeDocument/2006/relationships/hyperlink" Target="http://fr.wikipedia.org/wiki/M%C3%A9son_%C3%AAta" TargetMode="External"/><Relationship Id="rId5" Type="http://schemas.openxmlformats.org/officeDocument/2006/relationships/hyperlink" Target="http://fr.wikipedia.org/wiki/%C3%89lectron-volt" TargetMode="External"/><Relationship Id="rId10" Type="http://schemas.openxmlformats.org/officeDocument/2006/relationships/hyperlink" Target="http://fr.wikipedia.org/wiki/Kaon" TargetMode="External"/><Relationship Id="rId4" Type="http://schemas.openxmlformats.org/officeDocument/2006/relationships/hyperlink" Target="http://fr.wikipedia.org/wiki/Masse" TargetMode="External"/><Relationship Id="rId9" Type="http://schemas.openxmlformats.org/officeDocument/2006/relationships/hyperlink" Target="http://fr.wikipedia.org/wiki/Pion_(particule)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fr-FR" altLang="fr-FR" sz="6000" b="1" smtClean="0">
                <a:solidFill>
                  <a:srgbClr val="0070C0"/>
                </a:solidFill>
              </a:rPr>
              <a:t>Particules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180"/>
          <a:stretch>
            <a:fillRect/>
          </a:stretch>
        </p:blipFill>
        <p:spPr bwMode="auto">
          <a:xfrm>
            <a:off x="0" y="1357313"/>
            <a:ext cx="914400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FERMIONS : quarks et leptons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7" t="6430" b="23059"/>
          <a:stretch>
            <a:fillRect/>
          </a:stretch>
        </p:blipFill>
        <p:spPr bwMode="auto">
          <a:xfrm>
            <a:off x="1571625" y="928688"/>
            <a:ext cx="3354388" cy="553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ZoneTexte 3"/>
          <p:cNvSpPr txBox="1">
            <a:spLocks noChangeArrowheads="1"/>
          </p:cNvSpPr>
          <p:nvPr/>
        </p:nvSpPr>
        <p:spPr bwMode="auto">
          <a:xfrm>
            <a:off x="5357813" y="2571750"/>
            <a:ext cx="2928937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2800">
                <a:solidFill>
                  <a:srgbClr val="002060"/>
                </a:solidFill>
              </a:rPr>
              <a:t>et les </a:t>
            </a:r>
          </a:p>
          <a:p>
            <a:pPr algn="ctr" eaLnBrk="1" hangingPunct="1"/>
            <a:r>
              <a:rPr lang="fr-FR" altLang="fr-FR" sz="3200">
                <a:solidFill>
                  <a:srgbClr val="002060"/>
                </a:solidFill>
              </a:rPr>
              <a:t>antiparticules </a:t>
            </a:r>
            <a:r>
              <a:rPr lang="fr-FR" altLang="fr-FR" sz="2800">
                <a:solidFill>
                  <a:srgbClr val="002060"/>
                </a:solidFill>
              </a:rPr>
              <a:t>correspondantes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b="1" smtClean="0">
                <a:solidFill>
                  <a:srgbClr val="FF0000"/>
                </a:solidFill>
              </a:rPr>
              <a:t>BOSONS : vecteurs des forces</a:t>
            </a:r>
            <a:r>
              <a:rPr lang="fr-FR" altLang="fr-FR" smtClean="0"/>
              <a:t/>
            </a:r>
            <a:br>
              <a:rPr lang="fr-FR" altLang="fr-FR" smtClean="0"/>
            </a:br>
            <a:endParaRPr lang="fr-FR" altLang="fr-FR" smtClean="0"/>
          </a:p>
        </p:txBody>
      </p:sp>
      <p:pic>
        <p:nvPicPr>
          <p:cNvPr id="7171" name="Imag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357563"/>
            <a:ext cx="8358187" cy="321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7" r="528" b="-2486"/>
          <a:stretch>
            <a:fillRect/>
          </a:stretch>
        </p:blipFill>
        <p:spPr bwMode="auto">
          <a:xfrm>
            <a:off x="0" y="857250"/>
            <a:ext cx="9144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1"/>
          <p:cNvSpPr>
            <a:spLocks noGrp="1"/>
          </p:cNvSpPr>
          <p:nvPr>
            <p:ph type="title"/>
          </p:nvPr>
        </p:nvSpPr>
        <p:spPr>
          <a:xfrm>
            <a:off x="457200" y="500063"/>
            <a:ext cx="8229600" cy="714375"/>
          </a:xfrm>
        </p:spPr>
        <p:txBody>
          <a:bodyPr/>
          <a:lstStyle/>
          <a:p>
            <a:pPr eaLnBrk="1" hangingPunct="1"/>
            <a:r>
              <a:rPr lang="fr-FR" altLang="fr-FR" sz="3200" b="1" smtClean="0">
                <a:solidFill>
                  <a:srgbClr val="7030A0"/>
                </a:solidFill>
              </a:rPr>
              <a:t>Particules non élémentaires : les HADRONS (baryons et mesons)</a:t>
            </a:r>
            <a:r>
              <a:rPr lang="fr-FR" altLang="fr-FR" smtClean="0"/>
              <a:t/>
            </a:r>
            <a:br>
              <a:rPr lang="fr-FR" altLang="fr-FR" smtClean="0"/>
            </a:br>
            <a:endParaRPr lang="fr-FR" altLang="fr-FR" smtClean="0"/>
          </a:p>
        </p:txBody>
      </p:sp>
      <p:sp>
        <p:nvSpPr>
          <p:cNvPr id="8195" name="ZoneTexte 4"/>
          <p:cNvSpPr txBox="1">
            <a:spLocks noChangeArrowheads="1"/>
          </p:cNvSpPr>
          <p:nvPr/>
        </p:nvSpPr>
        <p:spPr bwMode="auto">
          <a:xfrm>
            <a:off x="714375" y="1000125"/>
            <a:ext cx="23002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C00000"/>
                </a:solidFill>
              </a:rPr>
              <a:t>quelques baryons :</a:t>
            </a:r>
            <a:endParaRPr lang="fr-FR" altLang="fr-FR">
              <a:solidFill>
                <a:srgbClr val="C00000"/>
              </a:solidFill>
            </a:endParaRPr>
          </a:p>
          <a:p>
            <a:pPr eaLnBrk="1" hangingPunct="1"/>
            <a:endParaRPr lang="fr-FR" altLang="fr-FR"/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285750" y="1500188"/>
          <a:ext cx="8501063" cy="5080003"/>
        </p:xfrm>
        <a:graphic>
          <a:graphicData uri="http://schemas.openxmlformats.org/drawingml/2006/table">
            <a:tbl>
              <a:tblPr/>
              <a:tblGrid>
                <a:gridCol w="944563"/>
                <a:gridCol w="768350"/>
                <a:gridCol w="825500"/>
                <a:gridCol w="1176337"/>
                <a:gridCol w="593725"/>
                <a:gridCol w="949325"/>
                <a:gridCol w="649288"/>
                <a:gridCol w="647700"/>
                <a:gridCol w="884237"/>
                <a:gridCol w="1062038"/>
              </a:tblGrid>
              <a:tr h="571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Famille</a:t>
                      </a:r>
                      <a:endParaRPr kumimoji="0" lang="fr-F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Symbole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 tooltip="Quark"/>
                        </a:rPr>
                        <a:t>Quarks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Masse au repos (</a:t>
                      </a:r>
                      <a:r>
                        <a:rPr kumimoji="0" lang="fr-FR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3" tooltip="Électron-volt"/>
                        </a:rPr>
                        <a:t>MeV</a:t>
                      </a: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fr-FR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4" tooltip="Vitesse de la lumière"/>
                        </a:rPr>
                        <a:t>c</a:t>
                      </a:r>
                      <a:r>
                        <a:rPr kumimoji="0" lang="fr-FR" sz="1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</a:t>
                      </a: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5" tooltip="Spin"/>
                        </a:rPr>
                        <a:t>Spin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6" tooltip="Charge électrique"/>
                        </a:rPr>
                        <a:t>Charge</a:t>
                      </a: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7" tooltip="Charge élémentaire"/>
                        </a:rPr>
                        <a:t>e</a:t>
                      </a: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8" tooltip="Étrangeté"/>
                        </a:rPr>
                        <a:t>Étrangeté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Charme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9" tooltip="Durée de vie"/>
                        </a:rPr>
                        <a:t>Durée de vie</a:t>
                      </a:r>
                      <a:r>
                        <a:rPr kumimoji="0" lang="fr-FR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0" tooltip="Seconde (temps)"/>
                        </a:rPr>
                        <a:t>s</a:t>
                      </a: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Désintégration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8514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1" tooltip="Proton"/>
                        </a:rPr>
                        <a:t>Proton</a:t>
                      </a: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endParaRPr kumimoji="0" 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uud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938,3</a:t>
                      </a: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1/2</a:t>
                      </a: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</a:t>
                      </a: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Stable</a:t>
                      </a: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2" tooltip="Neutron"/>
                        </a:rPr>
                        <a:t>n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+ </a:t>
                      </a:r>
                      <a:r>
                        <a:rPr kumimoji="0" lang="fr-FR" sz="14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3" tooltip="Positron"/>
                        </a:rPr>
                        <a:t>e</a:t>
                      </a:r>
                      <a:r>
                        <a:rPr kumimoji="0" lang="fr-FR" sz="1400" b="0" i="0" u="sng" strike="noStrike" cap="none" normalizeH="0" baseline="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3" tooltip="Positron"/>
                        </a:rPr>
                        <a:t>+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+ 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ν</a:t>
                      </a:r>
                      <a:r>
                        <a:rPr kumimoji="0" lang="fr-FR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(noyaux radioactifs)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430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2" tooltip="Neutron"/>
                        </a:rPr>
                        <a:t>Neutron</a:t>
                      </a:r>
                      <a:endParaRPr kumimoji="0" lang="fr-F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kumimoji="0" 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ddu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939,6</a:t>
                      </a: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1/2</a:t>
                      </a: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885,7</a:t>
                      </a: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1" tooltip="Proton"/>
                        </a:rPr>
                        <a:t>p</a:t>
                      </a: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+ </a:t>
                      </a:r>
                      <a:r>
                        <a:rPr kumimoji="0" lang="fr-FR" sz="1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4" tooltip="Électron"/>
                        </a:rPr>
                        <a:t>e</a:t>
                      </a:r>
                      <a:r>
                        <a:rPr kumimoji="0" lang="fr-FR" sz="1400" b="0" i="0" u="sng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4" tooltip="Électron"/>
                        </a:rPr>
                        <a:t>-</a:t>
                      </a: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+ </a:t>
                      </a:r>
                      <a:endParaRPr kumimoji="0" lang="fr-F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3607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5" tooltip="Baryon delta"/>
                        </a:rPr>
                        <a:t>Delta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++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uuu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1 232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3/2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0,6×10</a:t>
                      </a:r>
                      <a:r>
                        <a:rPr kumimoji="0" lang="fr-F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-23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6" tooltip="Pion (particule)"/>
                        </a:rPr>
                        <a:t>π</a:t>
                      </a:r>
                      <a:r>
                        <a:rPr kumimoji="0" lang="fr-FR" sz="1400" b="0" i="0" u="sng" strike="noStrike" cap="none" normalizeH="0" baseline="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6" tooltip="Pion (particule)"/>
                        </a:rPr>
                        <a:t>+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+ p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5710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5" tooltip="Baryon delta"/>
                        </a:rPr>
                        <a:t>Delta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uud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1 232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3/2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0,6×10</a:t>
                      </a:r>
                      <a:r>
                        <a:rPr kumimoji="0" lang="fr-F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-23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+ </a:t>
                      </a:r>
                      <a:r>
                        <a:rPr kumimoji="0" lang="fr-FR" sz="14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2" tooltip="Neutron"/>
                        </a:rPr>
                        <a:t>n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+ p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5710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5" tooltip="Baryon delta"/>
                        </a:rPr>
                        <a:t>Delta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udd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1 232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3/2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0,6×10</a:t>
                      </a:r>
                      <a:r>
                        <a:rPr kumimoji="0" lang="fr-F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-23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+ n</a:t>
                      </a:r>
                      <a:b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+ p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3607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5" tooltip="Baryon delta"/>
                        </a:rPr>
                        <a:t>Delta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ddd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1 232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3/2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0,6×10</a:t>
                      </a:r>
                      <a:r>
                        <a:rPr kumimoji="0" lang="fr-F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-23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+ n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6411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7" tooltip="Baryon lambda"/>
                        </a:rPr>
                        <a:t>Lambda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Λ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uds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1 115,7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1/2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2,63×10</a:t>
                      </a:r>
                      <a:r>
                        <a:rPr kumimoji="0" lang="fr-F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+ p</a:t>
                      </a:r>
                      <a:b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+ n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3607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7" tooltip="Baryon lambda"/>
                        </a:rPr>
                        <a:t>Lambda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Λ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kumimoji="0" lang="fr-FR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udc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2 284,9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1/2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2,0×10</a:t>
                      </a:r>
                      <a:r>
                        <a:rPr kumimoji="0" lang="fr-F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-13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3607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7" tooltip="Baryon lambda"/>
                        </a:rPr>
                        <a:t>Lambda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Λ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fr-FR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udb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5 624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1/2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1,2×10</a:t>
                      </a:r>
                      <a:r>
                        <a:rPr kumimoji="0" lang="fr-F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-12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0148" marR="40148" marT="40150" marB="4015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pic>
        <p:nvPicPr>
          <p:cNvPr id="8319" name="Image 4" descr="\bar{\nu_e}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0" y="3071813"/>
            <a:ext cx="1524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ZoneTexte 3"/>
          <p:cNvSpPr txBox="1">
            <a:spLocks noChangeArrowheads="1"/>
          </p:cNvSpPr>
          <p:nvPr/>
        </p:nvSpPr>
        <p:spPr bwMode="auto">
          <a:xfrm>
            <a:off x="642938" y="500063"/>
            <a:ext cx="22748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C00000"/>
                </a:solidFill>
              </a:rPr>
              <a:t>quelques mesons :</a:t>
            </a:r>
            <a:endParaRPr lang="fr-FR" altLang="fr-FR">
              <a:solidFill>
                <a:srgbClr val="C00000"/>
              </a:solidFill>
            </a:endParaRPr>
          </a:p>
          <a:p>
            <a:pPr eaLnBrk="1" hangingPunct="1"/>
            <a:endParaRPr lang="fr-FR" altLang="fr-FR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428625" y="928688"/>
          <a:ext cx="7858125" cy="5678488"/>
        </p:xfrm>
        <a:graphic>
          <a:graphicData uri="http://schemas.openxmlformats.org/drawingml/2006/table">
            <a:tbl>
              <a:tblPr/>
              <a:tblGrid>
                <a:gridCol w="714375"/>
                <a:gridCol w="857250"/>
                <a:gridCol w="714375"/>
                <a:gridCol w="1071563"/>
                <a:gridCol w="357187"/>
                <a:gridCol w="771525"/>
                <a:gridCol w="771525"/>
                <a:gridCol w="771525"/>
                <a:gridCol w="771525"/>
                <a:gridCol w="1057275"/>
              </a:tblGrid>
              <a:tr h="7429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Famille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Symbole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Antiparticule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 tooltip="Quark"/>
                        </a:rPr>
                        <a:t>Quarks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3" tooltip="Spin"/>
                        </a:rPr>
                        <a:t>Spin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4" tooltip="Masse"/>
                        </a:rPr>
                        <a:t>Masse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5" tooltip="Électron-volt"/>
                        </a:rPr>
                        <a:t>MeV</a:t>
                      </a:r>
                      <a:r>
                        <a:rPr kumimoji="0" lang="fr-F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fr-FR" sz="11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6" tooltip="Vitesse de la lumière"/>
                        </a:rPr>
                        <a:t>c</a:t>
                      </a:r>
                      <a:r>
                        <a:rPr kumimoji="0" lang="fr-F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²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7" tooltip="Durée de vie moyenne"/>
                        </a:rPr>
                        <a:t>Durée de vie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fr-FR" sz="11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8" tooltip="Seconde (temps)"/>
                        </a:rPr>
                        <a:t>s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525486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9" tooltip="Pion (particule)"/>
                        </a:rPr>
                        <a:t>Pion</a:t>
                      </a:r>
                      <a:endParaRPr kumimoji="0" 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ud̄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139,6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2,60×10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</a:t>
                      </a: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52548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ūd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139,6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2,60×10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</a:t>
                      </a: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55835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Lui-même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(uū + dd̄)/√2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135,0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0,83×10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-16</a:t>
                      </a: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525486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0" tooltip="Kaon"/>
                        </a:rPr>
                        <a:t>Kaon</a:t>
                      </a:r>
                      <a:endParaRPr kumimoji="0" 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us̄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493,7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1,24×10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</a:t>
                      </a: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52548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ūs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493,7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1,24×10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</a:t>
                      </a: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31297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K̄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ds̄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497,7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52548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kumimoji="0" lang="fr-FR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kumimoji="0" lang="fr-FR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(ds̄ - sd̄)/√2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497,7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0,89×10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-10</a:t>
                      </a: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52548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kumimoji="0" lang="fr-FR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kumimoji="0" lang="fr-FR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(ds̄ + sd̄)/√2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497,7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5,2×10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</a:t>
                      </a: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9112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1" tooltip="Méson êta"/>
                        </a:rPr>
                        <a:t>Êta</a:t>
                      </a:r>
                      <a:endParaRPr kumimoji="0" 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η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Lui-même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(uū + dd̄ - 2ss̄)/√6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548,8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 10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-18</a:t>
                      </a:r>
                    </a:p>
                  </a:txBody>
                  <a:tcPr marL="33799" marR="33799" marT="33800" marB="33800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4875" y="1500188"/>
            <a:ext cx="3482975" cy="2268537"/>
          </a:xfrm>
          <a:noFill/>
        </p:spPr>
      </p:pic>
      <p:sp>
        <p:nvSpPr>
          <p:cNvPr id="10243" name="ZoneTexte 4"/>
          <p:cNvSpPr txBox="1">
            <a:spLocks noChangeArrowheads="1"/>
          </p:cNvSpPr>
          <p:nvPr/>
        </p:nvSpPr>
        <p:spPr bwMode="auto">
          <a:xfrm>
            <a:off x="1285875" y="571500"/>
            <a:ext cx="5300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0070C0"/>
                </a:solidFill>
              </a:rPr>
              <a:t>Large Hadron Collider  (LHC)   CERN   Genève </a:t>
            </a:r>
          </a:p>
        </p:txBody>
      </p:sp>
      <p:pic>
        <p:nvPicPr>
          <p:cNvPr id="10244" name="Picture 4" descr="http://blog.lefigaro.fr/inde/Grand%20collisionneur%20de%20hadrons-thumb-500x3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285875"/>
            <a:ext cx="3008313" cy="202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6" descr="http://hackedgadgets.com/wp-content/2/Hadron_Collider_View_Insi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000500"/>
            <a:ext cx="3130550" cy="235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0" descr="Le complexe d’accélérateurs du CER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3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8688" y="214313"/>
            <a:ext cx="7143750" cy="64595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316</Words>
  <Application>Microsoft Office PowerPoint</Application>
  <PresentationFormat>Affichage à l'écran (4:3)</PresentationFormat>
  <Paragraphs>198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Thème Office</vt:lpstr>
      <vt:lpstr>Particules</vt:lpstr>
      <vt:lpstr>Présentation PowerPoint</vt:lpstr>
      <vt:lpstr>FERMIONS : quarks et leptons </vt:lpstr>
      <vt:lpstr>BOSONS : vecteurs des forces </vt:lpstr>
      <vt:lpstr>Particules non élémentaires : les HADRONS (baryons et mesons) 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Particules</dc:title>
  <dc:creator>JC</dc:creator>
  <cp:lastModifiedBy>jean claude marot</cp:lastModifiedBy>
  <cp:revision>16</cp:revision>
  <dcterms:created xsi:type="dcterms:W3CDTF">2008-09-12T21:17:08Z</dcterms:created>
  <dcterms:modified xsi:type="dcterms:W3CDTF">2019-11-13T09:42:59Z</dcterms:modified>
</cp:coreProperties>
</file>