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303" r:id="rId4"/>
    <p:sldId id="304" r:id="rId5"/>
    <p:sldId id="269" r:id="rId6"/>
    <p:sldId id="270" r:id="rId7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99FF66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99FF66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99FF66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99FF66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99FF66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rgbClr val="99FF66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rgbClr val="99FF66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rgbClr val="99FF66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rgbClr val="99FF66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  <a:srgbClr val="FF66FF"/>
    <a:srgbClr val="FF3300"/>
    <a:srgbClr val="FF0066"/>
    <a:srgbClr val="0000FF"/>
    <a:srgbClr val="FFFF00"/>
    <a:srgbClr val="CCECFF"/>
    <a:srgbClr val="99CCFF"/>
    <a:srgbClr val="B8F9F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165" autoAdjust="0"/>
  </p:normalViewPr>
  <p:slideViewPr>
    <p:cSldViewPr snapToGrid="0">
      <p:cViewPr varScale="1">
        <p:scale>
          <a:sx n="60" d="100"/>
          <a:sy n="60" d="100"/>
        </p:scale>
        <p:origin x="979" y="3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9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1CB99-E2E3-41FA-9379-AFBB2F85780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8170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25BF3-2BC6-489D-B14F-AA499CD188A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87927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1B82B-A40F-43F2-8659-C28A17BC298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79658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B8A0CA-749E-4462-8E22-D8BDBED42C2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03981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596894-ACF4-460B-8B51-66A100B157B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21592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D1E057-7B05-4E78-8B56-CAEE8178135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7183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84ECB-8C9F-473E-BD72-C6951AA12B5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80303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DC18F-C3CA-4164-90C3-E6FDB4EC958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60891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75633-70E3-477B-AB97-058279E99F0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32375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931ECE-5D1E-4CEC-88DB-3A2C84E1206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21118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DE316-4FB3-45AC-9613-46D98DB0548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59933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r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graphique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fr-F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EF8F9-0062-444A-A476-E8E646F0011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30885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5000">
              <a:srgbClr val="CCECFF"/>
            </a:gs>
            <a:gs pos="0">
              <a:schemeClr val="accent1"/>
            </a:gs>
            <a:gs pos="0">
              <a:schemeClr val="accent6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5D1FF27-7011-4337-91A7-D00A399AA16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2452688" y="1936353"/>
            <a:ext cx="3733800" cy="701675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2000" b="1" dirty="0" err="1">
                <a:solidFill>
                  <a:srgbClr val="FF0000"/>
                </a:solidFill>
              </a:rPr>
              <a:t>Demie-vie</a:t>
            </a:r>
            <a:r>
              <a:rPr lang="fr-FR" altLang="fr-FR" sz="2000" b="1" dirty="0">
                <a:solidFill>
                  <a:srgbClr val="FF0000"/>
                </a:solidFill>
              </a:rPr>
              <a:t> T = </a:t>
            </a:r>
            <a:r>
              <a:rPr lang="fr-FR" altLang="fr-FR" sz="2000" b="1" dirty="0" smtClean="0">
                <a:solidFill>
                  <a:srgbClr val="FF0000"/>
                </a:solidFill>
              </a:rPr>
              <a:t>1,3 </a:t>
            </a:r>
            <a:r>
              <a:rPr lang="fr-FR" altLang="fr-FR" sz="2000" b="1" dirty="0">
                <a:solidFill>
                  <a:srgbClr val="FF0000"/>
                </a:solidFill>
              </a:rPr>
              <a:t>10</a:t>
            </a:r>
            <a:r>
              <a:rPr lang="fr-FR" altLang="fr-FR" sz="2000" b="1" baseline="30000" dirty="0">
                <a:solidFill>
                  <a:srgbClr val="FF0000"/>
                </a:solidFill>
              </a:rPr>
              <a:t>9</a:t>
            </a:r>
            <a:r>
              <a:rPr lang="fr-FR" altLang="fr-FR" sz="2000" b="1" dirty="0">
                <a:solidFill>
                  <a:srgbClr val="FF0000"/>
                </a:solidFill>
              </a:rPr>
              <a:t> an</a:t>
            </a:r>
          </a:p>
          <a:p>
            <a:r>
              <a:rPr lang="fr-FR" altLang="fr-FR" sz="2000" b="1" dirty="0">
                <a:solidFill>
                  <a:srgbClr val="FF0000"/>
                </a:solidFill>
              </a:rPr>
              <a:t>Constante </a:t>
            </a:r>
            <a:r>
              <a:rPr lang="fr-FR" altLang="fr-FR" sz="2000" b="1" dirty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fr-FR" altLang="fr-FR" sz="2000" b="1" dirty="0">
                <a:solidFill>
                  <a:srgbClr val="FF0000"/>
                </a:solidFill>
              </a:rPr>
              <a:t> = 5,81 10</a:t>
            </a:r>
            <a:r>
              <a:rPr lang="fr-FR" altLang="fr-FR" sz="2000" b="1" baseline="30000" dirty="0">
                <a:solidFill>
                  <a:srgbClr val="FF0000"/>
                </a:solidFill>
              </a:rPr>
              <a:t>-11</a:t>
            </a:r>
            <a:r>
              <a:rPr lang="fr-FR" altLang="fr-FR" sz="2000" b="1" dirty="0">
                <a:solidFill>
                  <a:srgbClr val="FF0000"/>
                </a:solidFill>
              </a:rPr>
              <a:t> an</a:t>
            </a:r>
            <a:r>
              <a:rPr lang="fr-FR" altLang="fr-FR" sz="2000" b="1" baseline="30000" dirty="0">
                <a:solidFill>
                  <a:srgbClr val="FF0000"/>
                </a:solidFill>
              </a:rPr>
              <a:t>-1</a:t>
            </a:r>
            <a:endParaRPr lang="fr-FR" altLang="fr-FR" sz="2400" b="1" baseline="30000" dirty="0">
              <a:solidFill>
                <a:srgbClr val="FF0000"/>
              </a:solidFill>
            </a:endParaRPr>
          </a:p>
        </p:txBody>
      </p:sp>
      <p:grpSp>
        <p:nvGrpSpPr>
          <p:cNvPr id="3114" name="Group 42"/>
          <p:cNvGrpSpPr>
            <a:grpSpLocks/>
          </p:cNvGrpSpPr>
          <p:nvPr/>
        </p:nvGrpSpPr>
        <p:grpSpPr bwMode="auto">
          <a:xfrm>
            <a:off x="2185988" y="977106"/>
            <a:ext cx="4313238" cy="774700"/>
            <a:chOff x="476" y="572"/>
            <a:chExt cx="2717" cy="488"/>
          </a:xfrm>
        </p:grpSpPr>
        <p:sp>
          <p:nvSpPr>
            <p:cNvPr id="2072" name="Text Box 2"/>
            <p:cNvSpPr txBox="1">
              <a:spLocks noChangeArrowheads="1"/>
            </p:cNvSpPr>
            <p:nvPr/>
          </p:nvSpPr>
          <p:spPr bwMode="auto">
            <a:xfrm>
              <a:off x="476" y="618"/>
              <a:ext cx="569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fr-FR" altLang="fr-FR" sz="4000" baseline="30000">
                  <a:solidFill>
                    <a:schemeClr val="bg1"/>
                  </a:solidFill>
                </a:rPr>
                <a:t>40</a:t>
              </a:r>
              <a:r>
                <a:rPr lang="fr-FR" altLang="fr-FR" sz="4000">
                  <a:solidFill>
                    <a:schemeClr val="bg1"/>
                  </a:solidFill>
                </a:rPr>
                <a:t>K</a:t>
              </a:r>
            </a:p>
          </p:txBody>
        </p:sp>
        <p:sp>
          <p:nvSpPr>
            <p:cNvPr id="2073" name="Text Box 3"/>
            <p:cNvSpPr txBox="1">
              <a:spLocks noChangeArrowheads="1"/>
            </p:cNvSpPr>
            <p:nvPr/>
          </p:nvSpPr>
          <p:spPr bwMode="auto">
            <a:xfrm>
              <a:off x="2517" y="618"/>
              <a:ext cx="67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fr-FR" altLang="fr-FR" sz="4000" baseline="30000">
                  <a:solidFill>
                    <a:schemeClr val="bg1"/>
                  </a:solidFill>
                </a:rPr>
                <a:t>40</a:t>
              </a:r>
              <a:r>
                <a:rPr lang="fr-FR" altLang="fr-FR" sz="4000">
                  <a:solidFill>
                    <a:schemeClr val="bg1"/>
                  </a:solidFill>
                </a:rPr>
                <a:t>Ar</a:t>
              </a:r>
            </a:p>
          </p:txBody>
        </p:sp>
        <p:sp>
          <p:nvSpPr>
            <p:cNvPr id="2074" name="Line 4"/>
            <p:cNvSpPr>
              <a:spLocks noChangeShapeType="1"/>
            </p:cNvSpPr>
            <p:nvPr/>
          </p:nvSpPr>
          <p:spPr bwMode="auto">
            <a:xfrm>
              <a:off x="1292" y="906"/>
              <a:ext cx="1056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75" name="Text Box 11"/>
            <p:cNvSpPr txBox="1">
              <a:spLocks noChangeArrowheads="1"/>
            </p:cNvSpPr>
            <p:nvPr/>
          </p:nvSpPr>
          <p:spPr bwMode="auto">
            <a:xfrm>
              <a:off x="1020" y="572"/>
              <a:ext cx="155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fr-FR" altLang="fr-FR" b="1" dirty="0">
                  <a:solidFill>
                    <a:srgbClr val="FF0066"/>
                  </a:solidFill>
                </a:rPr>
                <a:t>Capture électronique</a:t>
              </a:r>
            </a:p>
          </p:txBody>
        </p:sp>
      </p:grp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2019300" y="4175125"/>
            <a:ext cx="52578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3200" b="1" u="sng" dirty="0">
                <a:solidFill>
                  <a:srgbClr val="C00000"/>
                </a:solidFill>
              </a:rPr>
              <a:t>Méthode </a:t>
            </a:r>
            <a:r>
              <a:rPr lang="fr-FR" altLang="fr-FR" sz="3200" b="1" u="sng" dirty="0" err="1">
                <a:solidFill>
                  <a:srgbClr val="C00000"/>
                </a:solidFill>
              </a:rPr>
              <a:t>K-Ar</a:t>
            </a:r>
            <a:r>
              <a:rPr lang="fr-FR" altLang="fr-FR" sz="3200" b="1" dirty="0">
                <a:solidFill>
                  <a:srgbClr val="C00000"/>
                </a:solidFill>
              </a:rPr>
              <a:t> : </a:t>
            </a:r>
          </a:p>
          <a:p>
            <a:r>
              <a:rPr lang="fr-FR" altLang="fr-FR" sz="2400" b="1" dirty="0">
                <a:solidFill>
                  <a:srgbClr val="002060"/>
                </a:solidFill>
              </a:rPr>
              <a:t>- mesure de K et Ar par deux </a:t>
            </a:r>
          </a:p>
          <a:p>
            <a:r>
              <a:rPr lang="fr-FR" altLang="fr-FR" sz="2400" b="1" dirty="0">
                <a:solidFill>
                  <a:srgbClr val="002060"/>
                </a:solidFill>
              </a:rPr>
              <a:t>méthodes différentes </a:t>
            </a:r>
          </a:p>
          <a:p>
            <a:pPr>
              <a:buFontTx/>
              <a:buChar char="-"/>
            </a:pPr>
            <a:r>
              <a:rPr lang="fr-FR" altLang="fr-FR" sz="2400" b="1" dirty="0">
                <a:solidFill>
                  <a:srgbClr val="002060"/>
                </a:solidFill>
              </a:rPr>
              <a:t> nécessité d’utiliser deux prises</a:t>
            </a:r>
          </a:p>
          <a:p>
            <a:r>
              <a:rPr lang="fr-FR" altLang="fr-FR" sz="2400" b="1" dirty="0">
                <a:solidFill>
                  <a:srgbClr val="002060"/>
                </a:solidFill>
              </a:rPr>
              <a:t>distinctes sur l’échantillon</a:t>
            </a:r>
          </a:p>
        </p:txBody>
      </p:sp>
      <p:sp>
        <p:nvSpPr>
          <p:cNvPr id="2054" name="Text Box 21"/>
          <p:cNvSpPr txBox="1">
            <a:spLocks noChangeArrowheads="1"/>
          </p:cNvSpPr>
          <p:nvPr/>
        </p:nvSpPr>
        <p:spPr bwMode="auto">
          <a:xfrm>
            <a:off x="533400" y="304800"/>
            <a:ext cx="4114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3200" b="1" u="sng">
                <a:solidFill>
                  <a:srgbClr val="FFFF00"/>
                </a:solidFill>
              </a:rPr>
              <a:t>Radioactivité du </a:t>
            </a:r>
            <a:r>
              <a:rPr lang="fr-FR" altLang="fr-FR" sz="3200" b="1" u="sng" baseline="30000">
                <a:solidFill>
                  <a:srgbClr val="FFFF00"/>
                </a:solidFill>
              </a:rPr>
              <a:t>40</a:t>
            </a:r>
            <a:r>
              <a:rPr lang="fr-FR" altLang="fr-FR" sz="3200" b="1" u="sng">
                <a:solidFill>
                  <a:srgbClr val="FFFF00"/>
                </a:solidFill>
              </a:rPr>
              <a:t>K</a:t>
            </a:r>
            <a:r>
              <a:rPr lang="fr-FR" altLang="fr-FR" sz="3200" b="1" u="sng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3096" name="Text Box 24"/>
          <p:cNvSpPr txBox="1">
            <a:spLocks noChangeArrowheads="1"/>
          </p:cNvSpPr>
          <p:nvPr/>
        </p:nvSpPr>
        <p:spPr bwMode="auto">
          <a:xfrm>
            <a:off x="1408112" y="2894805"/>
            <a:ext cx="1341437" cy="6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2000" b="1" dirty="0"/>
              <a:t>Equation </a:t>
            </a:r>
          </a:p>
          <a:p>
            <a:endParaRPr lang="fr-FR" altLang="fr-FR" b="1" dirty="0"/>
          </a:p>
        </p:txBody>
      </p:sp>
      <p:grpSp>
        <p:nvGrpSpPr>
          <p:cNvPr id="3113" name="Group 41"/>
          <p:cNvGrpSpPr>
            <a:grpSpLocks/>
          </p:cNvGrpSpPr>
          <p:nvPr/>
        </p:nvGrpSpPr>
        <p:grpSpPr bwMode="auto">
          <a:xfrm>
            <a:off x="3200401" y="3019824"/>
            <a:ext cx="2517775" cy="600075"/>
            <a:chOff x="839" y="1933"/>
            <a:chExt cx="1586" cy="378"/>
          </a:xfrm>
        </p:grpSpPr>
        <p:sp>
          <p:nvSpPr>
            <p:cNvPr id="2059" name="Rectangle 26"/>
            <p:cNvSpPr>
              <a:spLocks noChangeArrowheads="1"/>
            </p:cNvSpPr>
            <p:nvPr/>
          </p:nvSpPr>
          <p:spPr bwMode="auto">
            <a:xfrm>
              <a:off x="839" y="1933"/>
              <a:ext cx="1542" cy="3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2060" name="Rectangle 27"/>
            <p:cNvSpPr>
              <a:spLocks noChangeArrowheads="1"/>
            </p:cNvSpPr>
            <p:nvPr/>
          </p:nvSpPr>
          <p:spPr bwMode="auto">
            <a:xfrm>
              <a:off x="2424" y="1979"/>
              <a:ext cx="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2061" name="Rectangle 28"/>
            <p:cNvSpPr>
              <a:spLocks noChangeArrowheads="1"/>
            </p:cNvSpPr>
            <p:nvPr/>
          </p:nvSpPr>
          <p:spPr bwMode="auto">
            <a:xfrm>
              <a:off x="1963" y="1979"/>
              <a:ext cx="25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3000">
                  <a:solidFill>
                    <a:srgbClr val="000000"/>
                  </a:solidFill>
                  <a:latin typeface="Times New Roman" panose="02020603050405020304" pitchFamily="18" charset="0"/>
                </a:rPr>
                <a:t>Ar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2062" name="Rectangle 29"/>
            <p:cNvSpPr>
              <a:spLocks noChangeArrowheads="1"/>
            </p:cNvSpPr>
            <p:nvPr/>
          </p:nvSpPr>
          <p:spPr bwMode="auto">
            <a:xfrm>
              <a:off x="1389" y="1981"/>
              <a:ext cx="12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3000" i="1">
                  <a:solidFill>
                    <a:srgbClr val="FF3300"/>
                  </a:solidFill>
                  <a:latin typeface="Times New Roman" panose="02020603050405020304" pitchFamily="18" charset="0"/>
                </a:rPr>
                <a:t>?</a:t>
              </a:r>
              <a:endParaRPr lang="fr-FR" altLang="fr-FR">
                <a:solidFill>
                  <a:srgbClr val="FF3300"/>
                </a:solidFill>
              </a:endParaRPr>
            </a:p>
          </p:txBody>
        </p:sp>
        <p:sp>
          <p:nvSpPr>
            <p:cNvPr id="2063" name="Rectangle 30"/>
            <p:cNvSpPr>
              <a:spLocks noChangeArrowheads="1"/>
            </p:cNvSpPr>
            <p:nvPr/>
          </p:nvSpPr>
          <p:spPr bwMode="auto">
            <a:xfrm>
              <a:off x="1037" y="1979"/>
              <a:ext cx="17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3000">
                  <a:solidFill>
                    <a:srgbClr val="000000"/>
                  </a:solidFill>
                  <a:latin typeface="Times New Roman" panose="02020603050405020304" pitchFamily="18" charset="0"/>
                </a:rPr>
                <a:t>K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2064" name="Rectangle 31"/>
            <p:cNvSpPr>
              <a:spLocks noChangeArrowheads="1"/>
            </p:cNvSpPr>
            <p:nvPr/>
          </p:nvSpPr>
          <p:spPr bwMode="auto">
            <a:xfrm>
              <a:off x="2361" y="1960"/>
              <a:ext cx="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2065" name="Rectangle 32"/>
            <p:cNvSpPr>
              <a:spLocks noChangeArrowheads="1"/>
            </p:cNvSpPr>
            <p:nvPr/>
          </p:nvSpPr>
          <p:spPr bwMode="auto">
            <a:xfrm>
              <a:off x="2342" y="2126"/>
              <a:ext cx="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2066" name="Rectangle 33"/>
            <p:cNvSpPr>
              <a:spLocks noChangeArrowheads="1"/>
            </p:cNvSpPr>
            <p:nvPr/>
          </p:nvSpPr>
          <p:spPr bwMode="auto">
            <a:xfrm>
              <a:off x="1817" y="1960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700">
                  <a:solidFill>
                    <a:srgbClr val="000000"/>
                  </a:solidFill>
                  <a:latin typeface="Times New Roman" panose="02020603050405020304" pitchFamily="18" charset="0"/>
                </a:rPr>
                <a:t>40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2067" name="Rectangle 34"/>
            <p:cNvSpPr>
              <a:spLocks noChangeArrowheads="1"/>
            </p:cNvSpPr>
            <p:nvPr/>
          </p:nvSpPr>
          <p:spPr bwMode="auto">
            <a:xfrm>
              <a:off x="1800" y="2126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700">
                  <a:solidFill>
                    <a:srgbClr val="000000"/>
                  </a:solidFill>
                  <a:latin typeface="Times New Roman" panose="02020603050405020304" pitchFamily="18" charset="0"/>
                </a:rPr>
                <a:t>18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2068" name="Rectangle 35"/>
            <p:cNvSpPr>
              <a:spLocks noChangeArrowheads="1"/>
            </p:cNvSpPr>
            <p:nvPr/>
          </p:nvSpPr>
          <p:spPr bwMode="auto">
            <a:xfrm>
              <a:off x="880" y="1960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700">
                  <a:solidFill>
                    <a:srgbClr val="000000"/>
                  </a:solidFill>
                  <a:latin typeface="Times New Roman" panose="02020603050405020304" pitchFamily="18" charset="0"/>
                </a:rPr>
                <a:t>40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2069" name="Rectangle 36"/>
            <p:cNvSpPr>
              <a:spLocks noChangeArrowheads="1"/>
            </p:cNvSpPr>
            <p:nvPr/>
          </p:nvSpPr>
          <p:spPr bwMode="auto">
            <a:xfrm>
              <a:off x="861" y="2126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700">
                  <a:solidFill>
                    <a:srgbClr val="000000"/>
                  </a:solidFill>
                  <a:latin typeface="Times New Roman" panose="02020603050405020304" pitchFamily="18" charset="0"/>
                </a:rPr>
                <a:t>19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2070" name="Rectangle 38"/>
            <p:cNvSpPr>
              <a:spLocks noChangeArrowheads="1"/>
            </p:cNvSpPr>
            <p:nvPr/>
          </p:nvSpPr>
          <p:spPr bwMode="auto">
            <a:xfrm>
              <a:off x="1526" y="1981"/>
              <a:ext cx="29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3000">
                  <a:solidFill>
                    <a:srgbClr val="000000"/>
                  </a:solidFill>
                  <a:latin typeface="Symbol" panose="05050102010706020507" pitchFamily="18" charset="2"/>
                </a:rPr>
                <a:t>® 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2071" name="Rectangle 39"/>
            <p:cNvSpPr>
              <a:spLocks noChangeArrowheads="1"/>
            </p:cNvSpPr>
            <p:nvPr/>
          </p:nvSpPr>
          <p:spPr bwMode="auto">
            <a:xfrm>
              <a:off x="1220" y="1952"/>
              <a:ext cx="1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3000">
                  <a:solidFill>
                    <a:srgbClr val="000000"/>
                  </a:solidFill>
                  <a:latin typeface="Symbol" panose="05050102010706020507" pitchFamily="18" charset="2"/>
                </a:rPr>
                <a:t>+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0" grpId="0" animBg="1" autoUpdateAnimBg="0"/>
      <p:bldP spid="3085" grpId="0" autoUpdateAnimBg="0"/>
      <p:bldP spid="3096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5000">
              <a:srgbClr val="CCECFF"/>
            </a:gs>
            <a:gs pos="0">
              <a:schemeClr val="accent1"/>
            </a:gs>
            <a:gs pos="0">
              <a:schemeClr val="accent6">
                <a:lumMod val="40000"/>
                <a:lumOff val="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1397794" y="5453917"/>
            <a:ext cx="5105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2400" b="1" dirty="0">
                <a:solidFill>
                  <a:srgbClr val="FF0066"/>
                </a:solidFill>
              </a:rPr>
              <a:t>3- Mesure du rapport </a:t>
            </a:r>
            <a:r>
              <a:rPr lang="fr-FR" altLang="fr-FR" sz="2400" b="1" baseline="30000" dirty="0">
                <a:solidFill>
                  <a:srgbClr val="FF0066"/>
                </a:solidFill>
              </a:rPr>
              <a:t>40</a:t>
            </a:r>
            <a:r>
              <a:rPr lang="fr-FR" altLang="fr-FR" sz="2400" b="1" dirty="0">
                <a:solidFill>
                  <a:srgbClr val="FF0066"/>
                </a:solidFill>
              </a:rPr>
              <a:t>Ar/</a:t>
            </a:r>
            <a:r>
              <a:rPr lang="fr-FR" altLang="fr-FR" sz="2400" b="1" baseline="30000" dirty="0">
                <a:solidFill>
                  <a:srgbClr val="FF0066"/>
                </a:solidFill>
              </a:rPr>
              <a:t>39</a:t>
            </a:r>
            <a:r>
              <a:rPr lang="fr-FR" altLang="fr-FR" sz="2400" b="1" dirty="0">
                <a:solidFill>
                  <a:srgbClr val="FF0066"/>
                </a:solidFill>
              </a:rPr>
              <a:t>Ar </a:t>
            </a:r>
          </a:p>
          <a:p>
            <a:r>
              <a:rPr lang="fr-FR" altLang="fr-FR" sz="2400" b="1" dirty="0">
                <a:solidFill>
                  <a:srgbClr val="FF0066"/>
                </a:solidFill>
              </a:rPr>
              <a:t>qui est proportionnel  à </a:t>
            </a:r>
            <a:r>
              <a:rPr lang="fr-FR" altLang="fr-FR" sz="2400" b="1" baseline="30000" dirty="0">
                <a:solidFill>
                  <a:srgbClr val="FF0066"/>
                </a:solidFill>
              </a:rPr>
              <a:t>40</a:t>
            </a:r>
            <a:r>
              <a:rPr lang="fr-FR" altLang="fr-FR" sz="2400" b="1" dirty="0">
                <a:solidFill>
                  <a:srgbClr val="FF0066"/>
                </a:solidFill>
              </a:rPr>
              <a:t>Ar/</a:t>
            </a:r>
            <a:r>
              <a:rPr lang="fr-FR" altLang="fr-FR" sz="2400" b="1" baseline="30000" dirty="0">
                <a:solidFill>
                  <a:srgbClr val="FF0066"/>
                </a:solidFill>
              </a:rPr>
              <a:t>40</a:t>
            </a:r>
            <a:r>
              <a:rPr lang="fr-FR" altLang="fr-FR" sz="2400" b="1" dirty="0">
                <a:solidFill>
                  <a:srgbClr val="FF0066"/>
                </a:solidFill>
              </a:rPr>
              <a:t>K </a:t>
            </a:r>
          </a:p>
        </p:txBody>
      </p:sp>
      <p:sp>
        <p:nvSpPr>
          <p:cNvPr id="3075" name="Rectangle 14"/>
          <p:cNvSpPr>
            <a:spLocks noChangeArrowheads="1"/>
          </p:cNvSpPr>
          <p:nvPr/>
        </p:nvSpPr>
        <p:spPr bwMode="auto">
          <a:xfrm>
            <a:off x="685800" y="228600"/>
            <a:ext cx="48006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fr-FR" altLang="fr-FR" sz="3600" b="1" u="sng" dirty="0">
                <a:solidFill>
                  <a:srgbClr val="FFFF00"/>
                </a:solidFill>
              </a:rPr>
              <a:t>La méthode </a:t>
            </a:r>
            <a:r>
              <a:rPr lang="fr-FR" altLang="fr-FR" sz="3600" b="1" u="sng" dirty="0" err="1">
                <a:solidFill>
                  <a:srgbClr val="FFFF00"/>
                </a:solidFill>
              </a:rPr>
              <a:t>Ar-Ar</a:t>
            </a:r>
            <a:r>
              <a:rPr lang="fr-FR" altLang="fr-FR" sz="3600" b="1" u="sng" dirty="0">
                <a:solidFill>
                  <a:srgbClr val="FFFF00"/>
                </a:solidFill>
              </a:rPr>
              <a:t> : </a:t>
            </a:r>
          </a:p>
          <a:p>
            <a:pPr algn="ctr"/>
            <a:endParaRPr lang="fr-FR" altLang="fr-FR" sz="3600" b="1" u="sng" dirty="0">
              <a:solidFill>
                <a:srgbClr val="FF3300"/>
              </a:solidFill>
            </a:endParaRPr>
          </a:p>
        </p:txBody>
      </p:sp>
      <p:sp>
        <p:nvSpPr>
          <p:cNvPr id="3076" name="Rectangle 33"/>
          <p:cNvSpPr>
            <a:spLocks noChangeArrowheads="1"/>
          </p:cNvSpPr>
          <p:nvPr/>
        </p:nvSpPr>
        <p:spPr bwMode="auto">
          <a:xfrm>
            <a:off x="3579813" y="2024063"/>
            <a:ext cx="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3077" name="Rectangle 34"/>
          <p:cNvSpPr>
            <a:spLocks noChangeArrowheads="1"/>
          </p:cNvSpPr>
          <p:nvPr/>
        </p:nvSpPr>
        <p:spPr bwMode="auto">
          <a:xfrm>
            <a:off x="3540125" y="2287588"/>
            <a:ext cx="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>
              <a:solidFill>
                <a:schemeClr val="tx1"/>
              </a:solidFill>
            </a:endParaRPr>
          </a:p>
        </p:txBody>
      </p:sp>
      <p:grpSp>
        <p:nvGrpSpPr>
          <p:cNvPr id="10288" name="Group 48"/>
          <p:cNvGrpSpPr>
            <a:grpSpLocks/>
          </p:cNvGrpSpPr>
          <p:nvPr/>
        </p:nvGrpSpPr>
        <p:grpSpPr bwMode="auto">
          <a:xfrm>
            <a:off x="2698750" y="2994026"/>
            <a:ext cx="3321050" cy="600075"/>
            <a:chOff x="1680" y="1248"/>
            <a:chExt cx="2092" cy="378"/>
          </a:xfrm>
        </p:grpSpPr>
        <p:sp>
          <p:nvSpPr>
            <p:cNvPr id="3085" name="Rectangle 45"/>
            <p:cNvSpPr>
              <a:spLocks noChangeArrowheads="1"/>
            </p:cNvSpPr>
            <p:nvPr/>
          </p:nvSpPr>
          <p:spPr bwMode="auto">
            <a:xfrm>
              <a:off x="1680" y="1248"/>
              <a:ext cx="2092" cy="3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086" name="Rectangle 23"/>
            <p:cNvSpPr>
              <a:spLocks noChangeArrowheads="1"/>
            </p:cNvSpPr>
            <p:nvPr/>
          </p:nvSpPr>
          <p:spPr bwMode="auto">
            <a:xfrm>
              <a:off x="3341" y="1294"/>
              <a:ext cx="17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3000">
                  <a:solidFill>
                    <a:srgbClr val="000000"/>
                  </a:solidFill>
                  <a:latin typeface="Times New Roman" panose="02020603050405020304" pitchFamily="18" charset="0"/>
                </a:rPr>
                <a:t>H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3087" name="Rectangle 24"/>
            <p:cNvSpPr>
              <a:spLocks noChangeArrowheads="1"/>
            </p:cNvSpPr>
            <p:nvPr/>
          </p:nvSpPr>
          <p:spPr bwMode="auto">
            <a:xfrm>
              <a:off x="2858" y="1294"/>
              <a:ext cx="25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3000">
                  <a:solidFill>
                    <a:srgbClr val="000000"/>
                  </a:solidFill>
                  <a:latin typeface="Times New Roman" panose="02020603050405020304" pitchFamily="18" charset="0"/>
                </a:rPr>
                <a:t>Ar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3088" name="Rectangle 25"/>
            <p:cNvSpPr>
              <a:spLocks noChangeArrowheads="1"/>
            </p:cNvSpPr>
            <p:nvPr/>
          </p:nvSpPr>
          <p:spPr bwMode="auto">
            <a:xfrm>
              <a:off x="2256" y="1296"/>
              <a:ext cx="12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3000" i="1">
                  <a:solidFill>
                    <a:srgbClr val="FF3300"/>
                  </a:solidFill>
                  <a:latin typeface="Times New Roman" panose="02020603050405020304" pitchFamily="18" charset="0"/>
                </a:rPr>
                <a:t>?</a:t>
              </a:r>
              <a:endParaRPr lang="fr-FR" altLang="fr-FR">
                <a:solidFill>
                  <a:srgbClr val="FF3300"/>
                </a:solidFill>
              </a:endParaRPr>
            </a:p>
          </p:txBody>
        </p:sp>
        <p:sp>
          <p:nvSpPr>
            <p:cNvPr id="3089" name="Rectangle 26"/>
            <p:cNvSpPr>
              <a:spLocks noChangeArrowheads="1"/>
            </p:cNvSpPr>
            <p:nvPr/>
          </p:nvSpPr>
          <p:spPr bwMode="auto">
            <a:xfrm>
              <a:off x="1887" y="1294"/>
              <a:ext cx="17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3000">
                  <a:solidFill>
                    <a:srgbClr val="000000"/>
                  </a:solidFill>
                  <a:latin typeface="Times New Roman" panose="02020603050405020304" pitchFamily="18" charset="0"/>
                </a:rPr>
                <a:t>K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3090" name="Rectangle 29"/>
            <p:cNvSpPr>
              <a:spLocks noChangeArrowheads="1"/>
            </p:cNvSpPr>
            <p:nvPr/>
          </p:nvSpPr>
          <p:spPr bwMode="auto">
            <a:xfrm>
              <a:off x="3275" y="1275"/>
              <a:ext cx="6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7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3091" name="Rectangle 30"/>
            <p:cNvSpPr>
              <a:spLocks noChangeArrowheads="1"/>
            </p:cNvSpPr>
            <p:nvPr/>
          </p:nvSpPr>
          <p:spPr bwMode="auto">
            <a:xfrm>
              <a:off x="3255" y="1441"/>
              <a:ext cx="6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700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3092" name="Rectangle 31"/>
            <p:cNvSpPr>
              <a:spLocks noChangeArrowheads="1"/>
            </p:cNvSpPr>
            <p:nvPr/>
          </p:nvSpPr>
          <p:spPr bwMode="auto">
            <a:xfrm>
              <a:off x="2705" y="1275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700">
                  <a:solidFill>
                    <a:srgbClr val="000000"/>
                  </a:solidFill>
                  <a:latin typeface="Times New Roman" panose="02020603050405020304" pitchFamily="18" charset="0"/>
                </a:rPr>
                <a:t>39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3093" name="Rectangle 32"/>
            <p:cNvSpPr>
              <a:spLocks noChangeArrowheads="1"/>
            </p:cNvSpPr>
            <p:nvPr/>
          </p:nvSpPr>
          <p:spPr bwMode="auto">
            <a:xfrm>
              <a:off x="2687" y="1441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700">
                  <a:solidFill>
                    <a:srgbClr val="000000"/>
                  </a:solidFill>
                  <a:latin typeface="Times New Roman" panose="02020603050405020304" pitchFamily="18" charset="0"/>
                </a:rPr>
                <a:t>18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3094" name="Rectangle 35"/>
            <p:cNvSpPr>
              <a:spLocks noChangeArrowheads="1"/>
            </p:cNvSpPr>
            <p:nvPr/>
          </p:nvSpPr>
          <p:spPr bwMode="auto">
            <a:xfrm>
              <a:off x="1723" y="1275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700">
                  <a:solidFill>
                    <a:srgbClr val="000000"/>
                  </a:solidFill>
                  <a:latin typeface="Times New Roman" panose="02020603050405020304" pitchFamily="18" charset="0"/>
                </a:rPr>
                <a:t>39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3095" name="Rectangle 36"/>
            <p:cNvSpPr>
              <a:spLocks noChangeArrowheads="1"/>
            </p:cNvSpPr>
            <p:nvPr/>
          </p:nvSpPr>
          <p:spPr bwMode="auto">
            <a:xfrm>
              <a:off x="1703" y="1441"/>
              <a:ext cx="13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700">
                  <a:solidFill>
                    <a:srgbClr val="000000"/>
                  </a:solidFill>
                  <a:latin typeface="Times New Roman" panose="02020603050405020304" pitchFamily="18" charset="0"/>
                </a:rPr>
                <a:t>19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3096" name="Rectangle 42"/>
            <p:cNvSpPr>
              <a:spLocks noChangeArrowheads="1"/>
            </p:cNvSpPr>
            <p:nvPr/>
          </p:nvSpPr>
          <p:spPr bwMode="auto">
            <a:xfrm>
              <a:off x="3116" y="1267"/>
              <a:ext cx="1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3000">
                  <a:solidFill>
                    <a:srgbClr val="000000"/>
                  </a:solidFill>
                  <a:latin typeface="Symbol" panose="05050102010706020507" pitchFamily="18" charset="2"/>
                </a:rPr>
                <a:t>+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3097" name="Rectangle 43"/>
            <p:cNvSpPr>
              <a:spLocks noChangeArrowheads="1"/>
            </p:cNvSpPr>
            <p:nvPr/>
          </p:nvSpPr>
          <p:spPr bwMode="auto">
            <a:xfrm>
              <a:off x="2400" y="1296"/>
              <a:ext cx="29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3000">
                  <a:solidFill>
                    <a:srgbClr val="000000"/>
                  </a:solidFill>
                  <a:latin typeface="Symbol" panose="05050102010706020507" pitchFamily="18" charset="2"/>
                </a:rPr>
                <a:t>® 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3098" name="Rectangle 44"/>
            <p:cNvSpPr>
              <a:spLocks noChangeArrowheads="1"/>
            </p:cNvSpPr>
            <p:nvPr/>
          </p:nvSpPr>
          <p:spPr bwMode="auto">
            <a:xfrm>
              <a:off x="2079" y="1267"/>
              <a:ext cx="1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3000">
                  <a:solidFill>
                    <a:srgbClr val="000000"/>
                  </a:solidFill>
                  <a:latin typeface="Symbol" panose="05050102010706020507" pitchFamily="18" charset="2"/>
                </a:rPr>
                <a:t>+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</p:grpSp>
      <p:sp>
        <p:nvSpPr>
          <p:cNvPr id="10287" name="Text Box 47"/>
          <p:cNvSpPr txBox="1">
            <a:spLocks noChangeArrowheads="1"/>
          </p:cNvSpPr>
          <p:nvPr/>
        </p:nvSpPr>
        <p:spPr bwMode="auto">
          <a:xfrm>
            <a:off x="1404144" y="1677989"/>
            <a:ext cx="4905510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2400" b="1" dirty="0">
                <a:solidFill>
                  <a:srgbClr val="C00000"/>
                </a:solidFill>
              </a:rPr>
              <a:t>1- Transformation artificielle </a:t>
            </a:r>
          </a:p>
          <a:p>
            <a:r>
              <a:rPr lang="fr-FR" altLang="fr-FR" sz="2400" b="1" dirty="0">
                <a:solidFill>
                  <a:srgbClr val="C00000"/>
                </a:solidFill>
              </a:rPr>
              <a:t>d’une fraction </a:t>
            </a:r>
            <a:r>
              <a:rPr lang="fr-FR" altLang="fr-FR" sz="2400" b="1" u="sng" dirty="0">
                <a:solidFill>
                  <a:srgbClr val="C00000"/>
                </a:solidFill>
              </a:rPr>
              <a:t>connue</a:t>
            </a:r>
            <a:r>
              <a:rPr lang="fr-FR" altLang="fr-FR" sz="2400" b="1" dirty="0">
                <a:solidFill>
                  <a:srgbClr val="C00000"/>
                </a:solidFill>
              </a:rPr>
              <a:t> (</a:t>
            </a:r>
            <a:r>
              <a:rPr lang="fr-FR" altLang="fr-FR" sz="2800" b="1" dirty="0">
                <a:solidFill>
                  <a:srgbClr val="CC00FF"/>
                </a:solidFill>
              </a:rPr>
              <a:t>r</a:t>
            </a:r>
            <a:r>
              <a:rPr lang="fr-FR" altLang="fr-FR" sz="2400" b="1" dirty="0">
                <a:solidFill>
                  <a:srgbClr val="C00000"/>
                </a:solidFill>
              </a:rPr>
              <a:t>) du </a:t>
            </a:r>
            <a:r>
              <a:rPr lang="fr-FR" altLang="fr-FR" sz="2400" b="1" baseline="30000" dirty="0">
                <a:solidFill>
                  <a:srgbClr val="C00000"/>
                </a:solidFill>
              </a:rPr>
              <a:t>39</a:t>
            </a:r>
            <a:r>
              <a:rPr lang="fr-FR" altLang="fr-FR" sz="2400" b="1" dirty="0">
                <a:solidFill>
                  <a:srgbClr val="C00000"/>
                </a:solidFill>
              </a:rPr>
              <a:t>K </a:t>
            </a:r>
          </a:p>
          <a:p>
            <a:r>
              <a:rPr lang="fr-FR" altLang="fr-FR" sz="2400" b="1" dirty="0">
                <a:solidFill>
                  <a:srgbClr val="C00000"/>
                </a:solidFill>
              </a:rPr>
              <a:t>en</a:t>
            </a:r>
            <a:r>
              <a:rPr lang="fr-FR" altLang="fr-FR" sz="2400" b="1" baseline="30000" dirty="0">
                <a:solidFill>
                  <a:srgbClr val="C00000"/>
                </a:solidFill>
              </a:rPr>
              <a:t> 39</a:t>
            </a:r>
            <a:r>
              <a:rPr lang="fr-FR" altLang="fr-FR" sz="2400" b="1" dirty="0">
                <a:solidFill>
                  <a:srgbClr val="C00000"/>
                </a:solidFill>
              </a:rPr>
              <a:t>Ar,  isotope du </a:t>
            </a:r>
            <a:r>
              <a:rPr lang="fr-FR" altLang="fr-FR" sz="2400" b="1" baseline="30000" dirty="0">
                <a:solidFill>
                  <a:srgbClr val="C00000"/>
                </a:solidFill>
              </a:rPr>
              <a:t>40</a:t>
            </a:r>
            <a:r>
              <a:rPr lang="fr-FR" altLang="fr-FR" sz="2400" b="1" dirty="0">
                <a:solidFill>
                  <a:srgbClr val="C00000"/>
                </a:solidFill>
              </a:rPr>
              <a:t>Ar)</a:t>
            </a:r>
          </a:p>
        </p:txBody>
      </p:sp>
      <p:sp>
        <p:nvSpPr>
          <p:cNvPr id="10289" name="Text Box 49"/>
          <p:cNvSpPr txBox="1">
            <a:spLocks noChangeArrowheads="1"/>
          </p:cNvSpPr>
          <p:nvPr/>
        </p:nvSpPr>
        <p:spPr bwMode="auto">
          <a:xfrm>
            <a:off x="1397794" y="4362450"/>
            <a:ext cx="522450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 dirty="0">
                <a:solidFill>
                  <a:srgbClr val="0000FF"/>
                </a:solidFill>
              </a:rPr>
              <a:t>2- Extraction de l’argon total (gaz) </a:t>
            </a:r>
          </a:p>
          <a:p>
            <a:pPr eaLnBrk="1" hangingPunct="1"/>
            <a:r>
              <a:rPr lang="fr-FR" altLang="fr-FR" sz="2400" b="1" dirty="0">
                <a:solidFill>
                  <a:srgbClr val="0000FF"/>
                </a:solidFill>
              </a:rPr>
              <a:t>par élévation de température</a:t>
            </a:r>
          </a:p>
        </p:txBody>
      </p:sp>
      <p:sp>
        <p:nvSpPr>
          <p:cNvPr id="10292" name="Text Box 52"/>
          <p:cNvSpPr txBox="1">
            <a:spLocks noChangeArrowheads="1"/>
          </p:cNvSpPr>
          <p:nvPr/>
        </p:nvSpPr>
        <p:spPr bwMode="auto">
          <a:xfrm>
            <a:off x="3060700" y="3803650"/>
            <a:ext cx="2438400" cy="523220"/>
          </a:xfrm>
          <a:prstGeom prst="rect">
            <a:avLst/>
          </a:prstGeom>
          <a:solidFill>
            <a:srgbClr val="B8F9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 dirty="0">
                <a:solidFill>
                  <a:srgbClr val="FF66FF"/>
                </a:solidFill>
              </a:rPr>
              <a:t>N</a:t>
            </a:r>
            <a:r>
              <a:rPr lang="fr-FR" altLang="fr-FR" b="1" dirty="0">
                <a:solidFill>
                  <a:srgbClr val="FF66FF"/>
                </a:solidFill>
              </a:rPr>
              <a:t>(</a:t>
            </a:r>
            <a:r>
              <a:rPr lang="fr-FR" altLang="fr-FR" b="1" baseline="30000" dirty="0">
                <a:solidFill>
                  <a:srgbClr val="FF66FF"/>
                </a:solidFill>
              </a:rPr>
              <a:t>39</a:t>
            </a:r>
            <a:r>
              <a:rPr lang="fr-FR" altLang="fr-FR" b="1" dirty="0">
                <a:solidFill>
                  <a:srgbClr val="FF66FF"/>
                </a:solidFill>
              </a:rPr>
              <a:t>Ar)</a:t>
            </a:r>
            <a:r>
              <a:rPr lang="fr-FR" altLang="fr-FR" sz="2400" b="1" dirty="0">
                <a:solidFill>
                  <a:srgbClr val="FF66FF"/>
                </a:solidFill>
              </a:rPr>
              <a:t> = </a:t>
            </a:r>
            <a:r>
              <a:rPr lang="fr-FR" altLang="fr-FR" sz="2800" b="1" dirty="0">
                <a:solidFill>
                  <a:srgbClr val="FF66FF"/>
                </a:solidFill>
              </a:rPr>
              <a:t>r</a:t>
            </a:r>
            <a:r>
              <a:rPr lang="fr-FR" altLang="fr-FR" sz="2400" b="1" dirty="0">
                <a:solidFill>
                  <a:srgbClr val="FF66FF"/>
                </a:solidFill>
              </a:rPr>
              <a:t> N</a:t>
            </a:r>
            <a:r>
              <a:rPr lang="fr-FR" altLang="fr-FR" b="1" dirty="0">
                <a:solidFill>
                  <a:srgbClr val="FF66FF"/>
                </a:solidFill>
              </a:rPr>
              <a:t>(</a:t>
            </a:r>
            <a:r>
              <a:rPr lang="fr-FR" altLang="fr-FR" b="1" baseline="30000" dirty="0">
                <a:solidFill>
                  <a:srgbClr val="FF66FF"/>
                </a:solidFill>
              </a:rPr>
              <a:t>39</a:t>
            </a:r>
            <a:r>
              <a:rPr lang="fr-FR" altLang="fr-FR" b="1" dirty="0">
                <a:solidFill>
                  <a:srgbClr val="FF66FF"/>
                </a:solidFill>
              </a:rPr>
              <a:t>K)</a:t>
            </a:r>
          </a:p>
        </p:txBody>
      </p:sp>
      <p:sp>
        <p:nvSpPr>
          <p:cNvPr id="10294" name="Text Box 54"/>
          <p:cNvSpPr txBox="1">
            <a:spLocks noChangeArrowheads="1"/>
          </p:cNvSpPr>
          <p:nvPr/>
        </p:nvSpPr>
        <p:spPr bwMode="auto">
          <a:xfrm>
            <a:off x="836613" y="852488"/>
            <a:ext cx="6373812" cy="67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>
                <a:solidFill>
                  <a:schemeClr val="tx2"/>
                </a:solidFill>
              </a:rPr>
              <a:t>Le potassium  </a:t>
            </a:r>
            <a:r>
              <a:rPr lang="fr-FR" altLang="fr-FR" sz="2000" baseline="-25000">
                <a:solidFill>
                  <a:schemeClr val="tx2"/>
                </a:solidFill>
              </a:rPr>
              <a:t>19</a:t>
            </a:r>
            <a:r>
              <a:rPr lang="fr-FR" altLang="fr-FR" sz="2000">
                <a:solidFill>
                  <a:schemeClr val="tx2"/>
                </a:solidFill>
              </a:rPr>
              <a:t>K  présente 3 isotopes    </a:t>
            </a:r>
            <a:r>
              <a:rPr lang="fr-FR" altLang="fr-FR" sz="2000" baseline="30000">
                <a:solidFill>
                  <a:schemeClr val="tx2"/>
                </a:solidFill>
              </a:rPr>
              <a:t>39</a:t>
            </a:r>
            <a:r>
              <a:rPr lang="fr-FR" altLang="fr-FR" sz="2000">
                <a:solidFill>
                  <a:schemeClr val="tx2"/>
                </a:solidFill>
              </a:rPr>
              <a:t>K, </a:t>
            </a:r>
            <a:r>
              <a:rPr lang="fr-FR" altLang="fr-FR" sz="2000" baseline="30000">
                <a:solidFill>
                  <a:schemeClr val="tx2"/>
                </a:solidFill>
              </a:rPr>
              <a:t>40</a:t>
            </a:r>
            <a:r>
              <a:rPr lang="fr-FR" altLang="fr-FR" sz="2000">
                <a:solidFill>
                  <a:schemeClr val="tx2"/>
                </a:solidFill>
              </a:rPr>
              <a:t>K et </a:t>
            </a:r>
            <a:r>
              <a:rPr lang="fr-FR" altLang="fr-FR" sz="2000" baseline="30000">
                <a:solidFill>
                  <a:schemeClr val="tx2"/>
                </a:solidFill>
              </a:rPr>
              <a:t>41</a:t>
            </a:r>
            <a:r>
              <a:rPr lang="fr-FR" altLang="fr-FR" sz="2000">
                <a:solidFill>
                  <a:schemeClr val="tx2"/>
                </a:solidFill>
              </a:rPr>
              <a:t>K</a:t>
            </a:r>
          </a:p>
          <a:p>
            <a:pPr eaLnBrk="1" hangingPunct="1"/>
            <a:r>
              <a:rPr lang="fr-FR" altLang="fr-FR" b="1">
                <a:solidFill>
                  <a:schemeClr val="tx2"/>
                </a:solidFill>
              </a:rPr>
              <a:t>Le rapport actuel est connu    N</a:t>
            </a:r>
            <a:r>
              <a:rPr lang="fr-FR" altLang="fr-FR" sz="1600" b="1">
                <a:solidFill>
                  <a:schemeClr val="tx2"/>
                </a:solidFill>
              </a:rPr>
              <a:t>(</a:t>
            </a:r>
            <a:r>
              <a:rPr lang="fr-FR" altLang="fr-FR" sz="1600" b="1" baseline="30000">
                <a:solidFill>
                  <a:schemeClr val="tx2"/>
                </a:solidFill>
              </a:rPr>
              <a:t>39</a:t>
            </a:r>
            <a:r>
              <a:rPr lang="fr-FR" altLang="fr-FR" sz="1600" b="1">
                <a:solidFill>
                  <a:schemeClr val="tx2"/>
                </a:solidFill>
              </a:rPr>
              <a:t>K)</a:t>
            </a:r>
            <a:r>
              <a:rPr lang="fr-FR" altLang="fr-FR" b="1">
                <a:solidFill>
                  <a:schemeClr val="tx2"/>
                </a:solidFill>
              </a:rPr>
              <a:t> / N</a:t>
            </a:r>
            <a:r>
              <a:rPr lang="fr-FR" altLang="fr-FR" sz="1600" b="1">
                <a:solidFill>
                  <a:schemeClr val="tx2"/>
                </a:solidFill>
              </a:rPr>
              <a:t>(</a:t>
            </a:r>
            <a:r>
              <a:rPr lang="fr-FR" altLang="fr-FR" sz="1600" b="1" baseline="30000">
                <a:solidFill>
                  <a:schemeClr val="tx2"/>
                </a:solidFill>
              </a:rPr>
              <a:t>40</a:t>
            </a:r>
            <a:r>
              <a:rPr lang="fr-FR" altLang="fr-FR" sz="1600" b="1">
                <a:solidFill>
                  <a:schemeClr val="tx2"/>
                </a:solidFill>
              </a:rPr>
              <a:t>K)</a:t>
            </a:r>
            <a:r>
              <a:rPr lang="fr-FR" altLang="fr-FR" b="1">
                <a:solidFill>
                  <a:schemeClr val="tx2"/>
                </a:solidFill>
              </a:rPr>
              <a:t> = 8600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0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0" grpId="0" autoUpdateAnimBg="0"/>
      <p:bldP spid="10287" grpId="0" autoUpdateAnimBg="0"/>
      <p:bldP spid="10289" grpId="0" autoUpdateAnimBg="0"/>
      <p:bldP spid="10292" grpId="0" animBg="1" autoUpdateAnimBg="0"/>
      <p:bldP spid="10294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1089025" y="633413"/>
            <a:ext cx="32162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800" b="1">
                <a:solidFill>
                  <a:srgbClr val="FF3300"/>
                </a:solidFill>
              </a:rPr>
              <a:t>Complication !</a:t>
            </a:r>
          </a:p>
        </p:txBody>
      </p:sp>
      <p:grpSp>
        <p:nvGrpSpPr>
          <p:cNvPr id="4099" name="Group 16"/>
          <p:cNvGrpSpPr>
            <a:grpSpLocks/>
          </p:cNvGrpSpPr>
          <p:nvPr/>
        </p:nvGrpSpPr>
        <p:grpSpPr bwMode="auto">
          <a:xfrm>
            <a:off x="1104900" y="1816100"/>
            <a:ext cx="7029450" cy="2306638"/>
            <a:chOff x="806" y="720"/>
            <a:chExt cx="4428" cy="1453"/>
          </a:xfrm>
        </p:grpSpPr>
        <p:sp>
          <p:nvSpPr>
            <p:cNvPr id="4101" name="Text Box 5"/>
            <p:cNvSpPr txBox="1">
              <a:spLocks noChangeArrowheads="1"/>
            </p:cNvSpPr>
            <p:nvPr/>
          </p:nvSpPr>
          <p:spPr bwMode="auto">
            <a:xfrm>
              <a:off x="806" y="791"/>
              <a:ext cx="58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4000" baseline="30000">
                  <a:solidFill>
                    <a:schemeClr val="tx1"/>
                  </a:solidFill>
                </a:rPr>
                <a:t>40</a:t>
              </a:r>
              <a:r>
                <a:rPr lang="fr-FR" altLang="fr-FR" sz="4000">
                  <a:solidFill>
                    <a:schemeClr val="tx1"/>
                  </a:solidFill>
                </a:rPr>
                <a:t>K</a:t>
              </a:r>
              <a:r>
                <a:rPr lang="fr-FR" altLang="fr-FR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4102" name="Line 6"/>
            <p:cNvSpPr>
              <a:spLocks noChangeShapeType="1"/>
            </p:cNvSpPr>
            <p:nvPr/>
          </p:nvSpPr>
          <p:spPr bwMode="auto">
            <a:xfrm>
              <a:off x="1584" y="1008"/>
              <a:ext cx="1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03" name="Text Box 7"/>
            <p:cNvSpPr txBox="1">
              <a:spLocks noChangeArrowheads="1"/>
            </p:cNvSpPr>
            <p:nvPr/>
          </p:nvSpPr>
          <p:spPr bwMode="auto">
            <a:xfrm>
              <a:off x="2736" y="816"/>
              <a:ext cx="864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4000" baseline="30000">
                  <a:solidFill>
                    <a:schemeClr val="tx1"/>
                  </a:solidFill>
                </a:rPr>
                <a:t>40</a:t>
              </a:r>
              <a:r>
                <a:rPr lang="fr-FR" altLang="fr-FR" sz="4000">
                  <a:solidFill>
                    <a:schemeClr val="tx1"/>
                  </a:solidFill>
                </a:rPr>
                <a:t>Ar</a:t>
              </a:r>
              <a:r>
                <a:rPr lang="fr-FR" altLang="fr-FR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4104" name="Line 8"/>
            <p:cNvSpPr>
              <a:spLocks noChangeShapeType="1"/>
            </p:cNvSpPr>
            <p:nvPr/>
          </p:nvSpPr>
          <p:spPr bwMode="auto">
            <a:xfrm>
              <a:off x="1584" y="1008"/>
              <a:ext cx="1104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05" name="Text Box 9"/>
            <p:cNvSpPr txBox="1">
              <a:spLocks noChangeArrowheads="1"/>
            </p:cNvSpPr>
            <p:nvPr/>
          </p:nvSpPr>
          <p:spPr bwMode="auto">
            <a:xfrm>
              <a:off x="2736" y="1632"/>
              <a:ext cx="864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4000" baseline="30000">
                  <a:solidFill>
                    <a:schemeClr val="tx1"/>
                  </a:solidFill>
                </a:rPr>
                <a:t>40</a:t>
              </a:r>
              <a:r>
                <a:rPr lang="fr-FR" altLang="fr-FR" sz="4000">
                  <a:solidFill>
                    <a:schemeClr val="tx1"/>
                  </a:solidFill>
                </a:rPr>
                <a:t>Ca</a:t>
              </a:r>
              <a:r>
                <a:rPr lang="fr-FR" altLang="fr-FR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4106" name="Text Box 11"/>
            <p:cNvSpPr txBox="1">
              <a:spLocks noChangeArrowheads="1"/>
            </p:cNvSpPr>
            <p:nvPr/>
          </p:nvSpPr>
          <p:spPr bwMode="auto">
            <a:xfrm>
              <a:off x="1680" y="720"/>
              <a:ext cx="56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dirty="0" smtClean="0">
                  <a:solidFill>
                    <a:schemeClr val="tx1"/>
                  </a:solidFill>
                </a:rPr>
                <a:t>10,5 </a:t>
              </a:r>
              <a:r>
                <a:rPr lang="fr-FR" altLang="fr-FR" dirty="0">
                  <a:solidFill>
                    <a:schemeClr val="tx1"/>
                  </a:solidFill>
                </a:rPr>
                <a:t>%</a:t>
              </a:r>
            </a:p>
          </p:txBody>
        </p:sp>
        <p:sp>
          <p:nvSpPr>
            <p:cNvPr id="4107" name="Text Box 12"/>
            <p:cNvSpPr txBox="1">
              <a:spLocks noChangeArrowheads="1"/>
            </p:cNvSpPr>
            <p:nvPr/>
          </p:nvSpPr>
          <p:spPr bwMode="auto">
            <a:xfrm>
              <a:off x="1680" y="1392"/>
              <a:ext cx="56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dirty="0" smtClean="0">
                  <a:solidFill>
                    <a:schemeClr val="tx1"/>
                  </a:solidFill>
                </a:rPr>
                <a:t>89,5 </a:t>
              </a:r>
              <a:r>
                <a:rPr lang="fr-FR" altLang="fr-FR" dirty="0">
                  <a:solidFill>
                    <a:schemeClr val="tx1"/>
                  </a:solidFill>
                </a:rPr>
                <a:t>%</a:t>
              </a:r>
            </a:p>
          </p:txBody>
        </p:sp>
        <p:sp>
          <p:nvSpPr>
            <p:cNvPr id="4108" name="Text Box 13"/>
            <p:cNvSpPr txBox="1">
              <a:spLocks noChangeArrowheads="1"/>
            </p:cNvSpPr>
            <p:nvPr/>
          </p:nvSpPr>
          <p:spPr bwMode="auto">
            <a:xfrm>
              <a:off x="3584" y="929"/>
              <a:ext cx="1650" cy="4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000" b="1" dirty="0">
                  <a:solidFill>
                    <a:srgbClr val="FF0000"/>
                  </a:solidFill>
                  <a:latin typeface="Symbol" panose="05050102010706020507" pitchFamily="18" charset="2"/>
                </a:rPr>
                <a:t>l</a:t>
              </a:r>
              <a:r>
                <a:rPr lang="fr-FR" altLang="fr-FR" sz="2000" b="1" baseline="-25000" dirty="0">
                  <a:solidFill>
                    <a:srgbClr val="FF0000"/>
                  </a:solidFill>
                  <a:latin typeface="Symbol" panose="05050102010706020507" pitchFamily="18" charset="2"/>
                </a:rPr>
                <a:t>1</a:t>
              </a:r>
              <a:r>
                <a:rPr lang="fr-FR" altLang="fr-FR" sz="2000" b="1" dirty="0">
                  <a:solidFill>
                    <a:srgbClr val="FF0000"/>
                  </a:solidFill>
                </a:rPr>
                <a:t> = </a:t>
              </a:r>
              <a:r>
                <a:rPr lang="fr-FR" altLang="fr-FR" sz="2000" b="1" dirty="0" smtClean="0">
                  <a:solidFill>
                    <a:srgbClr val="FF0000"/>
                  </a:solidFill>
                </a:rPr>
                <a:t>0,581 10</a:t>
              </a:r>
              <a:r>
                <a:rPr lang="fr-FR" altLang="fr-FR" sz="2000" b="1" baseline="30000" dirty="0" smtClean="0">
                  <a:solidFill>
                    <a:srgbClr val="FF0000"/>
                  </a:solidFill>
                </a:rPr>
                <a:t>-10</a:t>
              </a:r>
              <a:r>
                <a:rPr lang="fr-FR" altLang="fr-FR" sz="2000" b="1" dirty="0" smtClean="0">
                  <a:solidFill>
                    <a:srgbClr val="FF0000"/>
                  </a:solidFill>
                </a:rPr>
                <a:t>  an</a:t>
              </a:r>
              <a:r>
                <a:rPr lang="fr-FR" altLang="fr-FR" sz="2000" b="1" baseline="30000" dirty="0" smtClean="0">
                  <a:solidFill>
                    <a:srgbClr val="FF0000"/>
                  </a:solidFill>
                </a:rPr>
                <a:t>-1</a:t>
              </a:r>
              <a:endParaRPr lang="fr-FR" altLang="fr-FR" sz="2000" b="1" baseline="30000" dirty="0">
                <a:solidFill>
                  <a:srgbClr val="FF0000"/>
                </a:solidFill>
              </a:endParaRPr>
            </a:p>
            <a:p>
              <a:pPr eaLnBrk="1" hangingPunct="1"/>
              <a:r>
                <a:rPr lang="fr-FR" altLang="fr-FR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4109" name="Text Box 14"/>
            <p:cNvSpPr txBox="1">
              <a:spLocks noChangeArrowheads="1"/>
            </p:cNvSpPr>
            <p:nvPr/>
          </p:nvSpPr>
          <p:spPr bwMode="auto">
            <a:xfrm>
              <a:off x="3600" y="1746"/>
              <a:ext cx="1634" cy="4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000" b="1" dirty="0">
                  <a:solidFill>
                    <a:schemeClr val="hlink"/>
                  </a:solidFill>
                  <a:latin typeface="Symbol" panose="05050102010706020507" pitchFamily="18" charset="2"/>
                </a:rPr>
                <a:t>l</a:t>
              </a:r>
              <a:r>
                <a:rPr lang="fr-FR" altLang="fr-FR" sz="2000" b="1" baseline="-25000" dirty="0">
                  <a:solidFill>
                    <a:schemeClr val="hlink"/>
                  </a:solidFill>
                  <a:latin typeface="Symbol" panose="05050102010706020507" pitchFamily="18" charset="2"/>
                </a:rPr>
                <a:t>2</a:t>
              </a:r>
              <a:r>
                <a:rPr lang="fr-FR" altLang="fr-FR" sz="2000" b="1" dirty="0">
                  <a:solidFill>
                    <a:schemeClr val="hlink"/>
                  </a:solidFill>
                </a:rPr>
                <a:t> = </a:t>
              </a:r>
              <a:r>
                <a:rPr lang="fr-FR" altLang="fr-FR" sz="2000" b="1" dirty="0" smtClean="0">
                  <a:solidFill>
                    <a:schemeClr val="hlink"/>
                  </a:solidFill>
                </a:rPr>
                <a:t>4,962 10</a:t>
              </a:r>
              <a:r>
                <a:rPr lang="fr-FR" altLang="fr-FR" sz="2000" b="1" baseline="30000" dirty="0" smtClean="0">
                  <a:solidFill>
                    <a:schemeClr val="hlink"/>
                  </a:solidFill>
                </a:rPr>
                <a:t>-10</a:t>
              </a:r>
              <a:r>
                <a:rPr lang="fr-FR" altLang="fr-FR" sz="2000" b="1" dirty="0" smtClean="0">
                  <a:solidFill>
                    <a:schemeClr val="hlink"/>
                  </a:solidFill>
                </a:rPr>
                <a:t>  an</a:t>
              </a:r>
              <a:r>
                <a:rPr lang="fr-FR" altLang="fr-FR" sz="2000" b="1" baseline="30000" dirty="0" smtClean="0">
                  <a:solidFill>
                    <a:schemeClr val="hlink"/>
                  </a:solidFill>
                </a:rPr>
                <a:t>-1</a:t>
              </a:r>
              <a:endParaRPr lang="fr-FR" altLang="fr-FR" sz="2000" b="1" baseline="30000" dirty="0">
                <a:solidFill>
                  <a:schemeClr val="hlink"/>
                </a:solidFill>
              </a:endParaRPr>
            </a:p>
            <a:p>
              <a:pPr eaLnBrk="1" hangingPunct="1"/>
              <a:r>
                <a:rPr lang="fr-FR" altLang="fr-FR" dirty="0">
                  <a:solidFill>
                    <a:schemeClr val="tx1"/>
                  </a:solidFill>
                </a:rPr>
                <a:t> 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1709737" y="4584699"/>
            <a:ext cx="56130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altLang="fr-FR" sz="2400" b="1" dirty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fr-FR" altLang="fr-FR" sz="2400" b="1" baseline="-25000" dirty="0">
                <a:solidFill>
                  <a:srgbClr val="FF0000"/>
                </a:solidFill>
                <a:latin typeface="Symbol" panose="05050102010706020507" pitchFamily="18" charset="2"/>
              </a:rPr>
              <a:t>1</a:t>
            </a:r>
            <a:r>
              <a:rPr lang="fr-FR" altLang="fr-FR" sz="2400" b="1" dirty="0">
                <a:solidFill>
                  <a:srgbClr val="FF0000"/>
                </a:solidFill>
              </a:rPr>
              <a:t> </a:t>
            </a:r>
            <a:r>
              <a:rPr lang="fr-FR" altLang="fr-FR" sz="2400" b="1" dirty="0" smtClean="0">
                <a:solidFill>
                  <a:srgbClr val="FF0000"/>
                </a:solidFill>
              </a:rPr>
              <a:t>/ (</a:t>
            </a:r>
            <a:r>
              <a:rPr lang="fr-FR" altLang="fr-FR" sz="2400" b="1" dirty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fr-FR" altLang="fr-FR" sz="2400" b="1" baseline="-25000" dirty="0">
                <a:solidFill>
                  <a:srgbClr val="FF0000"/>
                </a:solidFill>
                <a:latin typeface="Symbol" panose="05050102010706020507" pitchFamily="18" charset="2"/>
              </a:rPr>
              <a:t>1</a:t>
            </a:r>
            <a:r>
              <a:rPr lang="fr-FR" altLang="fr-FR" sz="2400" b="1" dirty="0">
                <a:solidFill>
                  <a:srgbClr val="FF0000"/>
                </a:solidFill>
              </a:rPr>
              <a:t> </a:t>
            </a:r>
            <a:r>
              <a:rPr lang="fr-FR" altLang="fr-FR" sz="2400" b="1" dirty="0" smtClean="0">
                <a:solidFill>
                  <a:srgbClr val="FF0000"/>
                </a:solidFill>
              </a:rPr>
              <a:t>+ </a:t>
            </a:r>
            <a:r>
              <a:rPr lang="fr-FR" altLang="fr-FR" sz="2400" b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fr-FR" altLang="fr-FR" sz="2400" b="1" baseline="-25000" dirty="0" smtClean="0">
                <a:solidFill>
                  <a:srgbClr val="FF0000"/>
                </a:solidFill>
                <a:latin typeface="Symbol" panose="05050102010706020507" pitchFamily="18" charset="2"/>
              </a:rPr>
              <a:t>2</a:t>
            </a:r>
            <a:r>
              <a:rPr lang="fr-FR" altLang="fr-FR" sz="2400" b="1" dirty="0" smtClean="0">
                <a:solidFill>
                  <a:srgbClr val="FF0000"/>
                </a:solidFill>
              </a:rPr>
              <a:t>) = 0,105      </a:t>
            </a:r>
          </a:p>
          <a:p>
            <a:pPr algn="ctr"/>
            <a:endParaRPr lang="fr-FR" altLang="fr-FR" b="1" dirty="0" smtClean="0">
              <a:solidFill>
                <a:srgbClr val="FF0000"/>
              </a:solidFill>
            </a:endParaRPr>
          </a:p>
          <a:p>
            <a:pPr algn="ctr"/>
            <a:r>
              <a:rPr lang="fr-FR" altLang="fr-FR" b="1" dirty="0" smtClean="0">
                <a:solidFill>
                  <a:srgbClr val="FF0000"/>
                </a:solidFill>
              </a:rPr>
              <a:t>d’où le pourcentage de 10,5 %</a:t>
            </a:r>
          </a:p>
          <a:p>
            <a:pPr algn="ctr"/>
            <a:r>
              <a:rPr lang="fr-FR" b="1" dirty="0">
                <a:solidFill>
                  <a:srgbClr val="FF0000"/>
                </a:solidFill>
              </a:rPr>
              <a:t>c</a:t>
            </a:r>
            <a:r>
              <a:rPr lang="fr-FR" b="1" dirty="0" smtClean="0">
                <a:solidFill>
                  <a:srgbClr val="FF0000"/>
                </a:solidFill>
              </a:rPr>
              <a:t>orrespondant à la première réaction.</a:t>
            </a:r>
          </a:p>
          <a:p>
            <a:pPr algn="ctr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45" name="Group 45"/>
          <p:cNvGrpSpPr>
            <a:grpSpLocks/>
          </p:cNvGrpSpPr>
          <p:nvPr/>
        </p:nvGrpSpPr>
        <p:grpSpPr bwMode="auto">
          <a:xfrm>
            <a:off x="2133600" y="3703638"/>
            <a:ext cx="1219200" cy="1447800"/>
            <a:chOff x="1344" y="2333"/>
            <a:chExt cx="768" cy="912"/>
          </a:xfrm>
        </p:grpSpPr>
        <p:sp>
          <p:nvSpPr>
            <p:cNvPr id="5155" name="Line 7"/>
            <p:cNvSpPr>
              <a:spLocks noChangeShapeType="1"/>
            </p:cNvSpPr>
            <p:nvPr/>
          </p:nvSpPr>
          <p:spPr bwMode="auto">
            <a:xfrm>
              <a:off x="1344" y="2602"/>
              <a:ext cx="720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56" name="Line 9"/>
            <p:cNvSpPr>
              <a:spLocks noChangeShapeType="1"/>
            </p:cNvSpPr>
            <p:nvPr/>
          </p:nvSpPr>
          <p:spPr bwMode="auto">
            <a:xfrm>
              <a:off x="1344" y="2602"/>
              <a:ext cx="768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57" name="Text Box 13"/>
            <p:cNvSpPr txBox="1">
              <a:spLocks noChangeArrowheads="1"/>
            </p:cNvSpPr>
            <p:nvPr/>
          </p:nvSpPr>
          <p:spPr bwMode="auto">
            <a:xfrm>
              <a:off x="1584" y="2333"/>
              <a:ext cx="38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000" b="1">
                  <a:solidFill>
                    <a:srgbClr val="FFFFFF"/>
                  </a:solidFill>
                  <a:latin typeface="Symbol" panose="05050102010706020507" pitchFamily="18" charset="2"/>
                </a:rPr>
                <a:t>l</a:t>
              </a:r>
              <a:r>
                <a:rPr lang="fr-FR" altLang="fr-FR" sz="2000" b="1" baseline="-25000">
                  <a:solidFill>
                    <a:srgbClr val="FFFFFF"/>
                  </a:solidFill>
                  <a:latin typeface="Symbol" panose="05050102010706020507" pitchFamily="18" charset="2"/>
                </a:rPr>
                <a:t>1 </a:t>
              </a:r>
              <a:r>
                <a:rPr lang="fr-FR" altLang="fr-FR" sz="1600" b="1">
                  <a:solidFill>
                    <a:srgbClr val="FFFFFF"/>
                  </a:solidFill>
                </a:rPr>
                <a:t> </a:t>
              </a:r>
              <a:endParaRPr lang="fr-FR" altLang="fr-FR" sz="1000">
                <a:solidFill>
                  <a:schemeClr val="tx1"/>
                </a:solidFill>
              </a:endParaRPr>
            </a:p>
          </p:txBody>
        </p:sp>
        <p:sp>
          <p:nvSpPr>
            <p:cNvPr id="5158" name="Text Box 14"/>
            <p:cNvSpPr txBox="1">
              <a:spLocks noChangeArrowheads="1"/>
            </p:cNvSpPr>
            <p:nvPr/>
          </p:nvSpPr>
          <p:spPr bwMode="auto">
            <a:xfrm>
              <a:off x="1584" y="2822"/>
              <a:ext cx="384" cy="4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000" b="1">
                  <a:solidFill>
                    <a:schemeClr val="bg1"/>
                  </a:solidFill>
                  <a:latin typeface="Symbol" panose="05050102010706020507" pitchFamily="18" charset="2"/>
                </a:rPr>
                <a:t>l</a:t>
              </a:r>
              <a:r>
                <a:rPr lang="fr-FR" altLang="fr-FR" sz="2000" b="1" baseline="-25000">
                  <a:solidFill>
                    <a:schemeClr val="bg1"/>
                  </a:solidFill>
                  <a:latin typeface="Symbol" panose="05050102010706020507" pitchFamily="18" charset="2"/>
                </a:rPr>
                <a:t>2</a:t>
              </a:r>
              <a:r>
                <a:rPr lang="fr-FR" altLang="fr-FR" sz="2000" b="1">
                  <a:solidFill>
                    <a:schemeClr val="hlink"/>
                  </a:solidFill>
                </a:rPr>
                <a:t> </a:t>
              </a:r>
              <a:endParaRPr lang="fr-FR" altLang="fr-FR" sz="2000" b="1" baseline="30000">
                <a:solidFill>
                  <a:schemeClr val="hlink"/>
                </a:solidFill>
              </a:endParaRPr>
            </a:p>
            <a:p>
              <a:pPr eaLnBrk="1" hangingPunct="1"/>
              <a:r>
                <a:rPr lang="fr-FR" altLang="fr-FR">
                  <a:solidFill>
                    <a:schemeClr val="tx1"/>
                  </a:solidFill>
                </a:rPr>
                <a:t> </a:t>
              </a:r>
            </a:p>
          </p:txBody>
        </p:sp>
      </p:grpSp>
      <p:grpSp>
        <p:nvGrpSpPr>
          <p:cNvPr id="5123" name="Group 26"/>
          <p:cNvGrpSpPr>
            <a:grpSpLocks/>
          </p:cNvGrpSpPr>
          <p:nvPr/>
        </p:nvGrpSpPr>
        <p:grpSpPr bwMode="auto">
          <a:xfrm>
            <a:off x="228600" y="1387475"/>
            <a:ext cx="2133600" cy="4114800"/>
            <a:chOff x="240" y="816"/>
            <a:chExt cx="1344" cy="2592"/>
          </a:xfrm>
        </p:grpSpPr>
        <p:sp>
          <p:nvSpPr>
            <p:cNvPr id="5151" name="Text Box 4"/>
            <p:cNvSpPr txBox="1">
              <a:spLocks noChangeArrowheads="1"/>
            </p:cNvSpPr>
            <p:nvPr/>
          </p:nvSpPr>
          <p:spPr bwMode="auto">
            <a:xfrm>
              <a:off x="374" y="2471"/>
              <a:ext cx="1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5152" name="Text Box 6"/>
            <p:cNvSpPr txBox="1">
              <a:spLocks noChangeArrowheads="1"/>
            </p:cNvSpPr>
            <p:nvPr/>
          </p:nvSpPr>
          <p:spPr bwMode="auto">
            <a:xfrm>
              <a:off x="624" y="2400"/>
              <a:ext cx="912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4000" baseline="30000">
                  <a:solidFill>
                    <a:schemeClr val="tx1"/>
                  </a:solidFill>
                </a:rPr>
                <a:t>40</a:t>
              </a:r>
              <a:r>
                <a:rPr lang="fr-FR" altLang="fr-FR" sz="4000">
                  <a:solidFill>
                    <a:schemeClr val="tx1"/>
                  </a:solidFill>
                </a:rPr>
                <a:t>K</a:t>
              </a:r>
              <a:r>
                <a:rPr lang="fr-FR" altLang="fr-FR" sz="2400">
                  <a:solidFill>
                    <a:schemeClr val="tx1"/>
                  </a:solidFill>
                </a:rPr>
                <a:t>(0)</a:t>
              </a:r>
              <a:r>
                <a:rPr lang="fr-FR" altLang="fr-FR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5153" name="Text Box 17"/>
            <p:cNvSpPr txBox="1">
              <a:spLocks noChangeArrowheads="1"/>
            </p:cNvSpPr>
            <p:nvPr/>
          </p:nvSpPr>
          <p:spPr bwMode="auto">
            <a:xfrm>
              <a:off x="240" y="864"/>
              <a:ext cx="1344" cy="16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2400" b="1">
                  <a:solidFill>
                    <a:srgbClr val="FF3300"/>
                  </a:solidFill>
                </a:rPr>
                <a:t>t = 0 </a:t>
              </a:r>
            </a:p>
            <a:p>
              <a:pPr eaLnBrk="1" hangingPunct="1"/>
              <a:r>
                <a:rPr lang="fr-FR" altLang="fr-FR">
                  <a:solidFill>
                    <a:schemeClr val="accent2"/>
                  </a:solidFill>
                </a:rPr>
                <a:t>Cristallisation </a:t>
              </a:r>
            </a:p>
            <a:p>
              <a:pPr eaLnBrk="1" hangingPunct="1"/>
              <a:r>
                <a:rPr lang="fr-FR" altLang="fr-FR">
                  <a:solidFill>
                    <a:schemeClr val="accent2"/>
                  </a:solidFill>
                </a:rPr>
                <a:t>de la roche fondue </a:t>
              </a:r>
              <a:r>
                <a:rPr lang="fr-FR" altLang="fr-FR" b="1">
                  <a:solidFill>
                    <a:schemeClr val="accent2"/>
                  </a:solidFill>
                </a:rPr>
                <a:t>fermeture</a:t>
              </a:r>
            </a:p>
            <a:p>
              <a:pPr eaLnBrk="1" hangingPunct="1"/>
              <a:r>
                <a:rPr lang="fr-FR" altLang="fr-FR">
                  <a:solidFill>
                    <a:schemeClr val="accent2"/>
                  </a:solidFill>
                </a:rPr>
                <a:t>Pas d’argon piégé (gaz) (</a:t>
              </a:r>
              <a:r>
                <a:rPr lang="fr-FR" altLang="fr-FR" b="1">
                  <a:solidFill>
                    <a:srgbClr val="FF0066"/>
                  </a:solidFill>
                </a:rPr>
                <a:t>?</a:t>
              </a:r>
              <a:r>
                <a:rPr lang="fr-FR" altLang="fr-FR">
                  <a:solidFill>
                    <a:schemeClr val="accent2"/>
                  </a:solidFill>
                </a:rPr>
                <a:t>)</a:t>
              </a:r>
            </a:p>
            <a:p>
              <a:pPr eaLnBrk="1" hangingPunct="1"/>
              <a:r>
                <a:rPr lang="fr-FR" altLang="fr-FR">
                  <a:solidFill>
                    <a:schemeClr val="accent2"/>
                  </a:solidFill>
                </a:rPr>
                <a:t>Pas d’échanges ultérieurs (</a:t>
              </a:r>
              <a:r>
                <a:rPr lang="fr-FR" altLang="fr-FR" b="1">
                  <a:solidFill>
                    <a:srgbClr val="FF0066"/>
                  </a:solidFill>
                </a:rPr>
                <a:t>?</a:t>
              </a:r>
              <a:r>
                <a:rPr lang="fr-FR" altLang="fr-FR">
                  <a:solidFill>
                    <a:schemeClr val="accent2"/>
                  </a:solidFill>
                </a:rPr>
                <a:t>)</a:t>
              </a:r>
            </a:p>
            <a:p>
              <a:pPr eaLnBrk="1" hangingPunct="1"/>
              <a:endParaRPr lang="fr-FR" altLang="fr-FR">
                <a:solidFill>
                  <a:srgbClr val="00FF00"/>
                </a:solidFill>
              </a:endParaRPr>
            </a:p>
          </p:txBody>
        </p:sp>
        <p:sp>
          <p:nvSpPr>
            <p:cNvPr id="5154" name="Rectangle 25"/>
            <p:cNvSpPr>
              <a:spLocks noChangeArrowheads="1"/>
            </p:cNvSpPr>
            <p:nvPr/>
          </p:nvSpPr>
          <p:spPr bwMode="auto">
            <a:xfrm>
              <a:off x="240" y="816"/>
              <a:ext cx="1296" cy="259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  <p:grpSp>
        <p:nvGrpSpPr>
          <p:cNvPr id="76856" name="Group 56"/>
          <p:cNvGrpSpPr>
            <a:grpSpLocks/>
          </p:cNvGrpSpPr>
          <p:nvPr/>
        </p:nvGrpSpPr>
        <p:grpSpPr bwMode="auto">
          <a:xfrm>
            <a:off x="4229101" y="2360263"/>
            <a:ext cx="1795462" cy="808037"/>
            <a:chOff x="2661" y="1543"/>
            <a:chExt cx="1131" cy="509"/>
          </a:xfrm>
        </p:grpSpPr>
        <p:sp>
          <p:nvSpPr>
            <p:cNvPr id="5148" name="Line 20"/>
            <p:cNvSpPr>
              <a:spLocks noChangeShapeType="1"/>
            </p:cNvSpPr>
            <p:nvPr/>
          </p:nvSpPr>
          <p:spPr bwMode="auto">
            <a:xfrm>
              <a:off x="2661" y="1849"/>
              <a:ext cx="3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49" name="Text Box 21"/>
            <p:cNvSpPr txBox="1">
              <a:spLocks noChangeArrowheads="1"/>
            </p:cNvSpPr>
            <p:nvPr/>
          </p:nvSpPr>
          <p:spPr bwMode="auto">
            <a:xfrm>
              <a:off x="3024" y="1610"/>
              <a:ext cx="76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4000" baseline="30000">
                  <a:solidFill>
                    <a:schemeClr val="tx1"/>
                  </a:solidFill>
                </a:rPr>
                <a:t>39</a:t>
              </a:r>
              <a:r>
                <a:rPr lang="fr-FR" altLang="fr-FR" sz="4000">
                  <a:solidFill>
                    <a:schemeClr val="tx1"/>
                  </a:solidFill>
                </a:rPr>
                <a:t>Ar</a:t>
              </a:r>
              <a:r>
                <a:rPr lang="fr-FR" altLang="fr-FR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5150" name="Text Box 22"/>
            <p:cNvSpPr txBox="1">
              <a:spLocks noChangeArrowheads="1"/>
            </p:cNvSpPr>
            <p:nvPr/>
          </p:nvSpPr>
          <p:spPr bwMode="auto">
            <a:xfrm>
              <a:off x="2723" y="1543"/>
              <a:ext cx="19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400" b="1">
                  <a:solidFill>
                    <a:schemeClr val="bg1"/>
                  </a:solidFill>
                </a:rPr>
                <a:t>r</a:t>
              </a:r>
            </a:p>
          </p:txBody>
        </p:sp>
      </p:grpSp>
      <p:grpSp>
        <p:nvGrpSpPr>
          <p:cNvPr id="76859" name="Group 59"/>
          <p:cNvGrpSpPr>
            <a:grpSpLocks/>
          </p:cNvGrpSpPr>
          <p:nvPr/>
        </p:nvGrpSpPr>
        <p:grpSpPr bwMode="auto">
          <a:xfrm>
            <a:off x="3411538" y="2333933"/>
            <a:ext cx="2952555" cy="2243138"/>
            <a:chOff x="2130" y="1515"/>
            <a:chExt cx="1881" cy="1487"/>
          </a:xfrm>
        </p:grpSpPr>
        <p:sp>
          <p:nvSpPr>
            <p:cNvPr id="5143" name="Oval 23"/>
            <p:cNvSpPr>
              <a:spLocks noChangeArrowheads="1"/>
            </p:cNvSpPr>
            <p:nvPr/>
          </p:nvSpPr>
          <p:spPr bwMode="auto">
            <a:xfrm>
              <a:off x="3033" y="1515"/>
              <a:ext cx="672" cy="624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5144" name="Text Box 32"/>
            <p:cNvSpPr txBox="1">
              <a:spLocks noChangeArrowheads="1"/>
            </p:cNvSpPr>
            <p:nvPr/>
          </p:nvSpPr>
          <p:spPr bwMode="auto">
            <a:xfrm>
              <a:off x="2923" y="2545"/>
              <a:ext cx="1088" cy="3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400" b="1" dirty="0">
                  <a:solidFill>
                    <a:srgbClr val="FF0000"/>
                  </a:solidFill>
                </a:rPr>
                <a:t>MESURES</a:t>
              </a:r>
            </a:p>
          </p:txBody>
        </p:sp>
        <p:cxnSp>
          <p:nvCxnSpPr>
            <p:cNvPr id="5145" name="AutoShape 33"/>
            <p:cNvCxnSpPr>
              <a:cxnSpLocks noChangeShapeType="1"/>
              <a:stCxn id="5146" idx="5"/>
              <a:endCxn id="5144" idx="2"/>
            </p:cNvCxnSpPr>
            <p:nvPr/>
          </p:nvCxnSpPr>
          <p:spPr bwMode="auto">
            <a:xfrm rot="5400000" flipH="1" flipV="1">
              <a:off x="3055" y="2499"/>
              <a:ext cx="60" cy="763"/>
            </a:xfrm>
            <a:prstGeom prst="bentConnector3">
              <a:avLst>
                <a:gd name="adj1" fmla="val -195645"/>
              </a:avLst>
            </a:prstGeom>
            <a:noFill/>
            <a:ln w="9525">
              <a:solidFill>
                <a:srgbClr val="FF33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146" name="Oval 24"/>
            <p:cNvSpPr>
              <a:spLocks noChangeArrowheads="1"/>
            </p:cNvSpPr>
            <p:nvPr/>
          </p:nvSpPr>
          <p:spPr bwMode="auto">
            <a:xfrm>
              <a:off x="2130" y="2378"/>
              <a:ext cx="672" cy="624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cxnSp>
          <p:nvCxnSpPr>
            <p:cNvPr id="5147" name="AutoShape 35"/>
            <p:cNvCxnSpPr>
              <a:cxnSpLocks noChangeShapeType="1"/>
              <a:stCxn id="5143" idx="5"/>
              <a:endCxn id="5144" idx="0"/>
            </p:cNvCxnSpPr>
            <p:nvPr/>
          </p:nvCxnSpPr>
          <p:spPr bwMode="auto">
            <a:xfrm rot="5400000">
              <a:off x="3288" y="2227"/>
              <a:ext cx="497" cy="14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FF33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76841" name="Text Box 41"/>
          <p:cNvSpPr txBox="1">
            <a:spLocks noChangeArrowheads="1"/>
          </p:cNvSpPr>
          <p:nvPr/>
        </p:nvSpPr>
        <p:spPr bwMode="auto">
          <a:xfrm>
            <a:off x="5905500" y="152400"/>
            <a:ext cx="3238500" cy="198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45000"/>
              </a:lnSpc>
              <a:spcBef>
                <a:spcPct val="50000"/>
              </a:spcBef>
            </a:pPr>
            <a:endParaRPr lang="fr-FR" altLang="fr-FR" sz="2400">
              <a:solidFill>
                <a:schemeClr val="tx1"/>
              </a:solidFill>
            </a:endParaRPr>
          </a:p>
          <a:p>
            <a:pPr algn="ctr" eaLnBrk="1" hangingPunct="1">
              <a:lnSpc>
                <a:spcPct val="55000"/>
              </a:lnSpc>
              <a:spcBef>
                <a:spcPct val="50000"/>
              </a:spcBef>
            </a:pPr>
            <a:r>
              <a:rPr lang="fr-FR" altLang="fr-FR" sz="2400">
                <a:solidFill>
                  <a:schemeClr val="tx1"/>
                </a:solidFill>
              </a:rPr>
              <a:t>N</a:t>
            </a:r>
            <a:r>
              <a:rPr lang="fr-FR" altLang="fr-FR" sz="1400">
                <a:solidFill>
                  <a:schemeClr val="tx1"/>
                </a:solidFill>
              </a:rPr>
              <a:t>(</a:t>
            </a:r>
            <a:r>
              <a:rPr lang="fr-FR" altLang="fr-FR" sz="1600" baseline="30000">
                <a:solidFill>
                  <a:schemeClr val="tx1"/>
                </a:solidFill>
              </a:rPr>
              <a:t>40</a:t>
            </a:r>
            <a:r>
              <a:rPr lang="fr-FR" altLang="fr-FR" sz="1600">
                <a:solidFill>
                  <a:schemeClr val="tx1"/>
                </a:solidFill>
              </a:rPr>
              <a:t>K)</a:t>
            </a:r>
            <a:r>
              <a:rPr lang="fr-FR" altLang="fr-FR" sz="2400">
                <a:solidFill>
                  <a:schemeClr val="tx1"/>
                </a:solidFill>
              </a:rPr>
              <a:t> =</a:t>
            </a:r>
            <a:r>
              <a:rPr lang="fr-FR" altLang="fr-FR">
                <a:solidFill>
                  <a:schemeClr val="tx1"/>
                </a:solidFill>
              </a:rPr>
              <a:t> </a:t>
            </a:r>
            <a:r>
              <a:rPr lang="fr-FR" altLang="fr-FR" sz="2400">
                <a:solidFill>
                  <a:schemeClr val="tx1"/>
                </a:solidFill>
              </a:rPr>
              <a:t>N</a:t>
            </a:r>
            <a:r>
              <a:rPr lang="fr-FR" altLang="fr-FR" sz="1400">
                <a:solidFill>
                  <a:schemeClr val="tx1"/>
                </a:solidFill>
              </a:rPr>
              <a:t>0(</a:t>
            </a:r>
            <a:r>
              <a:rPr lang="fr-FR" altLang="fr-FR" sz="1600" baseline="30000">
                <a:solidFill>
                  <a:schemeClr val="tx1"/>
                </a:solidFill>
              </a:rPr>
              <a:t>40</a:t>
            </a:r>
            <a:r>
              <a:rPr lang="fr-FR" altLang="fr-FR" sz="1600">
                <a:solidFill>
                  <a:schemeClr val="tx1"/>
                </a:solidFill>
              </a:rPr>
              <a:t>K)</a:t>
            </a:r>
            <a:r>
              <a:rPr lang="fr-FR" altLang="fr-FR">
                <a:solidFill>
                  <a:schemeClr val="tx1"/>
                </a:solidFill>
              </a:rPr>
              <a:t> </a:t>
            </a:r>
            <a:r>
              <a:rPr lang="fr-FR" altLang="fr-FR" sz="2800">
                <a:solidFill>
                  <a:schemeClr val="tx1"/>
                </a:solidFill>
              </a:rPr>
              <a:t>e</a:t>
            </a:r>
            <a:r>
              <a:rPr lang="fr-FR" altLang="fr-FR" sz="2400" b="1" baseline="30000">
                <a:solidFill>
                  <a:schemeClr val="tx1"/>
                </a:solidFill>
              </a:rPr>
              <a:t>-</a:t>
            </a:r>
            <a:r>
              <a:rPr lang="fr-FR" altLang="fr-FR" sz="2400" b="1" baseline="30000">
                <a:solidFill>
                  <a:schemeClr val="tx1"/>
                </a:solidFill>
                <a:latin typeface="Symbol" panose="05050102010706020507" pitchFamily="18" charset="2"/>
              </a:rPr>
              <a:t>l</a:t>
            </a:r>
            <a:r>
              <a:rPr lang="fr-FR" altLang="fr-FR" b="1" baseline="30000">
                <a:solidFill>
                  <a:schemeClr val="tx1"/>
                </a:solidFill>
                <a:latin typeface="Symbol" panose="05050102010706020507" pitchFamily="18" charset="2"/>
              </a:rPr>
              <a:t> </a:t>
            </a:r>
            <a:r>
              <a:rPr lang="fr-FR" altLang="fr-FR" sz="2400" b="1" baseline="30000">
                <a:solidFill>
                  <a:schemeClr val="tx1"/>
                </a:solidFill>
              </a:rPr>
              <a:t>t</a:t>
            </a:r>
            <a:r>
              <a:rPr lang="fr-FR" altLang="fr-FR">
                <a:solidFill>
                  <a:schemeClr val="tx1"/>
                </a:solidFill>
              </a:rPr>
              <a:t> </a:t>
            </a:r>
          </a:p>
          <a:p>
            <a:pPr algn="ctr" eaLnBrk="1" hangingPunct="1">
              <a:lnSpc>
                <a:spcPct val="55000"/>
              </a:lnSpc>
              <a:spcBef>
                <a:spcPct val="50000"/>
              </a:spcBef>
            </a:pPr>
            <a:r>
              <a:rPr lang="fr-FR" altLang="fr-FR">
                <a:solidFill>
                  <a:schemeClr val="tx1"/>
                </a:solidFill>
              </a:rPr>
              <a:t>(avec  </a:t>
            </a:r>
            <a:r>
              <a:rPr lang="fr-FR" altLang="fr-FR">
                <a:solidFill>
                  <a:schemeClr val="tx1"/>
                </a:solidFill>
                <a:latin typeface="Symbol" panose="05050102010706020507" pitchFamily="18" charset="2"/>
              </a:rPr>
              <a:t>l =</a:t>
            </a:r>
            <a:r>
              <a:rPr lang="fr-FR" altLang="fr-FR">
                <a:solidFill>
                  <a:schemeClr val="tx1"/>
                </a:solidFill>
              </a:rPr>
              <a:t> </a:t>
            </a:r>
            <a:r>
              <a:rPr lang="fr-FR" altLang="fr-FR">
                <a:solidFill>
                  <a:schemeClr val="tx1"/>
                </a:solidFill>
                <a:latin typeface="Symbol" panose="05050102010706020507" pitchFamily="18" charset="2"/>
              </a:rPr>
              <a:t>l</a:t>
            </a:r>
            <a:r>
              <a:rPr lang="fr-FR" altLang="fr-FR" sz="1200">
                <a:solidFill>
                  <a:schemeClr val="tx1"/>
                </a:solidFill>
              </a:rPr>
              <a:t>1</a:t>
            </a:r>
            <a:r>
              <a:rPr lang="fr-FR" altLang="fr-FR">
                <a:solidFill>
                  <a:schemeClr val="tx1"/>
                </a:solidFill>
              </a:rPr>
              <a:t> + </a:t>
            </a:r>
            <a:r>
              <a:rPr lang="fr-FR" altLang="fr-FR">
                <a:solidFill>
                  <a:schemeClr val="tx1"/>
                </a:solidFill>
                <a:latin typeface="Symbol" panose="05050102010706020507" pitchFamily="18" charset="2"/>
              </a:rPr>
              <a:t>l</a:t>
            </a:r>
            <a:r>
              <a:rPr lang="fr-FR" altLang="fr-FR" sz="1200">
                <a:solidFill>
                  <a:schemeClr val="tx1"/>
                </a:solidFill>
              </a:rPr>
              <a:t>2</a:t>
            </a:r>
            <a:r>
              <a:rPr lang="fr-FR" altLang="fr-FR">
                <a:solidFill>
                  <a:schemeClr val="tx1"/>
                </a:solidFill>
              </a:rPr>
              <a:t> )</a:t>
            </a:r>
          </a:p>
          <a:p>
            <a:pPr algn="ctr" eaLnBrk="1" hangingPunct="1">
              <a:lnSpc>
                <a:spcPct val="55000"/>
              </a:lnSpc>
              <a:spcBef>
                <a:spcPct val="50000"/>
              </a:spcBef>
            </a:pPr>
            <a:r>
              <a:rPr lang="fr-FR" altLang="fr-FR">
                <a:solidFill>
                  <a:schemeClr val="tx1"/>
                </a:solidFill>
              </a:rPr>
              <a:t>On peut montrer que :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fr-FR" altLang="fr-FR" sz="2400">
                <a:solidFill>
                  <a:schemeClr val="tx1"/>
                </a:solidFill>
              </a:rPr>
              <a:t>N</a:t>
            </a:r>
            <a:r>
              <a:rPr lang="fr-FR" altLang="fr-FR" sz="1600">
                <a:solidFill>
                  <a:schemeClr val="tx1"/>
                </a:solidFill>
              </a:rPr>
              <a:t>(</a:t>
            </a:r>
            <a:r>
              <a:rPr lang="fr-FR" altLang="fr-FR" sz="1600" baseline="30000">
                <a:solidFill>
                  <a:schemeClr val="tx1"/>
                </a:solidFill>
              </a:rPr>
              <a:t>40</a:t>
            </a:r>
            <a:r>
              <a:rPr lang="fr-FR" altLang="fr-FR" sz="1600">
                <a:solidFill>
                  <a:schemeClr val="tx1"/>
                </a:solidFill>
              </a:rPr>
              <a:t>Ar)</a:t>
            </a:r>
            <a:r>
              <a:rPr lang="fr-FR" altLang="fr-FR" sz="2400">
                <a:solidFill>
                  <a:schemeClr val="tx1"/>
                </a:solidFill>
              </a:rPr>
              <a:t>= </a:t>
            </a:r>
            <a:r>
              <a:rPr lang="fr-FR" altLang="fr-FR" b="1">
                <a:solidFill>
                  <a:schemeClr val="tx1"/>
                </a:solidFill>
              </a:rPr>
              <a:t>k</a:t>
            </a:r>
            <a:r>
              <a:rPr lang="fr-FR" altLang="fr-FR">
                <a:solidFill>
                  <a:schemeClr val="tx1"/>
                </a:solidFill>
              </a:rPr>
              <a:t> </a:t>
            </a:r>
            <a:r>
              <a:rPr lang="fr-FR" altLang="fr-FR" sz="2400">
                <a:solidFill>
                  <a:schemeClr val="tx1"/>
                </a:solidFill>
              </a:rPr>
              <a:t>N</a:t>
            </a:r>
            <a:r>
              <a:rPr lang="fr-FR" altLang="fr-FR" sz="1600">
                <a:solidFill>
                  <a:schemeClr val="tx1"/>
                </a:solidFill>
              </a:rPr>
              <a:t>(</a:t>
            </a:r>
            <a:r>
              <a:rPr lang="fr-FR" altLang="fr-FR" sz="1600" baseline="30000">
                <a:solidFill>
                  <a:schemeClr val="tx1"/>
                </a:solidFill>
              </a:rPr>
              <a:t>40</a:t>
            </a:r>
            <a:r>
              <a:rPr lang="fr-FR" altLang="fr-FR" sz="1600">
                <a:solidFill>
                  <a:schemeClr val="tx1"/>
                </a:solidFill>
              </a:rPr>
              <a:t>K) </a:t>
            </a:r>
            <a:r>
              <a:rPr lang="fr-FR" altLang="fr-FR" b="1">
                <a:solidFill>
                  <a:schemeClr val="tx1"/>
                </a:solidFill>
              </a:rPr>
              <a:t>(</a:t>
            </a:r>
            <a:r>
              <a:rPr lang="fr-FR" altLang="fr-FR" sz="2800">
                <a:solidFill>
                  <a:schemeClr val="tx1"/>
                </a:solidFill>
              </a:rPr>
              <a:t>e</a:t>
            </a:r>
            <a:r>
              <a:rPr lang="fr-FR" altLang="fr-FR" sz="2400" b="1" baseline="30000">
                <a:solidFill>
                  <a:schemeClr val="tx1"/>
                </a:solidFill>
              </a:rPr>
              <a:t>+</a:t>
            </a:r>
            <a:r>
              <a:rPr lang="fr-FR" altLang="fr-FR" sz="2400" b="1" baseline="30000">
                <a:solidFill>
                  <a:schemeClr val="tx1"/>
                </a:solidFill>
                <a:latin typeface="Symbol" panose="05050102010706020507" pitchFamily="18" charset="2"/>
              </a:rPr>
              <a:t>l</a:t>
            </a:r>
            <a:r>
              <a:rPr lang="fr-FR" altLang="fr-FR" sz="2400" b="1" baseline="30000">
                <a:solidFill>
                  <a:schemeClr val="tx1"/>
                </a:solidFill>
              </a:rPr>
              <a:t>t</a:t>
            </a:r>
            <a:r>
              <a:rPr lang="fr-FR" altLang="fr-FR">
                <a:solidFill>
                  <a:schemeClr val="tx1"/>
                </a:solidFill>
              </a:rPr>
              <a:t> </a:t>
            </a:r>
            <a:r>
              <a:rPr lang="fr-FR" altLang="fr-FR" b="1">
                <a:solidFill>
                  <a:schemeClr val="tx1"/>
                </a:solidFill>
              </a:rPr>
              <a:t>- 1)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fr-FR" altLang="fr-FR">
                <a:solidFill>
                  <a:schemeClr val="tx1"/>
                </a:solidFill>
              </a:rPr>
              <a:t>(avec  k = </a:t>
            </a:r>
            <a:r>
              <a:rPr lang="fr-FR" altLang="fr-FR">
                <a:solidFill>
                  <a:schemeClr val="tx1"/>
                </a:solidFill>
                <a:latin typeface="Symbol" panose="05050102010706020507" pitchFamily="18" charset="2"/>
              </a:rPr>
              <a:t>l</a:t>
            </a:r>
            <a:r>
              <a:rPr lang="fr-FR" altLang="fr-FR" sz="1200">
                <a:solidFill>
                  <a:schemeClr val="tx1"/>
                </a:solidFill>
              </a:rPr>
              <a:t>1</a:t>
            </a:r>
            <a:r>
              <a:rPr lang="fr-FR" altLang="fr-FR">
                <a:solidFill>
                  <a:schemeClr val="tx1"/>
                </a:solidFill>
              </a:rPr>
              <a:t> / </a:t>
            </a:r>
            <a:r>
              <a:rPr lang="fr-FR" altLang="fr-FR">
                <a:solidFill>
                  <a:schemeClr val="tx1"/>
                </a:solidFill>
                <a:latin typeface="Symbol" panose="05050102010706020507" pitchFamily="18" charset="2"/>
              </a:rPr>
              <a:t>l )</a:t>
            </a:r>
            <a:endParaRPr lang="fr-FR" altLang="fr-FR">
              <a:solidFill>
                <a:schemeClr val="tx1"/>
              </a:solidFill>
            </a:endParaRPr>
          </a:p>
        </p:txBody>
      </p:sp>
      <p:grpSp>
        <p:nvGrpSpPr>
          <p:cNvPr id="76862" name="Group 62"/>
          <p:cNvGrpSpPr>
            <a:grpSpLocks/>
          </p:cNvGrpSpPr>
          <p:nvPr/>
        </p:nvGrpSpPr>
        <p:grpSpPr bwMode="auto">
          <a:xfrm>
            <a:off x="6470650" y="3803650"/>
            <a:ext cx="2259013" cy="1731963"/>
            <a:chOff x="3994" y="2496"/>
            <a:chExt cx="1423" cy="1091"/>
          </a:xfrm>
        </p:grpSpPr>
        <p:sp>
          <p:nvSpPr>
            <p:cNvPr id="5140" name="Line 43"/>
            <p:cNvSpPr>
              <a:spLocks noChangeShapeType="1"/>
            </p:cNvSpPr>
            <p:nvPr/>
          </p:nvSpPr>
          <p:spPr bwMode="auto">
            <a:xfrm>
              <a:off x="4695" y="2551"/>
              <a:ext cx="1" cy="511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41" name="Text Box 48"/>
            <p:cNvSpPr txBox="1">
              <a:spLocks noChangeArrowheads="1"/>
            </p:cNvSpPr>
            <p:nvPr/>
          </p:nvSpPr>
          <p:spPr bwMode="auto">
            <a:xfrm>
              <a:off x="3994" y="3100"/>
              <a:ext cx="1423" cy="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30000"/>
                </a:lnSpc>
                <a:spcBef>
                  <a:spcPct val="50000"/>
                </a:spcBef>
              </a:pPr>
              <a:endParaRPr lang="fr-FR" altLang="fr-FR" sz="1000" b="1">
                <a:solidFill>
                  <a:srgbClr val="FF3300"/>
                </a:solidFill>
              </a:endParaRPr>
            </a:p>
            <a:p>
              <a:pPr algn="ctr" eaLnBrk="1" hangingPunct="1">
                <a:lnSpc>
                  <a:spcPct val="30000"/>
                </a:lnSpc>
                <a:spcBef>
                  <a:spcPct val="50000"/>
                </a:spcBef>
              </a:pPr>
              <a:r>
                <a:rPr lang="fr-FR" altLang="fr-FR" sz="2400" b="1">
                  <a:solidFill>
                    <a:srgbClr val="FF3300"/>
                  </a:solidFill>
                </a:rPr>
                <a:t>N</a:t>
              </a:r>
              <a:r>
                <a:rPr lang="fr-FR" altLang="fr-FR" sz="1600" b="1">
                  <a:solidFill>
                    <a:srgbClr val="FF3300"/>
                  </a:solidFill>
                </a:rPr>
                <a:t>(</a:t>
              </a:r>
              <a:r>
                <a:rPr lang="fr-FR" altLang="fr-FR" sz="1600" b="1" baseline="30000">
                  <a:solidFill>
                    <a:srgbClr val="FF3300"/>
                  </a:solidFill>
                </a:rPr>
                <a:t>40</a:t>
              </a:r>
              <a:r>
                <a:rPr lang="fr-FR" altLang="fr-FR" sz="1600" b="1">
                  <a:solidFill>
                    <a:srgbClr val="FF3300"/>
                  </a:solidFill>
                </a:rPr>
                <a:t>Ar) </a:t>
              </a:r>
              <a:r>
                <a:rPr lang="fr-FR" altLang="fr-FR" sz="2400" b="1">
                  <a:solidFill>
                    <a:srgbClr val="FF3300"/>
                  </a:solidFill>
                </a:rPr>
                <a:t>/ N</a:t>
              </a:r>
              <a:r>
                <a:rPr lang="fr-FR" altLang="fr-FR" sz="1600" b="1">
                  <a:solidFill>
                    <a:srgbClr val="FF3300"/>
                  </a:solidFill>
                </a:rPr>
                <a:t>(</a:t>
              </a:r>
              <a:r>
                <a:rPr lang="fr-FR" altLang="fr-FR" sz="1600" b="1" baseline="30000">
                  <a:solidFill>
                    <a:srgbClr val="FF3300"/>
                  </a:solidFill>
                </a:rPr>
                <a:t>39</a:t>
              </a:r>
              <a:r>
                <a:rPr lang="fr-FR" altLang="fr-FR" sz="1600" b="1">
                  <a:solidFill>
                    <a:srgbClr val="FF3300"/>
                  </a:solidFill>
                </a:rPr>
                <a:t>Ar)</a:t>
              </a:r>
              <a:r>
                <a:rPr lang="fr-FR" altLang="fr-FR" sz="2400" b="1">
                  <a:solidFill>
                    <a:srgbClr val="FF3300"/>
                  </a:solidFill>
                </a:rPr>
                <a:t> </a:t>
              </a:r>
            </a:p>
            <a:p>
              <a:pPr algn="ctr" eaLnBrk="1" hangingPunct="1">
                <a:lnSpc>
                  <a:spcPct val="30000"/>
                </a:lnSpc>
                <a:spcBef>
                  <a:spcPct val="50000"/>
                </a:spcBef>
              </a:pPr>
              <a:r>
                <a:rPr lang="fr-FR" altLang="fr-FR" sz="2400" b="1">
                  <a:solidFill>
                    <a:srgbClr val="FF3300"/>
                  </a:solidFill>
                </a:rPr>
                <a:t>= A </a:t>
              </a:r>
              <a:r>
                <a:rPr lang="fr-FR" altLang="fr-FR" b="1">
                  <a:solidFill>
                    <a:srgbClr val="FF3300"/>
                  </a:solidFill>
                </a:rPr>
                <a:t>(</a:t>
              </a:r>
              <a:r>
                <a:rPr lang="fr-FR" altLang="fr-FR" sz="2800" b="1">
                  <a:solidFill>
                    <a:srgbClr val="FF3300"/>
                  </a:solidFill>
                </a:rPr>
                <a:t>e</a:t>
              </a:r>
              <a:r>
                <a:rPr lang="fr-FR" altLang="fr-FR" sz="2400" b="1" baseline="30000">
                  <a:solidFill>
                    <a:srgbClr val="FF3300"/>
                  </a:solidFill>
                </a:rPr>
                <a:t>+</a:t>
              </a:r>
              <a:r>
                <a:rPr lang="fr-FR" altLang="fr-FR" sz="2400" b="1" baseline="30000">
                  <a:solidFill>
                    <a:srgbClr val="FF3300"/>
                  </a:solidFill>
                  <a:latin typeface="Symbol" panose="05050102010706020507" pitchFamily="18" charset="2"/>
                </a:rPr>
                <a:t>l</a:t>
              </a:r>
              <a:r>
                <a:rPr lang="fr-FR" altLang="fr-FR" sz="2400" b="1" baseline="30000">
                  <a:solidFill>
                    <a:srgbClr val="FF3300"/>
                  </a:solidFill>
                </a:rPr>
                <a:t>t</a:t>
              </a:r>
              <a:r>
                <a:rPr lang="fr-FR" altLang="fr-FR" b="1">
                  <a:solidFill>
                    <a:srgbClr val="FF3300"/>
                  </a:solidFill>
                </a:rPr>
                <a:t> - 1)</a:t>
              </a:r>
              <a:endParaRPr lang="fr-FR" altLang="fr-FR">
                <a:solidFill>
                  <a:schemeClr val="tx1"/>
                </a:solidFill>
              </a:endParaRPr>
            </a:p>
          </p:txBody>
        </p:sp>
        <p:sp>
          <p:nvSpPr>
            <p:cNvPr id="76849" name="Text Box 49"/>
            <p:cNvSpPr txBox="1">
              <a:spLocks noChangeArrowheads="1"/>
            </p:cNvSpPr>
            <p:nvPr/>
          </p:nvSpPr>
          <p:spPr bwMode="auto">
            <a:xfrm>
              <a:off x="4745" y="2496"/>
              <a:ext cx="351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4800" b="1">
                  <a:solidFill>
                    <a:srgbClr val="FF3300"/>
                  </a:solidFill>
                </a:rPr>
                <a:t>?</a:t>
              </a:r>
            </a:p>
          </p:txBody>
        </p:sp>
      </p:grpSp>
      <p:sp>
        <p:nvSpPr>
          <p:cNvPr id="76850" name="Text Box 50"/>
          <p:cNvSpPr txBox="1">
            <a:spLocks noChangeArrowheads="1"/>
          </p:cNvSpPr>
          <p:nvPr/>
        </p:nvSpPr>
        <p:spPr bwMode="auto">
          <a:xfrm>
            <a:off x="6525609" y="2390775"/>
            <a:ext cx="2061783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dirty="0">
                <a:solidFill>
                  <a:schemeClr val="tx1"/>
                </a:solidFill>
              </a:rPr>
              <a:t>alors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fr-FR" altLang="fr-FR" sz="2400" dirty="0">
                <a:solidFill>
                  <a:schemeClr val="tx1"/>
                </a:solidFill>
              </a:rPr>
              <a:t>N</a:t>
            </a:r>
            <a:r>
              <a:rPr lang="fr-FR" altLang="fr-FR" sz="1600" dirty="0">
                <a:solidFill>
                  <a:schemeClr val="tx1"/>
                </a:solidFill>
              </a:rPr>
              <a:t>(</a:t>
            </a:r>
            <a:r>
              <a:rPr lang="fr-FR" altLang="fr-FR" sz="1600" baseline="30000" dirty="0">
                <a:solidFill>
                  <a:schemeClr val="tx1"/>
                </a:solidFill>
              </a:rPr>
              <a:t>39</a:t>
            </a:r>
            <a:r>
              <a:rPr lang="fr-FR" altLang="fr-FR" sz="1600" dirty="0">
                <a:solidFill>
                  <a:schemeClr val="tx1"/>
                </a:solidFill>
              </a:rPr>
              <a:t>Ar)</a:t>
            </a:r>
            <a:r>
              <a:rPr lang="fr-FR" altLang="fr-FR" sz="2400" dirty="0">
                <a:solidFill>
                  <a:schemeClr val="tx1"/>
                </a:solidFill>
              </a:rPr>
              <a:t> =</a:t>
            </a:r>
            <a:r>
              <a:rPr lang="fr-FR" altLang="fr-FR" dirty="0">
                <a:solidFill>
                  <a:schemeClr val="tx1"/>
                </a:solidFill>
              </a:rPr>
              <a:t> </a:t>
            </a:r>
            <a:r>
              <a:rPr lang="fr-FR" altLang="fr-FR" sz="2400" b="1" dirty="0">
                <a:solidFill>
                  <a:schemeClr val="tx1"/>
                </a:solidFill>
              </a:rPr>
              <a:t>r</a:t>
            </a:r>
            <a:r>
              <a:rPr lang="fr-FR" altLang="fr-FR" dirty="0">
                <a:solidFill>
                  <a:schemeClr val="tx1"/>
                </a:solidFill>
              </a:rPr>
              <a:t> </a:t>
            </a:r>
            <a:r>
              <a:rPr lang="fr-FR" altLang="fr-FR" sz="2400" dirty="0">
                <a:solidFill>
                  <a:schemeClr val="tx1"/>
                </a:solidFill>
              </a:rPr>
              <a:t>N</a:t>
            </a:r>
            <a:r>
              <a:rPr lang="fr-FR" altLang="fr-FR" sz="1600" dirty="0">
                <a:solidFill>
                  <a:schemeClr val="tx1"/>
                </a:solidFill>
              </a:rPr>
              <a:t>(</a:t>
            </a:r>
            <a:r>
              <a:rPr lang="fr-FR" altLang="fr-FR" sz="1600" baseline="30000" dirty="0">
                <a:solidFill>
                  <a:schemeClr val="tx1"/>
                </a:solidFill>
              </a:rPr>
              <a:t>39</a:t>
            </a:r>
            <a:r>
              <a:rPr lang="fr-FR" altLang="fr-FR" sz="1600" dirty="0">
                <a:solidFill>
                  <a:schemeClr val="tx1"/>
                </a:solidFill>
              </a:rPr>
              <a:t>K)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fr-FR" altLang="fr-FR" sz="1600" dirty="0">
                <a:solidFill>
                  <a:schemeClr val="tx1"/>
                </a:solidFill>
              </a:rPr>
              <a:t>donc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fr-FR" altLang="fr-FR" sz="2400" dirty="0">
                <a:solidFill>
                  <a:schemeClr val="tx1"/>
                </a:solidFill>
              </a:rPr>
              <a:t>N</a:t>
            </a:r>
            <a:r>
              <a:rPr lang="fr-FR" altLang="fr-FR" sz="1600" dirty="0">
                <a:solidFill>
                  <a:schemeClr val="tx1"/>
                </a:solidFill>
              </a:rPr>
              <a:t>(</a:t>
            </a:r>
            <a:r>
              <a:rPr lang="fr-FR" altLang="fr-FR" sz="1600" baseline="30000" dirty="0">
                <a:solidFill>
                  <a:schemeClr val="tx1"/>
                </a:solidFill>
              </a:rPr>
              <a:t>39</a:t>
            </a:r>
            <a:r>
              <a:rPr lang="fr-FR" altLang="fr-FR" sz="1600" dirty="0">
                <a:solidFill>
                  <a:schemeClr val="tx1"/>
                </a:solidFill>
              </a:rPr>
              <a:t>Ar)</a:t>
            </a:r>
            <a:r>
              <a:rPr lang="fr-FR" altLang="fr-FR" dirty="0">
                <a:solidFill>
                  <a:schemeClr val="tx1"/>
                </a:solidFill>
              </a:rPr>
              <a:t> = </a:t>
            </a:r>
            <a:r>
              <a:rPr lang="fr-FR" altLang="fr-FR" sz="2400" b="1" dirty="0">
                <a:solidFill>
                  <a:schemeClr val="tx1"/>
                </a:solidFill>
              </a:rPr>
              <a:t>a</a:t>
            </a:r>
            <a:r>
              <a:rPr lang="fr-FR" altLang="fr-FR" dirty="0">
                <a:solidFill>
                  <a:schemeClr val="tx1"/>
                </a:solidFill>
              </a:rPr>
              <a:t> </a:t>
            </a:r>
            <a:r>
              <a:rPr lang="fr-FR" altLang="fr-FR" sz="2400" dirty="0" smtClean="0">
                <a:solidFill>
                  <a:schemeClr val="tx1"/>
                </a:solidFill>
              </a:rPr>
              <a:t>N</a:t>
            </a:r>
            <a:r>
              <a:rPr lang="fr-FR" altLang="fr-FR" sz="1600" dirty="0" smtClean="0">
                <a:solidFill>
                  <a:schemeClr val="tx1"/>
                </a:solidFill>
              </a:rPr>
              <a:t>(</a:t>
            </a:r>
            <a:r>
              <a:rPr lang="fr-FR" altLang="fr-FR" sz="1600" baseline="30000" dirty="0" smtClean="0">
                <a:solidFill>
                  <a:schemeClr val="tx1"/>
                </a:solidFill>
              </a:rPr>
              <a:t>40</a:t>
            </a:r>
            <a:r>
              <a:rPr lang="fr-FR" altLang="fr-FR" sz="1600" dirty="0" smtClean="0">
                <a:solidFill>
                  <a:schemeClr val="tx1"/>
                </a:solidFill>
              </a:rPr>
              <a:t>K</a:t>
            </a:r>
            <a:r>
              <a:rPr lang="fr-FR" altLang="fr-FR" sz="16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5129" name="Text Box 52"/>
          <p:cNvSpPr txBox="1">
            <a:spLocks noChangeArrowheads="1"/>
          </p:cNvSpPr>
          <p:nvPr/>
        </p:nvSpPr>
        <p:spPr bwMode="auto">
          <a:xfrm>
            <a:off x="974725" y="271463"/>
            <a:ext cx="4044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3600">
                <a:solidFill>
                  <a:schemeClr val="accent2"/>
                </a:solidFill>
              </a:rPr>
              <a:t>Un peu de calcul…</a:t>
            </a:r>
          </a:p>
        </p:txBody>
      </p:sp>
      <p:sp>
        <p:nvSpPr>
          <p:cNvPr id="76854" name="Text Box 54"/>
          <p:cNvSpPr txBox="1">
            <a:spLocks noChangeArrowheads="1"/>
          </p:cNvSpPr>
          <p:nvPr/>
        </p:nvSpPr>
        <p:spPr bwMode="auto">
          <a:xfrm>
            <a:off x="1067594" y="6015693"/>
            <a:ext cx="68738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fr-FR" altLang="fr-FR" sz="2800" b="1" dirty="0" smtClean="0">
                <a:solidFill>
                  <a:srgbClr val="FF3300"/>
                </a:solidFill>
              </a:rPr>
              <a:t>Sources d’incertitude </a:t>
            </a:r>
            <a:r>
              <a:rPr lang="fr-FR" altLang="fr-FR" sz="2800" b="1" dirty="0">
                <a:solidFill>
                  <a:srgbClr val="FF3300"/>
                </a:solidFill>
              </a:rPr>
              <a:t>de la méthode ?</a:t>
            </a:r>
          </a:p>
        </p:txBody>
      </p:sp>
      <p:grpSp>
        <p:nvGrpSpPr>
          <p:cNvPr id="76863" name="Group 63"/>
          <p:cNvGrpSpPr>
            <a:grpSpLocks/>
          </p:cNvGrpSpPr>
          <p:nvPr/>
        </p:nvGrpSpPr>
        <p:grpSpPr bwMode="auto">
          <a:xfrm>
            <a:off x="2514600" y="1301285"/>
            <a:ext cx="2235200" cy="4114800"/>
            <a:chOff x="1568" y="884"/>
            <a:chExt cx="1408" cy="2592"/>
          </a:xfrm>
        </p:grpSpPr>
        <p:grpSp>
          <p:nvGrpSpPr>
            <p:cNvPr id="5132" name="Group 61"/>
            <p:cNvGrpSpPr>
              <a:grpSpLocks/>
            </p:cNvGrpSpPr>
            <p:nvPr/>
          </p:nvGrpSpPr>
          <p:grpSpPr bwMode="auto">
            <a:xfrm>
              <a:off x="1968" y="884"/>
              <a:ext cx="1008" cy="2592"/>
              <a:chOff x="1968" y="884"/>
              <a:chExt cx="1008" cy="2592"/>
            </a:xfrm>
          </p:grpSpPr>
          <p:sp>
            <p:nvSpPr>
              <p:cNvPr id="5135" name="Text Box 8"/>
              <p:cNvSpPr txBox="1">
                <a:spLocks noChangeArrowheads="1"/>
              </p:cNvSpPr>
              <p:nvPr/>
            </p:nvSpPr>
            <p:spPr bwMode="auto">
              <a:xfrm>
                <a:off x="2112" y="2468"/>
                <a:ext cx="864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fr-FR" altLang="fr-FR" sz="4000" baseline="30000">
                    <a:solidFill>
                      <a:schemeClr val="tx1"/>
                    </a:solidFill>
                  </a:rPr>
                  <a:t>40</a:t>
                </a:r>
                <a:r>
                  <a:rPr lang="fr-FR" altLang="fr-FR" sz="4000">
                    <a:solidFill>
                      <a:schemeClr val="tx1"/>
                    </a:solidFill>
                  </a:rPr>
                  <a:t>Ar</a:t>
                </a:r>
                <a:r>
                  <a:rPr lang="fr-FR" altLang="fr-FR">
                    <a:solidFill>
                      <a:schemeClr val="tx1"/>
                    </a:solidFill>
                  </a:rPr>
                  <a:t> </a:t>
                </a:r>
              </a:p>
            </p:txBody>
          </p:sp>
          <p:sp>
            <p:nvSpPr>
              <p:cNvPr id="5136" name="Text Box 10"/>
              <p:cNvSpPr txBox="1">
                <a:spLocks noChangeArrowheads="1"/>
              </p:cNvSpPr>
              <p:nvPr/>
            </p:nvSpPr>
            <p:spPr bwMode="auto">
              <a:xfrm>
                <a:off x="2112" y="2996"/>
                <a:ext cx="864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fr-FR" altLang="fr-FR" sz="4000" baseline="30000">
                    <a:solidFill>
                      <a:schemeClr val="tx1"/>
                    </a:solidFill>
                  </a:rPr>
                  <a:t>40</a:t>
                </a:r>
                <a:r>
                  <a:rPr lang="fr-FR" altLang="fr-FR" sz="4000">
                    <a:solidFill>
                      <a:schemeClr val="tx1"/>
                    </a:solidFill>
                  </a:rPr>
                  <a:t>Ca</a:t>
                </a:r>
                <a:r>
                  <a:rPr lang="fr-FR" altLang="fr-FR">
                    <a:solidFill>
                      <a:schemeClr val="tx1"/>
                    </a:solidFill>
                  </a:rPr>
                  <a:t> </a:t>
                </a:r>
              </a:p>
            </p:txBody>
          </p:sp>
          <p:sp>
            <p:nvSpPr>
              <p:cNvPr id="5137" name="Text Box 18"/>
              <p:cNvSpPr txBox="1">
                <a:spLocks noChangeArrowheads="1"/>
              </p:cNvSpPr>
              <p:nvPr/>
            </p:nvSpPr>
            <p:spPr bwMode="auto">
              <a:xfrm>
                <a:off x="1968" y="932"/>
                <a:ext cx="960" cy="7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fr-FR" altLang="fr-FR" sz="2400" b="1">
                    <a:solidFill>
                      <a:srgbClr val="FF3300"/>
                    </a:solidFill>
                  </a:rPr>
                  <a:t>t</a:t>
                </a:r>
              </a:p>
              <a:p>
                <a:pPr eaLnBrk="1" hangingPunct="1"/>
                <a:r>
                  <a:rPr lang="fr-FR" altLang="fr-FR" sz="1600" b="1">
                    <a:solidFill>
                      <a:schemeClr val="accent2"/>
                    </a:solidFill>
                  </a:rPr>
                  <a:t>Composition</a:t>
                </a:r>
              </a:p>
              <a:p>
                <a:pPr eaLnBrk="1" hangingPunct="1"/>
                <a:r>
                  <a:rPr lang="fr-FR" altLang="fr-FR" sz="1600" b="1">
                    <a:solidFill>
                      <a:schemeClr val="accent2"/>
                    </a:solidFill>
                  </a:rPr>
                  <a:t>actuelle</a:t>
                </a:r>
              </a:p>
              <a:p>
                <a:pPr eaLnBrk="1" hangingPunct="1"/>
                <a:endParaRPr lang="fr-FR" altLang="fr-FR">
                  <a:solidFill>
                    <a:srgbClr val="00FF00"/>
                  </a:solidFill>
                </a:endParaRPr>
              </a:p>
            </p:txBody>
          </p:sp>
          <p:sp>
            <p:nvSpPr>
              <p:cNvPr id="5138" name="Text Box 19"/>
              <p:cNvSpPr txBox="1">
                <a:spLocks noChangeArrowheads="1"/>
              </p:cNvSpPr>
              <p:nvPr/>
            </p:nvSpPr>
            <p:spPr bwMode="auto">
              <a:xfrm>
                <a:off x="2140" y="1601"/>
                <a:ext cx="586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fr-FR" altLang="fr-FR" sz="4000" baseline="30000">
                    <a:solidFill>
                      <a:schemeClr val="tx1"/>
                    </a:solidFill>
                  </a:rPr>
                  <a:t>39</a:t>
                </a:r>
                <a:r>
                  <a:rPr lang="fr-FR" altLang="fr-FR" sz="4000">
                    <a:solidFill>
                      <a:schemeClr val="tx1"/>
                    </a:solidFill>
                  </a:rPr>
                  <a:t>K</a:t>
                </a:r>
                <a:r>
                  <a:rPr lang="fr-FR" altLang="fr-FR">
                    <a:solidFill>
                      <a:schemeClr val="tx1"/>
                    </a:solidFill>
                  </a:rPr>
                  <a:t> </a:t>
                </a:r>
                <a:endParaRPr lang="fr-FR" altLang="fr-FR" baseline="30000">
                  <a:solidFill>
                    <a:schemeClr val="tx1"/>
                  </a:solidFill>
                </a:endParaRPr>
              </a:p>
            </p:txBody>
          </p:sp>
          <p:sp>
            <p:nvSpPr>
              <p:cNvPr id="5139" name="Rectangle 27"/>
              <p:cNvSpPr>
                <a:spLocks noChangeArrowheads="1"/>
              </p:cNvSpPr>
              <p:nvPr/>
            </p:nvSpPr>
            <p:spPr bwMode="auto">
              <a:xfrm>
                <a:off x="1968" y="884"/>
                <a:ext cx="912" cy="2592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99FF66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sp>
          <p:nvSpPr>
            <p:cNvPr id="5133" name="Text Box 55"/>
            <p:cNvSpPr txBox="1">
              <a:spLocks noChangeArrowheads="1"/>
            </p:cNvSpPr>
            <p:nvPr/>
          </p:nvSpPr>
          <p:spPr bwMode="auto">
            <a:xfrm>
              <a:off x="2149" y="1975"/>
              <a:ext cx="58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4000" baseline="30000">
                  <a:solidFill>
                    <a:schemeClr val="tx1"/>
                  </a:solidFill>
                </a:rPr>
                <a:t>40</a:t>
              </a:r>
              <a:r>
                <a:rPr lang="fr-FR" altLang="fr-FR" sz="4000">
                  <a:solidFill>
                    <a:schemeClr val="tx1"/>
                  </a:solidFill>
                </a:rPr>
                <a:t>K</a:t>
              </a:r>
              <a:r>
                <a:rPr lang="fr-FR" altLang="fr-FR">
                  <a:solidFill>
                    <a:schemeClr val="tx1"/>
                  </a:solidFill>
                </a:rPr>
                <a:t> </a:t>
              </a:r>
              <a:endParaRPr lang="fr-FR" altLang="fr-FR" baseline="30000">
                <a:solidFill>
                  <a:schemeClr val="tx1"/>
                </a:solidFill>
              </a:endParaRPr>
            </a:p>
          </p:txBody>
        </p:sp>
        <p:sp>
          <p:nvSpPr>
            <p:cNvPr id="5134" name="Text Box 60"/>
            <p:cNvSpPr txBox="1">
              <a:spLocks noChangeArrowheads="1"/>
            </p:cNvSpPr>
            <p:nvPr/>
          </p:nvSpPr>
          <p:spPr bwMode="auto">
            <a:xfrm>
              <a:off x="1568" y="1880"/>
              <a:ext cx="89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400" b="1" dirty="0">
                  <a:solidFill>
                    <a:schemeClr val="tx2"/>
                  </a:solidFill>
                </a:rPr>
                <a:t>Rapport : 8600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6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6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76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76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5" dur="500"/>
                                        <p:tgtEl>
                                          <p:spTgt spid="76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76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41" grpId="0" autoUpdateAnimBg="0"/>
      <p:bldP spid="76850" grpId="0" autoUpdateAnimBg="0"/>
      <p:bldP spid="7685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15"/>
          <p:cNvGrpSpPr>
            <a:grpSpLocks/>
          </p:cNvGrpSpPr>
          <p:nvPr/>
        </p:nvGrpSpPr>
        <p:grpSpPr bwMode="auto">
          <a:xfrm>
            <a:off x="2450691" y="276123"/>
            <a:ext cx="3751263" cy="1196975"/>
            <a:chOff x="624" y="192"/>
            <a:chExt cx="2363" cy="754"/>
          </a:xfrm>
        </p:grpSpPr>
        <p:sp>
          <p:nvSpPr>
            <p:cNvPr id="6151" name="Text Box 3"/>
            <p:cNvSpPr txBox="1">
              <a:spLocks noChangeArrowheads="1"/>
            </p:cNvSpPr>
            <p:nvPr/>
          </p:nvSpPr>
          <p:spPr bwMode="auto">
            <a:xfrm>
              <a:off x="1680" y="192"/>
              <a:ext cx="1307" cy="75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fr-FR" altLang="fr-FR" sz="2400">
                  <a:solidFill>
                    <a:schemeClr val="bg1"/>
                  </a:solidFill>
                </a:rPr>
                <a:t>Echauffement</a:t>
              </a:r>
            </a:p>
            <a:p>
              <a:pPr algn="ctr"/>
              <a:r>
                <a:rPr lang="fr-FR" altLang="fr-FR" sz="2400">
                  <a:solidFill>
                    <a:schemeClr val="bg1"/>
                  </a:solidFill>
                </a:rPr>
                <a:t>(100°C  à </a:t>
              </a:r>
            </a:p>
            <a:p>
              <a:pPr algn="ctr"/>
              <a:r>
                <a:rPr lang="fr-FR" altLang="fr-FR" sz="2400">
                  <a:solidFill>
                    <a:schemeClr val="bg1"/>
                  </a:solidFill>
                </a:rPr>
                <a:t>1500 °C) </a:t>
              </a:r>
            </a:p>
          </p:txBody>
        </p:sp>
        <p:sp>
          <p:nvSpPr>
            <p:cNvPr id="6152" name="Text Box 8"/>
            <p:cNvSpPr txBox="1">
              <a:spLocks noChangeArrowheads="1"/>
            </p:cNvSpPr>
            <p:nvPr/>
          </p:nvSpPr>
          <p:spPr bwMode="auto">
            <a:xfrm>
              <a:off x="624" y="336"/>
              <a:ext cx="767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fr-FR" altLang="fr-FR" sz="2400" b="1">
                  <a:solidFill>
                    <a:srgbClr val="FF3300"/>
                  </a:solidFill>
                </a:rPr>
                <a:t>LASER</a:t>
              </a:r>
            </a:p>
            <a:p>
              <a:r>
                <a:rPr lang="fr-FR" altLang="fr-FR" sz="2400" b="1">
                  <a:solidFill>
                    <a:srgbClr val="FF3300"/>
                  </a:solidFill>
                </a:rPr>
                <a:t>FOUR</a:t>
              </a:r>
            </a:p>
          </p:txBody>
        </p:sp>
      </p:grpSp>
      <p:grpSp>
        <p:nvGrpSpPr>
          <p:cNvPr id="15376" name="Group 16"/>
          <p:cNvGrpSpPr>
            <a:grpSpLocks/>
          </p:cNvGrpSpPr>
          <p:nvPr/>
        </p:nvGrpSpPr>
        <p:grpSpPr bwMode="auto">
          <a:xfrm>
            <a:off x="762000" y="2030413"/>
            <a:ext cx="8027988" cy="2246313"/>
            <a:chOff x="480" y="1279"/>
            <a:chExt cx="5057" cy="1415"/>
          </a:xfrm>
        </p:grpSpPr>
        <p:sp>
          <p:nvSpPr>
            <p:cNvPr id="6149" name="Text Box 2"/>
            <p:cNvSpPr txBox="1">
              <a:spLocks noChangeArrowheads="1"/>
            </p:cNvSpPr>
            <p:nvPr/>
          </p:nvSpPr>
          <p:spPr bwMode="auto">
            <a:xfrm>
              <a:off x="2612" y="1279"/>
              <a:ext cx="2925" cy="1415"/>
            </a:xfrm>
            <a:prstGeom prst="rect">
              <a:avLst/>
            </a:prstGeom>
            <a:noFill/>
            <a:ln w="9525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fr-FR" altLang="fr-FR" sz="2800" dirty="0">
                  <a:solidFill>
                    <a:srgbClr val="0000FF"/>
                  </a:solidFill>
                </a:rPr>
                <a:t>Mesure du rapport  </a:t>
              </a:r>
              <a:r>
                <a:rPr lang="fr-FR" altLang="fr-FR" sz="2800" baseline="30000" dirty="0">
                  <a:solidFill>
                    <a:srgbClr val="0000FF"/>
                  </a:solidFill>
                </a:rPr>
                <a:t>40</a:t>
              </a:r>
              <a:r>
                <a:rPr lang="fr-FR" altLang="fr-FR" sz="2800" dirty="0">
                  <a:solidFill>
                    <a:srgbClr val="0000FF"/>
                  </a:solidFill>
                </a:rPr>
                <a:t>Ar/</a:t>
              </a:r>
              <a:r>
                <a:rPr lang="fr-FR" altLang="fr-FR" sz="2800" baseline="30000" dirty="0">
                  <a:solidFill>
                    <a:srgbClr val="0000FF"/>
                  </a:solidFill>
                </a:rPr>
                <a:t>39</a:t>
              </a:r>
              <a:r>
                <a:rPr lang="fr-FR" altLang="fr-FR" sz="2800" dirty="0">
                  <a:solidFill>
                    <a:srgbClr val="0000FF"/>
                  </a:solidFill>
                </a:rPr>
                <a:t>Ar </a:t>
              </a:r>
            </a:p>
            <a:p>
              <a:pPr algn="ctr"/>
              <a:r>
                <a:rPr lang="fr-FR" altLang="fr-FR" sz="2800" dirty="0">
                  <a:solidFill>
                    <a:srgbClr val="0000FF"/>
                  </a:solidFill>
                </a:rPr>
                <a:t>au cours du dégazage </a:t>
              </a:r>
            </a:p>
            <a:p>
              <a:pPr algn="ctr"/>
              <a:r>
                <a:rPr lang="fr-FR" altLang="fr-FR" sz="2800" dirty="0">
                  <a:solidFill>
                    <a:srgbClr val="0000FF"/>
                  </a:solidFill>
                </a:rPr>
                <a:t>progressif d'un minéral </a:t>
              </a:r>
            </a:p>
            <a:p>
              <a:pPr algn="ctr"/>
              <a:r>
                <a:rPr lang="fr-FR" altLang="fr-FR" sz="2800" dirty="0">
                  <a:solidFill>
                    <a:srgbClr val="0000FF"/>
                  </a:solidFill>
                </a:rPr>
                <a:t>en fonction de la température </a:t>
              </a:r>
            </a:p>
          </p:txBody>
        </p:sp>
        <p:sp>
          <p:nvSpPr>
            <p:cNvPr id="6150" name="Text Box 13"/>
            <p:cNvSpPr txBox="1">
              <a:spLocks noChangeArrowheads="1"/>
            </p:cNvSpPr>
            <p:nvPr/>
          </p:nvSpPr>
          <p:spPr bwMode="auto">
            <a:xfrm>
              <a:off x="480" y="1728"/>
              <a:ext cx="1919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2400" b="1">
                  <a:solidFill>
                    <a:srgbClr val="FF3300"/>
                  </a:solidFill>
                </a:rPr>
                <a:t>SPECTROGRAPHE </a:t>
              </a:r>
            </a:p>
            <a:p>
              <a:pPr algn="ctr" eaLnBrk="1" hangingPunct="1"/>
              <a:r>
                <a:rPr lang="fr-FR" altLang="fr-FR" sz="2400" b="1">
                  <a:solidFill>
                    <a:srgbClr val="FF3300"/>
                  </a:solidFill>
                </a:rPr>
                <a:t>DE MASSE</a:t>
              </a:r>
            </a:p>
          </p:txBody>
        </p:sp>
      </p:grpSp>
      <p:sp>
        <p:nvSpPr>
          <p:cNvPr id="15374" name="Text Box 14"/>
          <p:cNvSpPr txBox="1">
            <a:spLocks noChangeArrowheads="1"/>
          </p:cNvSpPr>
          <p:nvPr/>
        </p:nvSpPr>
        <p:spPr bwMode="auto">
          <a:xfrm>
            <a:off x="2822013" y="4680155"/>
            <a:ext cx="3262312" cy="1562100"/>
          </a:xfrm>
          <a:prstGeom prst="rect">
            <a:avLst/>
          </a:prstGeom>
          <a:noFill/>
          <a:ln w="9525">
            <a:solidFill>
              <a:srgbClr val="FF66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2400" dirty="0">
                <a:solidFill>
                  <a:srgbClr val="FF0066"/>
                </a:solidFill>
              </a:rPr>
              <a:t>Traitement numérique </a:t>
            </a:r>
          </a:p>
          <a:p>
            <a:pPr algn="ctr" eaLnBrk="1" hangingPunct="1"/>
            <a:r>
              <a:rPr lang="fr-FR" altLang="fr-FR" sz="2400" dirty="0">
                <a:solidFill>
                  <a:srgbClr val="FF0066"/>
                </a:solidFill>
              </a:rPr>
              <a:t>des données</a:t>
            </a:r>
          </a:p>
          <a:p>
            <a:pPr algn="ctr" eaLnBrk="1" hangingPunct="1"/>
            <a:endParaRPr lang="fr-FR" altLang="fr-FR" sz="2400" dirty="0">
              <a:solidFill>
                <a:srgbClr val="FF0066"/>
              </a:solidFill>
            </a:endParaRPr>
          </a:p>
          <a:p>
            <a:pPr algn="ctr" eaLnBrk="1" hangingPunct="1"/>
            <a:r>
              <a:rPr lang="fr-FR" altLang="fr-FR" sz="2400" dirty="0">
                <a:solidFill>
                  <a:srgbClr val="FF0066"/>
                </a:solidFill>
              </a:rPr>
              <a:t>DATATION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4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16"/>
          <p:cNvGrpSpPr>
            <a:grpSpLocks/>
          </p:cNvGrpSpPr>
          <p:nvPr/>
        </p:nvGrpSpPr>
        <p:grpSpPr bwMode="auto">
          <a:xfrm>
            <a:off x="762000" y="228600"/>
            <a:ext cx="8137525" cy="6454775"/>
            <a:chOff x="480" y="144"/>
            <a:chExt cx="5126" cy="4066"/>
          </a:xfrm>
        </p:grpSpPr>
        <p:sp>
          <p:nvSpPr>
            <p:cNvPr id="7171" name="Text Box 2"/>
            <p:cNvSpPr txBox="1">
              <a:spLocks noChangeArrowheads="1"/>
            </p:cNvSpPr>
            <p:nvPr/>
          </p:nvSpPr>
          <p:spPr bwMode="auto">
            <a:xfrm>
              <a:off x="1286" y="1129"/>
              <a:ext cx="11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fr-FR" altLang="fr-FR" sz="2400">
                <a:solidFill>
                  <a:schemeClr val="tx1"/>
                </a:solidFill>
              </a:endParaRPr>
            </a:p>
          </p:txBody>
        </p:sp>
        <p:pic>
          <p:nvPicPr>
            <p:cNvPr id="7172" name="Picture 7" descr="DCP_009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432"/>
              <a:ext cx="2112" cy="158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3" name="Picture 8" descr="Dcp_011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8" y="696"/>
              <a:ext cx="1512" cy="2016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74" name="Text Box 9"/>
            <p:cNvSpPr txBox="1">
              <a:spLocks noChangeArrowheads="1"/>
            </p:cNvSpPr>
            <p:nvPr/>
          </p:nvSpPr>
          <p:spPr bwMode="auto">
            <a:xfrm>
              <a:off x="528" y="144"/>
              <a:ext cx="6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fr-FR" altLang="fr-FR" sz="2400">
                  <a:solidFill>
                    <a:schemeClr val="bg1"/>
                  </a:solidFill>
                </a:rPr>
                <a:t>FOUR</a:t>
              </a:r>
            </a:p>
          </p:txBody>
        </p:sp>
        <p:sp>
          <p:nvSpPr>
            <p:cNvPr id="7175" name="Text Box 10"/>
            <p:cNvSpPr txBox="1">
              <a:spLocks noChangeArrowheads="1"/>
            </p:cNvSpPr>
            <p:nvPr/>
          </p:nvSpPr>
          <p:spPr bwMode="auto">
            <a:xfrm>
              <a:off x="3665" y="385"/>
              <a:ext cx="74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fr-FR" altLang="fr-FR" sz="2400" dirty="0">
                  <a:solidFill>
                    <a:srgbClr val="0000FF"/>
                  </a:solidFill>
                </a:rPr>
                <a:t>LASER</a:t>
              </a:r>
            </a:p>
          </p:txBody>
        </p:sp>
        <p:sp>
          <p:nvSpPr>
            <p:cNvPr id="7176" name="Text Box 11"/>
            <p:cNvSpPr txBox="1">
              <a:spLocks noChangeArrowheads="1"/>
            </p:cNvSpPr>
            <p:nvPr/>
          </p:nvSpPr>
          <p:spPr bwMode="auto">
            <a:xfrm>
              <a:off x="3638" y="3997"/>
              <a:ext cx="196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fr-FR" altLang="fr-FR" sz="1600" dirty="0">
                  <a:solidFill>
                    <a:srgbClr val="FF0000"/>
                  </a:solidFill>
                </a:rPr>
                <a:t>Laboratoire Géosciences </a:t>
              </a:r>
              <a:r>
                <a:rPr lang="fr-FR" altLang="fr-FR" sz="1600" dirty="0" smtClean="0">
                  <a:solidFill>
                    <a:srgbClr val="FF0000"/>
                  </a:solidFill>
                </a:rPr>
                <a:t>AZUR</a:t>
              </a:r>
              <a:endParaRPr lang="fr-FR" altLang="fr-FR" sz="1600" dirty="0">
                <a:solidFill>
                  <a:srgbClr val="FF0000"/>
                </a:solidFill>
              </a:endParaRPr>
            </a:p>
          </p:txBody>
        </p:sp>
        <p:pic>
          <p:nvPicPr>
            <p:cNvPr id="7177" name="Picture 14" descr="C:\Recherche\Photos Argon\101-0021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" y="2160"/>
              <a:ext cx="2592" cy="194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78" name="Text Box 15"/>
            <p:cNvSpPr txBox="1">
              <a:spLocks noChangeArrowheads="1"/>
            </p:cNvSpPr>
            <p:nvPr/>
          </p:nvSpPr>
          <p:spPr bwMode="auto">
            <a:xfrm>
              <a:off x="3408" y="2976"/>
              <a:ext cx="10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99FF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fr-FR" altLang="fr-FR" sz="2400" dirty="0">
                  <a:solidFill>
                    <a:srgbClr val="0000FF"/>
                  </a:solidFill>
                </a:rPr>
                <a:t>SPECTRO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1800" b="0" i="0" u="none" strike="noStrike" cap="none" normalizeH="0" baseline="0" smtClean="0">
            <a:ln>
              <a:noFill/>
            </a:ln>
            <a:solidFill>
              <a:srgbClr val="99FF66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1800" b="0" i="0" u="none" strike="noStrike" cap="none" normalizeH="0" baseline="0" smtClean="0">
            <a:ln>
              <a:noFill/>
            </a:ln>
            <a:solidFill>
              <a:srgbClr val="99FF66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1837</TotalTime>
  <Words>332</Words>
  <Application>Microsoft Office PowerPoint</Application>
  <PresentationFormat>Affichage à l'écran (4:3)</PresentationFormat>
  <Paragraphs>114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Symbol</vt:lpstr>
      <vt:lpstr>Times New Roman</vt:lpstr>
      <vt:lpstr>Modèle par défaut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UMR Géosciences Azur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Verati</dc:creator>
  <cp:lastModifiedBy>jean claude marot</cp:lastModifiedBy>
  <cp:revision>99</cp:revision>
  <dcterms:created xsi:type="dcterms:W3CDTF">2004-12-01T13:48:46Z</dcterms:created>
  <dcterms:modified xsi:type="dcterms:W3CDTF">2019-12-30T09:03:31Z</dcterms:modified>
</cp:coreProperties>
</file>