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97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4244-6ED9-4EA1-BCD9-85A5F24D9E3F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8401A-411E-4139-B0D0-9BE38BD93E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0298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62F84-ABCA-4AA6-A4F9-A56EB2437568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DE02A-9941-4493-A239-2137381201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3626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8FFC9-4863-44F3-8FC3-E2F844D549AA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F0727-BD46-42A8-A43D-EC5C77AC59C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2324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D97F9-6E11-4429-9244-612B8857EEF8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FA950-A906-4331-853B-B27763A64D2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862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2A50A-2BCE-46B3-88A4-1881F2AC89EA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E3EA7-FCB3-4F27-B3C2-CFCD8615A3A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281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4AE8C-9571-4846-918F-A89B90AD8137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EFBA1-ACED-4E37-BC96-CCA25E1DB2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7570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F1167-6ED0-412E-9F89-5FADE27B17F8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AC30D-AB4B-44D7-B339-4E6C73C9F13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073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14A61-C190-4CCB-910A-9429FA7D3DEC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81697-14F2-4512-9591-A621F4D0FB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3836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89C7-B0F9-44A6-8573-43DF449AE568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04188-C49E-461F-819B-763ABB59B1B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804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E97E0-1D36-4102-AEF4-8D0308F8E5B2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780C7-95BD-4AB4-A2CE-905BF6A1FFC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689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B61EE-54FB-4241-95F9-21836B786F45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133AC-6A5E-4AF6-B4E1-239777629F5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302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307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2EBE13-247C-4927-9590-542D73A382C6}" type="datetimeFigureOut">
              <a:rPr lang="fr-FR"/>
              <a:pPr>
                <a:defRPr/>
              </a:pPr>
              <a:t>22/01/2020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F5A600F-FA6C-432D-8474-E07495F1597E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9FE792-A0D3-4F8F-BF2E-33FE99049C74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786063"/>
            <a:ext cx="7772400" cy="9906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2800" b="1" smtClean="0">
                <a:solidFill>
                  <a:srgbClr val="FF0000"/>
                </a:solidFill>
                <a:latin typeface="Arial" panose="020B0604020202020204" pitchFamily="34" charset="0"/>
              </a:rPr>
              <a:t>Constante d’acidité :</a:t>
            </a:r>
            <a:r>
              <a:rPr lang="fr-FR" altLang="fr-FR" sz="2800" b="1" smtClean="0">
                <a:latin typeface="Arial" panose="020B0604020202020204" pitchFamily="34" charset="0"/>
              </a:rPr>
              <a:t> </a:t>
            </a:r>
            <a:endParaRPr lang="fr-FR" altLang="fr-FR" sz="2800" b="1" smtClean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1252" name="Object 2"/>
          <p:cNvGraphicFramePr>
            <a:graphicFrameLocks noChangeAspect="1"/>
          </p:cNvGraphicFramePr>
          <p:nvPr/>
        </p:nvGraphicFramePr>
        <p:xfrm>
          <a:off x="2357438" y="3500438"/>
          <a:ext cx="420687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1663560" imgH="507960" progId="Equation.DSMT4">
                  <p:embed/>
                </p:oleObj>
              </mc:Choice>
              <mc:Fallback>
                <p:oleObj name="Equation" r:id="rId3" imgW="1663560" imgH="507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3500438"/>
                        <a:ext cx="4206875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500063" y="5072063"/>
            <a:ext cx="8162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altLang="fr-FR" sz="2400" b="1"/>
              <a:t>C’est une </a:t>
            </a:r>
            <a:r>
              <a:rPr lang="fr-FR" altLang="fr-FR" sz="2400" b="1">
                <a:solidFill>
                  <a:srgbClr val="0000FF"/>
                </a:solidFill>
              </a:rPr>
              <a:t>constante</a:t>
            </a:r>
            <a:r>
              <a:rPr lang="fr-FR" altLang="fr-FR" sz="2400" b="1"/>
              <a:t> quel que soit l’état initial du système (</a:t>
            </a:r>
            <a:r>
              <a:rPr lang="fr-FR" altLang="fr-FR" sz="2400" b="1">
                <a:solidFill>
                  <a:srgbClr val="0000FF"/>
                </a:solidFill>
              </a:rPr>
              <a:t>à une température donnée</a:t>
            </a:r>
            <a:r>
              <a:rPr lang="fr-FR" altLang="fr-FR" sz="2400" b="1"/>
              <a:t>)</a:t>
            </a:r>
          </a:p>
        </p:txBody>
      </p:sp>
      <p:sp>
        <p:nvSpPr>
          <p:cNvPr id="1030" name="ZoneTexte 5"/>
          <p:cNvSpPr txBox="1">
            <a:spLocks noChangeArrowheads="1"/>
          </p:cNvSpPr>
          <p:nvPr/>
        </p:nvSpPr>
        <p:spPr bwMode="auto">
          <a:xfrm>
            <a:off x="428625" y="428625"/>
            <a:ext cx="6234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</a:rPr>
              <a:t>Réaction de l’acide éthanoïque avec l’eau</a:t>
            </a:r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1425575" y="1428750"/>
            <a:ext cx="6583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fr-FR" altLang="fr-FR" sz="2800" b="1"/>
              <a:t>CH</a:t>
            </a:r>
            <a:r>
              <a:rPr lang="fr-FR" altLang="fr-FR" sz="2800" b="1" baseline="-25000"/>
              <a:t>3</a:t>
            </a:r>
            <a:r>
              <a:rPr lang="fr-FR" altLang="fr-FR" sz="2800" b="1"/>
              <a:t>COOH + H</a:t>
            </a:r>
            <a:r>
              <a:rPr lang="fr-FR" altLang="fr-FR" sz="2800" b="1" baseline="-25000"/>
              <a:t>2</a:t>
            </a:r>
            <a:r>
              <a:rPr lang="fr-FR" altLang="fr-FR" sz="2800" b="1"/>
              <a:t>O </a:t>
            </a:r>
            <a:r>
              <a:rPr lang="fr-FR" altLang="fr-FR" sz="2800" b="1">
                <a:sym typeface="Wingdings 3" panose="05040102010807070707" pitchFamily="18" charset="2"/>
              </a:rPr>
              <a:t></a:t>
            </a:r>
            <a:r>
              <a:rPr lang="fr-FR" altLang="fr-FR" sz="2800" b="1"/>
              <a:t> CH</a:t>
            </a:r>
            <a:r>
              <a:rPr lang="fr-FR" altLang="fr-FR" sz="2800" b="1" baseline="-25000"/>
              <a:t>3</a:t>
            </a:r>
            <a:r>
              <a:rPr lang="fr-FR" altLang="fr-FR" sz="2800" b="1"/>
              <a:t>COO</a:t>
            </a:r>
            <a:r>
              <a:rPr lang="fr-FR" altLang="fr-FR" sz="2800" b="1" baseline="30000"/>
              <a:t>-</a:t>
            </a:r>
            <a:r>
              <a:rPr lang="fr-FR" altLang="fr-FR" sz="2800" b="1"/>
              <a:t> + H</a:t>
            </a:r>
            <a:r>
              <a:rPr lang="fr-FR" altLang="fr-FR" sz="2800" b="1" baseline="-25000"/>
              <a:t>3</a:t>
            </a:r>
            <a:r>
              <a:rPr lang="fr-FR" altLang="fr-FR" sz="2800" b="1"/>
              <a:t>O</a:t>
            </a:r>
            <a:r>
              <a:rPr lang="fr-FR" altLang="fr-FR" sz="2800" b="1" baseline="30000"/>
              <a:t>+</a:t>
            </a:r>
            <a:r>
              <a:rPr lang="fr-FR" altLang="fr-FR" sz="2800" b="1"/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8125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252" name="Object 2"/>
          <p:cNvGraphicFramePr>
            <a:graphicFrameLocks noChangeAspect="1"/>
          </p:cNvGraphicFramePr>
          <p:nvPr/>
        </p:nvGraphicFramePr>
        <p:xfrm>
          <a:off x="2643188" y="3143250"/>
          <a:ext cx="3341687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3" imgW="1485720" imgH="774360" progId="Equation.DSMT4">
                  <p:embed/>
                </p:oleObj>
              </mc:Choice>
              <mc:Fallback>
                <p:oleObj name="Equation" r:id="rId3" imgW="1485720" imgH="774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3143250"/>
                        <a:ext cx="3341687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642938" y="1143000"/>
            <a:ext cx="8212137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fr-FR" altLang="fr-FR" sz="2400" b="1"/>
              <a:t>[ CH</a:t>
            </a:r>
            <a:r>
              <a:rPr lang="fr-FR" altLang="fr-FR" sz="2400" b="1" baseline="-25000"/>
              <a:t>3</a:t>
            </a:r>
            <a:r>
              <a:rPr lang="fr-FR" altLang="fr-FR" sz="2400" b="1"/>
              <a:t>COO</a:t>
            </a:r>
            <a:r>
              <a:rPr lang="fr-FR" altLang="fr-FR" sz="2400" b="1" baseline="30000"/>
              <a:t>-</a:t>
            </a:r>
            <a:r>
              <a:rPr lang="fr-FR" altLang="fr-FR" sz="1100" b="1"/>
              <a:t> </a:t>
            </a:r>
            <a:r>
              <a:rPr lang="fr-FR" altLang="fr-FR" sz="2400" b="1"/>
              <a:t>]</a:t>
            </a:r>
            <a:r>
              <a:rPr lang="fr-FR" altLang="fr-FR" sz="2400" b="1" baseline="-25000"/>
              <a:t>eq</a:t>
            </a:r>
            <a:r>
              <a:rPr lang="fr-FR" altLang="fr-FR" sz="2400" b="1"/>
              <a:t> = [ H</a:t>
            </a:r>
            <a:r>
              <a:rPr lang="fr-FR" altLang="fr-FR" sz="2400" b="1" baseline="-25000"/>
              <a:t>3</a:t>
            </a:r>
            <a:r>
              <a:rPr lang="fr-FR" altLang="fr-FR" sz="2400" b="1"/>
              <a:t>O</a:t>
            </a:r>
            <a:r>
              <a:rPr lang="fr-FR" altLang="fr-FR" sz="2400" b="1" baseline="30000"/>
              <a:t>+</a:t>
            </a:r>
            <a:r>
              <a:rPr lang="fr-FR" altLang="fr-FR" sz="1600" b="1"/>
              <a:t> </a:t>
            </a:r>
            <a:r>
              <a:rPr lang="fr-FR" altLang="fr-FR" sz="2400" b="1"/>
              <a:t>]</a:t>
            </a:r>
            <a:r>
              <a:rPr lang="fr-FR" altLang="fr-FR" sz="2400" b="1" baseline="-25000"/>
              <a:t>eq</a:t>
            </a:r>
            <a:r>
              <a:rPr lang="fr-FR" altLang="fr-FR" sz="2400" b="1"/>
              <a:t>  </a:t>
            </a:r>
          </a:p>
          <a:p>
            <a:pPr algn="just" eaLnBrk="1" hangingPunct="1">
              <a:spcBef>
                <a:spcPct val="20000"/>
              </a:spcBef>
            </a:pPr>
            <a:r>
              <a:rPr lang="fr-FR" altLang="fr-FR" sz="2400" b="1"/>
              <a:t>et</a:t>
            </a:r>
          </a:p>
          <a:p>
            <a:pPr algn="just" eaLnBrk="1" hangingPunct="1">
              <a:spcBef>
                <a:spcPct val="20000"/>
              </a:spcBef>
            </a:pPr>
            <a:r>
              <a:rPr lang="fr-FR" altLang="fr-FR" sz="2400" b="1"/>
              <a:t>[ CH</a:t>
            </a:r>
            <a:r>
              <a:rPr lang="fr-FR" altLang="fr-FR" sz="2400" b="1" baseline="-25000"/>
              <a:t>3</a:t>
            </a:r>
            <a:r>
              <a:rPr lang="fr-FR" altLang="fr-FR" sz="2400" b="1"/>
              <a:t>COOH</a:t>
            </a:r>
            <a:r>
              <a:rPr lang="fr-FR" altLang="fr-FR" sz="1100" b="1"/>
              <a:t> </a:t>
            </a:r>
            <a:r>
              <a:rPr lang="fr-FR" altLang="fr-FR" sz="2400" b="1"/>
              <a:t>]</a:t>
            </a:r>
            <a:r>
              <a:rPr lang="fr-FR" altLang="fr-FR" sz="2400" b="1" baseline="-25000"/>
              <a:t>eq</a:t>
            </a:r>
            <a:r>
              <a:rPr lang="fr-FR" altLang="fr-FR" sz="2400" b="1"/>
              <a:t> = C - [ CH</a:t>
            </a:r>
            <a:r>
              <a:rPr lang="fr-FR" altLang="fr-FR" sz="2400" b="1" baseline="-25000"/>
              <a:t>3</a:t>
            </a:r>
            <a:r>
              <a:rPr lang="fr-FR" altLang="fr-FR" sz="2400" b="1"/>
              <a:t>COO</a:t>
            </a:r>
            <a:r>
              <a:rPr lang="fr-FR" altLang="fr-FR" sz="2400" b="1" baseline="30000"/>
              <a:t>-</a:t>
            </a:r>
            <a:r>
              <a:rPr lang="fr-FR" altLang="fr-FR" sz="1100" b="1"/>
              <a:t> </a:t>
            </a:r>
            <a:r>
              <a:rPr lang="fr-FR" altLang="fr-FR" sz="2400" b="1"/>
              <a:t>]</a:t>
            </a:r>
            <a:r>
              <a:rPr lang="fr-FR" altLang="fr-FR" sz="2400" b="1" baseline="-25000"/>
              <a:t>eq</a:t>
            </a:r>
            <a:r>
              <a:rPr lang="fr-FR" altLang="fr-FR" sz="2400" b="1"/>
              <a:t> = C - [ H</a:t>
            </a:r>
            <a:r>
              <a:rPr lang="fr-FR" altLang="fr-FR" sz="2400" b="1" baseline="-25000"/>
              <a:t>3</a:t>
            </a:r>
            <a:r>
              <a:rPr lang="fr-FR" altLang="fr-FR" sz="2400" b="1"/>
              <a:t>O</a:t>
            </a:r>
            <a:r>
              <a:rPr lang="fr-FR" altLang="fr-FR" sz="2400" b="1" baseline="30000"/>
              <a:t>+</a:t>
            </a:r>
            <a:r>
              <a:rPr lang="fr-FR" altLang="fr-FR" sz="2400" b="1"/>
              <a:t> ]</a:t>
            </a:r>
            <a:r>
              <a:rPr lang="fr-FR" altLang="fr-FR" sz="2400" b="1" baseline="-25000"/>
              <a:t>eq</a:t>
            </a:r>
            <a:r>
              <a:rPr lang="fr-FR" altLang="fr-FR" sz="2400" b="1"/>
              <a:t> </a:t>
            </a:r>
          </a:p>
          <a:p>
            <a:pPr algn="just" eaLnBrk="1" hangingPunct="1">
              <a:spcBef>
                <a:spcPct val="20000"/>
              </a:spcBef>
            </a:pPr>
            <a:endParaRPr lang="fr-FR" altLang="fr-FR" sz="2400" b="1"/>
          </a:p>
          <a:p>
            <a:pPr algn="just" eaLnBrk="1" hangingPunct="1">
              <a:spcBef>
                <a:spcPct val="20000"/>
              </a:spcBef>
            </a:pPr>
            <a:r>
              <a:rPr lang="fr-FR" altLang="fr-FR" sz="2000" b="1"/>
              <a:t>Alors :  </a:t>
            </a:r>
            <a:endParaRPr lang="fr-FR" altLang="fr-FR" sz="2400" b="1"/>
          </a:p>
        </p:txBody>
      </p:sp>
      <p:sp>
        <p:nvSpPr>
          <p:cNvPr id="2052" name="ZoneTexte 5"/>
          <p:cNvSpPr txBox="1">
            <a:spLocks noChangeArrowheads="1"/>
          </p:cNvSpPr>
          <p:nvPr/>
        </p:nvSpPr>
        <p:spPr bwMode="auto">
          <a:xfrm>
            <a:off x="500063" y="500063"/>
            <a:ext cx="6215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/>
              <a:t>D’après l’équation de réaction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Calcul théorique du pH connaissant Ka et 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75656" y="2276872"/>
            <a:ext cx="5758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[H</a:t>
            </a:r>
            <a:r>
              <a:rPr lang="fr-FR" sz="3200" baseline="-25000" dirty="0" smtClean="0"/>
              <a:t>3</a:t>
            </a:r>
            <a:r>
              <a:rPr lang="fr-FR" sz="3200" dirty="0" smtClean="0"/>
              <a:t>O</a:t>
            </a:r>
            <a:r>
              <a:rPr lang="fr-FR" sz="3200" baseline="30000" dirty="0" smtClean="0"/>
              <a:t>+</a:t>
            </a:r>
            <a:r>
              <a:rPr lang="fr-FR" sz="3200" dirty="0" smtClean="0"/>
              <a:t>]</a:t>
            </a:r>
            <a:r>
              <a:rPr lang="fr-FR" sz="3200" baseline="30000" dirty="0" smtClean="0"/>
              <a:t>2</a:t>
            </a:r>
            <a:r>
              <a:rPr lang="fr-FR" sz="3200" dirty="0" smtClean="0"/>
              <a:t> + K</a:t>
            </a:r>
            <a:r>
              <a:rPr lang="fr-FR" sz="3200" baseline="-25000" dirty="0" smtClean="0"/>
              <a:t>a</a:t>
            </a:r>
            <a:r>
              <a:rPr lang="fr-FR" sz="3200" dirty="0" smtClean="0"/>
              <a:t> </a:t>
            </a:r>
            <a:r>
              <a:rPr lang="fr-FR" sz="3200" dirty="0"/>
              <a:t>[H</a:t>
            </a:r>
            <a:r>
              <a:rPr lang="fr-FR" sz="3200" baseline="-25000" dirty="0"/>
              <a:t>3</a:t>
            </a:r>
            <a:r>
              <a:rPr lang="fr-FR" sz="3200" dirty="0"/>
              <a:t>O</a:t>
            </a:r>
            <a:r>
              <a:rPr lang="fr-FR" sz="3200" baseline="30000" dirty="0" smtClean="0"/>
              <a:t>+</a:t>
            </a:r>
            <a:r>
              <a:rPr lang="fr-FR" sz="3200" dirty="0" smtClean="0"/>
              <a:t>] – K</a:t>
            </a:r>
            <a:r>
              <a:rPr lang="fr-FR" sz="3200" baseline="-25000" dirty="0" smtClean="0"/>
              <a:t>a</a:t>
            </a:r>
            <a:r>
              <a:rPr lang="fr-FR" sz="3200" dirty="0" smtClean="0"/>
              <a:t> C = 0 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119789" y="3958316"/>
            <a:ext cx="69621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Il s’agit donc d’une équation du second degré </a:t>
            </a:r>
          </a:p>
          <a:p>
            <a:r>
              <a:rPr lang="fr-FR" sz="2400" b="1" dirty="0" smtClean="0">
                <a:solidFill>
                  <a:srgbClr val="0000FF"/>
                </a:solidFill>
              </a:rPr>
              <a:t>qui permet de calculer </a:t>
            </a:r>
            <a:r>
              <a:rPr lang="fr-FR" sz="2400" b="1" dirty="0">
                <a:solidFill>
                  <a:srgbClr val="0000FF"/>
                </a:solidFill>
              </a:rPr>
              <a:t>[H</a:t>
            </a:r>
            <a:r>
              <a:rPr lang="fr-FR" sz="2400" b="1" baseline="-25000" dirty="0">
                <a:solidFill>
                  <a:srgbClr val="0000FF"/>
                </a:solidFill>
              </a:rPr>
              <a:t>3</a:t>
            </a:r>
            <a:r>
              <a:rPr lang="fr-FR" sz="2400" b="1" dirty="0">
                <a:solidFill>
                  <a:srgbClr val="0000FF"/>
                </a:solidFill>
              </a:rPr>
              <a:t>O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+</a:t>
            </a:r>
            <a:r>
              <a:rPr lang="fr-FR" sz="2400" b="1" dirty="0" smtClean="0">
                <a:solidFill>
                  <a:srgbClr val="0000FF"/>
                </a:solidFill>
              </a:rPr>
              <a:t>].</a:t>
            </a:r>
            <a:endParaRPr lang="fr-FR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935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108</Words>
  <Application>Microsoft Office PowerPoint</Application>
  <PresentationFormat>Affichage à l'écran (4:3)</PresentationFormat>
  <Paragraphs>15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Wingdings</vt:lpstr>
      <vt:lpstr>Wingdings 3</vt:lpstr>
      <vt:lpstr>Thème Office</vt:lpstr>
      <vt:lpstr>Equation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transformation d’un système chimique est-elle toujours totale ?</dc:title>
  <dc:creator>JC</dc:creator>
  <cp:lastModifiedBy>jean claude marot</cp:lastModifiedBy>
  <cp:revision>15</cp:revision>
  <dcterms:created xsi:type="dcterms:W3CDTF">2008-06-13T09:05:48Z</dcterms:created>
  <dcterms:modified xsi:type="dcterms:W3CDTF">2020-01-22T21:00:53Z</dcterms:modified>
</cp:coreProperties>
</file>