
<file path=[Content_Types].xml><?xml version="1.0" encoding="utf-8"?>
<Types xmlns="http://schemas.openxmlformats.org/package/2006/content-types">
  <Default Extension="bin" ContentType="application/vnd.openxmlformats-officedocument.oleObject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60" r:id="rId2"/>
    <p:sldId id="261" r:id="rId3"/>
    <p:sldId id="262" r:id="rId4"/>
    <p:sldId id="263" r:id="rId5"/>
  </p:sldIdLst>
  <p:sldSz cx="9144000" cy="6858000" type="screen4x3"/>
  <p:notesSz cx="6858000" cy="9144000"/>
  <p:defaultTextStyle>
    <a:defPPr>
      <a:defRPr lang="fr-F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1596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image" Target="../media/image3.wmf"/><Relationship Id="rId4" Type="http://schemas.openxmlformats.org/officeDocument/2006/relationships/image" Target="../media/image6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E7FD8CA0-347A-4E63-8A1F-3DD35CC88BF1}" type="datetimeFigureOut">
              <a:rPr lang="fr-FR"/>
              <a:pPr>
                <a:defRPr/>
              </a:pPr>
              <a:t>31/03/2020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fr-FR" noProof="0" smtClean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noProof="0" smtClean="0"/>
              <a:t>Cliquez pour modifier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B82220D2-36BA-4F3B-8715-D6C1582665D1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91246166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 altLang="fr-FR" smtClean="0"/>
          </a:p>
        </p:txBody>
      </p:sp>
      <p:sp>
        <p:nvSpPr>
          <p:cNvPr id="6148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A614FF5F-D058-4EBE-9A0B-02014DBA1740}" type="slidenum">
              <a:rPr lang="fr-FR" altLang="fr-FR"/>
              <a:pPr/>
              <a:t>3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41101788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1F1485-ABD0-417A-9D72-38264BDB544B}" type="datetimeFigureOut">
              <a:rPr lang="fr-FR"/>
              <a:pPr>
                <a:defRPr/>
              </a:pPr>
              <a:t>31/03/2020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237858-219B-4159-A9CB-9590362F4731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9477623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9C5721-1236-4A41-999E-DB630B9A2406}" type="datetimeFigureOut">
              <a:rPr lang="fr-FR"/>
              <a:pPr>
                <a:defRPr/>
              </a:pPr>
              <a:t>31/03/2020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EAE2A8-EE84-4756-ABEB-E38271F7D9DB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44645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A93F22-BA36-49C9-A1D0-E9AC91F2129E}" type="datetimeFigureOut">
              <a:rPr lang="fr-FR"/>
              <a:pPr>
                <a:defRPr/>
              </a:pPr>
              <a:t>31/03/2020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F538C1-FD01-4CA0-AE80-1E4759D605B2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156614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F03D84-7045-4279-AFDE-A8A7E4A538BD}" type="datetimeFigureOut">
              <a:rPr lang="fr-FR"/>
              <a:pPr>
                <a:defRPr/>
              </a:pPr>
              <a:t>31/03/2020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8D5A69-F7EB-4657-B207-0C85B10A728E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0661854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2CE88D-CE98-4B83-97E1-7268D04591DE}" type="datetimeFigureOut">
              <a:rPr lang="fr-FR"/>
              <a:pPr>
                <a:defRPr/>
              </a:pPr>
              <a:t>31/03/2020</a:t>
            </a:fld>
            <a:endParaRPr lang="fr-F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77E90B-826E-4B03-BF46-A653AFEFC023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41834842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042A50-78AE-4568-BB0E-5EE47FFAA1A3}" type="datetimeFigureOut">
              <a:rPr lang="fr-FR"/>
              <a:pPr>
                <a:defRPr/>
              </a:pPr>
              <a:t>31/03/2020</a:t>
            </a:fld>
            <a:endParaRPr lang="fr-FR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769DA9-F0F2-4BBE-BD85-4A3BC7660F26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6600901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CBB348-5D0E-427C-A0B4-A33D27F03E6E}" type="datetimeFigureOut">
              <a:rPr lang="fr-FR"/>
              <a:pPr>
                <a:defRPr/>
              </a:pPr>
              <a:t>31/03/2020</a:t>
            </a:fld>
            <a:endParaRPr lang="fr-FR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1CDBB9-F34D-4D13-A5BB-08E9191B38D8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517768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050AC5-505C-45C0-BF4B-BA0186FFD2F7}" type="datetimeFigureOut">
              <a:rPr lang="fr-FR"/>
              <a:pPr>
                <a:defRPr/>
              </a:pPr>
              <a:t>31/03/2020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B6EC13-1677-4D67-9EFA-9132FE2846AC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4225255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2C63F7-5AB9-4058-A688-25DF14B1C86F}" type="datetimeFigureOut">
              <a:rPr lang="fr-FR"/>
              <a:pPr>
                <a:defRPr/>
              </a:pPr>
              <a:t>31/03/2020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996461-1A10-49FC-BD67-2C92642C6922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1505027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EFC6A7-2B3D-4F1A-A9F1-6F65A8C12A96}" type="datetimeFigureOut">
              <a:rPr lang="fr-FR"/>
              <a:pPr>
                <a:defRPr/>
              </a:pPr>
              <a:t>31/03/2020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C67572-A126-4326-9745-C83B7090AC9C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7901632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95888E-39C3-4A03-A6AC-E3DED9B65641}" type="datetimeFigureOut">
              <a:rPr lang="fr-FR"/>
              <a:pPr>
                <a:defRPr/>
              </a:pPr>
              <a:t>31/03/2020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0657AD-387E-4C63-B28F-B41E03F5A972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057581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Cliquez pour modifier le style du titre</a:t>
            </a:r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Cliquez pour modifier les styles du texte du masque</a:t>
            </a:r>
          </a:p>
          <a:p>
            <a:pPr lvl="1"/>
            <a:r>
              <a:rPr lang="fr-FR" altLang="fr-FR" smtClean="0"/>
              <a:t>Deuxième niveau</a:t>
            </a:r>
          </a:p>
          <a:p>
            <a:pPr lvl="2"/>
            <a:r>
              <a:rPr lang="fr-FR" altLang="fr-FR" smtClean="0"/>
              <a:t>Troisième niveau</a:t>
            </a:r>
          </a:p>
          <a:p>
            <a:pPr lvl="3"/>
            <a:r>
              <a:rPr lang="fr-FR" altLang="fr-FR" smtClean="0"/>
              <a:t>Quatrième niveau</a:t>
            </a:r>
          </a:p>
          <a:p>
            <a:pPr lvl="4"/>
            <a:r>
              <a:rPr lang="fr-FR" altLang="fr-FR" smtClean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0C34C26-635D-4E11-B76C-504D23259DF7}" type="datetimeFigureOut">
              <a:rPr lang="fr-FR"/>
              <a:pPr>
                <a:defRPr/>
              </a:pPr>
              <a:t>31/03/2020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CC99C7CC-D614-4E0C-8615-354018CE7368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w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2.w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4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4.bin"/><Relationship Id="rId11" Type="http://schemas.openxmlformats.org/officeDocument/2006/relationships/image" Target="../media/image6.wmf"/><Relationship Id="rId5" Type="http://schemas.openxmlformats.org/officeDocument/2006/relationships/image" Target="../media/image3.wmf"/><Relationship Id="rId10" Type="http://schemas.openxmlformats.org/officeDocument/2006/relationships/oleObject" Target="../embeddings/oleObject6.bin"/><Relationship Id="rId4" Type="http://schemas.openxmlformats.org/officeDocument/2006/relationships/oleObject" Target="../embeddings/oleObject3.bin"/><Relationship Id="rId9" Type="http://schemas.openxmlformats.org/officeDocument/2006/relationships/image" Target="../media/image5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8.emf"/><Relationship Id="rId4" Type="http://schemas.openxmlformats.org/officeDocument/2006/relationships/image" Target="../media/image7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71500" y="2786063"/>
            <a:ext cx="7772400" cy="990600"/>
          </a:xfrm>
        </p:spPr>
        <p:txBody>
          <a:bodyPr/>
          <a:lstStyle/>
          <a:p>
            <a:pPr algn="just" eaLnBrk="1" hangingPunct="1">
              <a:buFont typeface="Wingdings" panose="05000000000000000000" pitchFamily="2" charset="2"/>
              <a:buChar char="ü"/>
            </a:pPr>
            <a:r>
              <a:rPr lang="fr-FR" altLang="fr-FR" sz="2800" b="1" smtClean="0">
                <a:solidFill>
                  <a:srgbClr val="FF0000"/>
                </a:solidFill>
                <a:latin typeface="Arial" panose="020B0604020202020204" pitchFamily="34" charset="0"/>
              </a:rPr>
              <a:t>Constante d’acidité :</a:t>
            </a:r>
            <a:r>
              <a:rPr lang="fr-FR" altLang="fr-FR" sz="2800" b="1" smtClean="0">
                <a:latin typeface="Arial" panose="020B0604020202020204" pitchFamily="34" charset="0"/>
              </a:rPr>
              <a:t> </a:t>
            </a:r>
            <a:endParaRPr lang="fr-FR" altLang="fr-FR" sz="2800" b="1" smtClean="0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  <p:graphicFrame>
        <p:nvGraphicFramePr>
          <p:cNvPr id="181252" name="Object 2"/>
          <p:cNvGraphicFramePr>
            <a:graphicFrameLocks noChangeAspect="1"/>
          </p:cNvGraphicFramePr>
          <p:nvPr/>
        </p:nvGraphicFramePr>
        <p:xfrm>
          <a:off x="2741613" y="3500438"/>
          <a:ext cx="3403600" cy="1285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9" name="Equation" r:id="rId3" imgW="1346200" imgH="508000" progId="Equation.DSMT4">
                  <p:embed/>
                </p:oleObj>
              </mc:Choice>
              <mc:Fallback>
                <p:oleObj name="Equation" r:id="rId3" imgW="1346200" imgH="508000" progId="Equation.DSMT4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1613" y="3500438"/>
                        <a:ext cx="3403600" cy="1285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1257" name="Rectangle 9"/>
          <p:cNvSpPr>
            <a:spLocks noChangeArrowheads="1"/>
          </p:cNvSpPr>
          <p:nvPr/>
        </p:nvSpPr>
        <p:spPr bwMode="auto">
          <a:xfrm>
            <a:off x="500063" y="5072063"/>
            <a:ext cx="8162925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81000" indent="-3810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buFont typeface="Wingdings" panose="05000000000000000000" pitchFamily="2" charset="2"/>
              <a:buChar char="ü"/>
            </a:pPr>
            <a:r>
              <a:rPr lang="fr-FR" altLang="fr-FR" sz="2400" b="1">
                <a:latin typeface="Arial" panose="020B0604020202020204" pitchFamily="34" charset="0"/>
              </a:rPr>
              <a:t>C’est une </a:t>
            </a:r>
            <a:r>
              <a:rPr lang="fr-FR" altLang="fr-FR" sz="2400" b="1">
                <a:solidFill>
                  <a:srgbClr val="0000FF"/>
                </a:solidFill>
                <a:latin typeface="Arial" panose="020B0604020202020204" pitchFamily="34" charset="0"/>
              </a:rPr>
              <a:t>constante</a:t>
            </a:r>
            <a:r>
              <a:rPr lang="fr-FR" altLang="fr-FR" sz="2400" b="1">
                <a:latin typeface="Arial" panose="020B0604020202020204" pitchFamily="34" charset="0"/>
              </a:rPr>
              <a:t> quel que soit l’état initial du système (</a:t>
            </a:r>
            <a:r>
              <a:rPr lang="fr-FR" altLang="fr-FR" sz="2400" b="1">
                <a:solidFill>
                  <a:srgbClr val="0000FF"/>
                </a:solidFill>
                <a:latin typeface="Arial" panose="020B0604020202020204" pitchFamily="34" charset="0"/>
              </a:rPr>
              <a:t>à une température donnée</a:t>
            </a:r>
            <a:r>
              <a:rPr lang="fr-FR" altLang="fr-FR" sz="2400" b="1">
                <a:latin typeface="Arial" panose="020B0604020202020204" pitchFamily="34" charset="0"/>
              </a:rPr>
              <a:t>)</a:t>
            </a:r>
          </a:p>
        </p:txBody>
      </p:sp>
      <p:sp>
        <p:nvSpPr>
          <p:cNvPr id="3077" name="ZoneTexte 5"/>
          <p:cNvSpPr txBox="1">
            <a:spLocks noChangeArrowheads="1"/>
          </p:cNvSpPr>
          <p:nvPr/>
        </p:nvSpPr>
        <p:spPr bwMode="auto">
          <a:xfrm>
            <a:off x="428625" y="428625"/>
            <a:ext cx="62341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2400" b="1">
                <a:solidFill>
                  <a:srgbClr val="0000FF"/>
                </a:solidFill>
                <a:latin typeface="Arial" panose="020B0604020202020204" pitchFamily="34" charset="0"/>
              </a:rPr>
              <a:t>Réaction de l’acide éthanoïque avec l’eau</a:t>
            </a:r>
          </a:p>
        </p:txBody>
      </p:sp>
      <p:sp>
        <p:nvSpPr>
          <p:cNvPr id="3078" name="Rectangle 6"/>
          <p:cNvSpPr>
            <a:spLocks noChangeArrowheads="1"/>
          </p:cNvSpPr>
          <p:nvPr/>
        </p:nvSpPr>
        <p:spPr bwMode="auto">
          <a:xfrm>
            <a:off x="2698750" y="1428750"/>
            <a:ext cx="403701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buFontTx/>
              <a:buNone/>
            </a:pPr>
            <a:r>
              <a:rPr lang="fr-FR" altLang="fr-FR" sz="2800" b="1">
                <a:latin typeface="Arial" panose="020B0604020202020204" pitchFamily="34" charset="0"/>
              </a:rPr>
              <a:t>AH + H</a:t>
            </a:r>
            <a:r>
              <a:rPr lang="fr-FR" altLang="fr-FR" sz="2800" b="1" baseline="-25000">
                <a:latin typeface="Arial" panose="020B0604020202020204" pitchFamily="34" charset="0"/>
              </a:rPr>
              <a:t>2</a:t>
            </a:r>
            <a:r>
              <a:rPr lang="fr-FR" altLang="fr-FR" sz="2800" b="1">
                <a:latin typeface="Arial" panose="020B0604020202020204" pitchFamily="34" charset="0"/>
              </a:rPr>
              <a:t>O = A</a:t>
            </a:r>
            <a:r>
              <a:rPr lang="fr-FR" altLang="fr-FR" sz="2800" b="1" baseline="30000">
                <a:latin typeface="Arial" panose="020B0604020202020204" pitchFamily="34" charset="0"/>
              </a:rPr>
              <a:t>-</a:t>
            </a:r>
            <a:r>
              <a:rPr lang="fr-FR" altLang="fr-FR" sz="2800" b="1">
                <a:latin typeface="Arial" panose="020B0604020202020204" pitchFamily="34" charset="0"/>
              </a:rPr>
              <a:t> + H</a:t>
            </a:r>
            <a:r>
              <a:rPr lang="fr-FR" altLang="fr-FR" sz="2800" b="1" baseline="-25000">
                <a:latin typeface="Arial" panose="020B0604020202020204" pitchFamily="34" charset="0"/>
              </a:rPr>
              <a:t>3</a:t>
            </a:r>
            <a:r>
              <a:rPr lang="fr-FR" altLang="fr-FR" sz="2800" b="1">
                <a:latin typeface="Arial" panose="020B0604020202020204" pitchFamily="34" charset="0"/>
              </a:rPr>
              <a:t>O</a:t>
            </a:r>
            <a:r>
              <a:rPr lang="fr-FR" altLang="fr-FR" sz="2800" b="1" baseline="30000">
                <a:latin typeface="Arial" panose="020B0604020202020204" pitchFamily="34" charset="0"/>
              </a:rPr>
              <a:t>+</a:t>
            </a:r>
            <a:r>
              <a:rPr lang="fr-FR" altLang="fr-FR" sz="2800" b="1">
                <a:latin typeface="Arial" panose="020B0604020202020204" pitchFamily="34" charset="0"/>
              </a:rPr>
              <a:t>  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812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12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812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812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8" grpId="0" build="p"/>
      <p:bldP spid="181257" grpId="0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1252" name="Object 2"/>
          <p:cNvGraphicFramePr>
            <a:graphicFrameLocks noChangeAspect="1"/>
          </p:cNvGraphicFramePr>
          <p:nvPr/>
        </p:nvGraphicFramePr>
        <p:xfrm>
          <a:off x="2555875" y="3789363"/>
          <a:ext cx="3341688" cy="1743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0" name="Equation" r:id="rId3" imgW="1485255" imgH="774364" progId="Equation.DSMT4">
                  <p:embed/>
                </p:oleObj>
              </mc:Choice>
              <mc:Fallback>
                <p:oleObj name="Equation" r:id="rId3" imgW="1485255" imgH="774364" progId="Equation.DSMT4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55875" y="3789363"/>
                        <a:ext cx="3341688" cy="1743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99" name="Rectangle 6"/>
          <p:cNvSpPr>
            <a:spLocks noChangeArrowheads="1"/>
          </p:cNvSpPr>
          <p:nvPr/>
        </p:nvSpPr>
        <p:spPr bwMode="auto">
          <a:xfrm>
            <a:off x="931863" y="404813"/>
            <a:ext cx="6592887" cy="393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buFontTx/>
              <a:buNone/>
            </a:pPr>
            <a:r>
              <a:rPr lang="fr-FR" altLang="fr-FR" sz="2400">
                <a:latin typeface="Arial" panose="020B0604020202020204" pitchFamily="34" charset="0"/>
              </a:rPr>
              <a:t>D’après l’équation de réaction : </a:t>
            </a:r>
          </a:p>
          <a:p>
            <a:pPr algn="just" eaLnBrk="1" hangingPunct="1">
              <a:buFontTx/>
              <a:buNone/>
            </a:pPr>
            <a:r>
              <a:rPr lang="fr-FR" altLang="fr-FR" sz="2400" b="1">
                <a:latin typeface="Arial" panose="020B0604020202020204" pitchFamily="34" charset="0"/>
              </a:rPr>
              <a:t>[ A</a:t>
            </a:r>
            <a:r>
              <a:rPr lang="fr-FR" altLang="fr-FR" sz="2400" b="1" baseline="30000">
                <a:latin typeface="Arial" panose="020B0604020202020204" pitchFamily="34" charset="0"/>
              </a:rPr>
              <a:t>-</a:t>
            </a:r>
            <a:r>
              <a:rPr lang="fr-FR" altLang="fr-FR" sz="1100" b="1">
                <a:latin typeface="Arial" panose="020B0604020202020204" pitchFamily="34" charset="0"/>
              </a:rPr>
              <a:t> </a:t>
            </a:r>
            <a:r>
              <a:rPr lang="fr-FR" altLang="fr-FR" sz="2400" b="1">
                <a:latin typeface="Arial" panose="020B0604020202020204" pitchFamily="34" charset="0"/>
              </a:rPr>
              <a:t>]</a:t>
            </a:r>
            <a:r>
              <a:rPr lang="fr-FR" altLang="fr-FR" sz="2400" b="1" baseline="-25000">
                <a:latin typeface="Arial" panose="020B0604020202020204" pitchFamily="34" charset="0"/>
              </a:rPr>
              <a:t>eq</a:t>
            </a:r>
            <a:r>
              <a:rPr lang="fr-FR" altLang="fr-FR" sz="2400" b="1">
                <a:latin typeface="Arial" panose="020B0604020202020204" pitchFamily="34" charset="0"/>
              </a:rPr>
              <a:t> = [ H</a:t>
            </a:r>
            <a:r>
              <a:rPr lang="fr-FR" altLang="fr-FR" sz="2400" b="1" baseline="-25000">
                <a:latin typeface="Arial" panose="020B0604020202020204" pitchFamily="34" charset="0"/>
              </a:rPr>
              <a:t>3</a:t>
            </a:r>
            <a:r>
              <a:rPr lang="fr-FR" altLang="fr-FR" sz="2400" b="1">
                <a:latin typeface="Arial" panose="020B0604020202020204" pitchFamily="34" charset="0"/>
              </a:rPr>
              <a:t>O</a:t>
            </a:r>
            <a:r>
              <a:rPr lang="fr-FR" altLang="fr-FR" sz="2400" b="1" baseline="30000">
                <a:latin typeface="Arial" panose="020B0604020202020204" pitchFamily="34" charset="0"/>
              </a:rPr>
              <a:t>+</a:t>
            </a:r>
            <a:r>
              <a:rPr lang="fr-FR" altLang="fr-FR" sz="1600" b="1">
                <a:latin typeface="Arial" panose="020B0604020202020204" pitchFamily="34" charset="0"/>
              </a:rPr>
              <a:t> </a:t>
            </a:r>
            <a:r>
              <a:rPr lang="fr-FR" altLang="fr-FR" sz="2400" b="1">
                <a:latin typeface="Arial" panose="020B0604020202020204" pitchFamily="34" charset="0"/>
              </a:rPr>
              <a:t>]</a:t>
            </a:r>
            <a:r>
              <a:rPr lang="fr-FR" altLang="fr-FR" sz="2400" b="1" baseline="-25000">
                <a:latin typeface="Arial" panose="020B0604020202020204" pitchFamily="34" charset="0"/>
              </a:rPr>
              <a:t>eq</a:t>
            </a:r>
            <a:r>
              <a:rPr lang="fr-FR" altLang="fr-FR" sz="2400" b="1">
                <a:latin typeface="Arial" panose="020B0604020202020204" pitchFamily="34" charset="0"/>
              </a:rPr>
              <a:t>  </a:t>
            </a:r>
          </a:p>
          <a:p>
            <a:pPr algn="just" eaLnBrk="1" hangingPunct="1">
              <a:buFontTx/>
              <a:buNone/>
            </a:pPr>
            <a:endParaRPr lang="fr-FR" altLang="fr-FR" sz="2400" b="1">
              <a:latin typeface="Arial" panose="020B0604020202020204" pitchFamily="34" charset="0"/>
            </a:endParaRPr>
          </a:p>
          <a:p>
            <a:pPr algn="just" eaLnBrk="1" hangingPunct="1">
              <a:buFontTx/>
              <a:buNone/>
            </a:pPr>
            <a:r>
              <a:rPr lang="fr-FR" altLang="fr-FR" sz="2400">
                <a:latin typeface="Arial" panose="020B0604020202020204" pitchFamily="34" charset="0"/>
              </a:rPr>
              <a:t>et d’après la conservation de la matière :</a:t>
            </a:r>
          </a:p>
          <a:p>
            <a:pPr algn="just" eaLnBrk="1" hangingPunct="1">
              <a:buFontTx/>
              <a:buNone/>
            </a:pPr>
            <a:r>
              <a:rPr lang="fr-FR" altLang="fr-FR" sz="2400" b="1">
                <a:latin typeface="Arial" panose="020B0604020202020204" pitchFamily="34" charset="0"/>
              </a:rPr>
              <a:t>C = [AH]</a:t>
            </a:r>
            <a:r>
              <a:rPr lang="fr-FR" altLang="fr-FR" sz="2400" b="1" baseline="-25000">
                <a:latin typeface="Arial" panose="020B0604020202020204" pitchFamily="34" charset="0"/>
              </a:rPr>
              <a:t>eq</a:t>
            </a:r>
            <a:r>
              <a:rPr lang="fr-FR" altLang="fr-FR" sz="2400" b="1">
                <a:latin typeface="Arial" panose="020B0604020202020204" pitchFamily="34" charset="0"/>
              </a:rPr>
              <a:t> + [ A</a:t>
            </a:r>
            <a:r>
              <a:rPr lang="fr-FR" altLang="fr-FR" sz="2400" b="1" baseline="30000">
                <a:latin typeface="Arial" panose="020B0604020202020204" pitchFamily="34" charset="0"/>
              </a:rPr>
              <a:t>-</a:t>
            </a:r>
            <a:r>
              <a:rPr lang="fr-FR" altLang="fr-FR" sz="1100" b="1">
                <a:latin typeface="Arial" panose="020B0604020202020204" pitchFamily="34" charset="0"/>
              </a:rPr>
              <a:t> </a:t>
            </a:r>
            <a:r>
              <a:rPr lang="fr-FR" altLang="fr-FR" sz="2400" b="1">
                <a:latin typeface="Arial" panose="020B0604020202020204" pitchFamily="34" charset="0"/>
              </a:rPr>
              <a:t>]</a:t>
            </a:r>
            <a:r>
              <a:rPr lang="fr-FR" altLang="fr-FR" sz="2400" b="1" baseline="-25000">
                <a:latin typeface="Arial" panose="020B0604020202020204" pitchFamily="34" charset="0"/>
              </a:rPr>
              <a:t>eq</a:t>
            </a:r>
            <a:r>
              <a:rPr lang="fr-FR" altLang="fr-FR" sz="2400" b="1">
                <a:latin typeface="Arial" panose="020B0604020202020204" pitchFamily="34" charset="0"/>
              </a:rPr>
              <a:t> </a:t>
            </a:r>
          </a:p>
          <a:p>
            <a:pPr algn="just" eaLnBrk="1" hangingPunct="1">
              <a:buFontTx/>
              <a:buNone/>
            </a:pPr>
            <a:r>
              <a:rPr lang="fr-FR" altLang="fr-FR" sz="2400">
                <a:latin typeface="Arial" panose="020B0604020202020204" pitchFamily="34" charset="0"/>
              </a:rPr>
              <a:t>alors </a:t>
            </a:r>
          </a:p>
          <a:p>
            <a:pPr algn="just" eaLnBrk="1" hangingPunct="1">
              <a:buFontTx/>
              <a:buNone/>
            </a:pPr>
            <a:r>
              <a:rPr lang="fr-FR" altLang="fr-FR" sz="2400" b="1">
                <a:latin typeface="Arial" panose="020B0604020202020204" pitchFamily="34" charset="0"/>
              </a:rPr>
              <a:t>[AH]</a:t>
            </a:r>
            <a:r>
              <a:rPr lang="fr-FR" altLang="fr-FR" sz="2400" b="1" baseline="-25000">
                <a:latin typeface="Arial" panose="020B0604020202020204" pitchFamily="34" charset="0"/>
              </a:rPr>
              <a:t>eq</a:t>
            </a:r>
            <a:r>
              <a:rPr lang="fr-FR" altLang="fr-FR" sz="2400" b="1">
                <a:latin typeface="Arial" panose="020B0604020202020204" pitchFamily="34" charset="0"/>
              </a:rPr>
              <a:t> = C - [ A</a:t>
            </a:r>
            <a:r>
              <a:rPr lang="fr-FR" altLang="fr-FR" sz="2400" b="1" baseline="30000">
                <a:latin typeface="Arial" panose="020B0604020202020204" pitchFamily="34" charset="0"/>
              </a:rPr>
              <a:t>-</a:t>
            </a:r>
            <a:r>
              <a:rPr lang="fr-FR" altLang="fr-FR" sz="1100" b="1">
                <a:latin typeface="Arial" panose="020B0604020202020204" pitchFamily="34" charset="0"/>
              </a:rPr>
              <a:t> </a:t>
            </a:r>
            <a:r>
              <a:rPr lang="fr-FR" altLang="fr-FR" sz="2400" b="1">
                <a:latin typeface="Arial" panose="020B0604020202020204" pitchFamily="34" charset="0"/>
              </a:rPr>
              <a:t>]</a:t>
            </a:r>
            <a:r>
              <a:rPr lang="fr-FR" altLang="fr-FR" sz="2400" b="1" baseline="-25000">
                <a:latin typeface="Arial" panose="020B0604020202020204" pitchFamily="34" charset="0"/>
              </a:rPr>
              <a:t>eq</a:t>
            </a:r>
            <a:r>
              <a:rPr lang="fr-FR" altLang="fr-FR" sz="2400" b="1">
                <a:latin typeface="Arial" panose="020B0604020202020204" pitchFamily="34" charset="0"/>
              </a:rPr>
              <a:t> = C - [ H</a:t>
            </a:r>
            <a:r>
              <a:rPr lang="fr-FR" altLang="fr-FR" sz="2400" b="1" baseline="-25000">
                <a:latin typeface="Arial" panose="020B0604020202020204" pitchFamily="34" charset="0"/>
              </a:rPr>
              <a:t>3</a:t>
            </a:r>
            <a:r>
              <a:rPr lang="fr-FR" altLang="fr-FR" sz="2400" b="1">
                <a:latin typeface="Arial" panose="020B0604020202020204" pitchFamily="34" charset="0"/>
              </a:rPr>
              <a:t>O</a:t>
            </a:r>
            <a:r>
              <a:rPr lang="fr-FR" altLang="fr-FR" sz="2400" b="1" baseline="30000">
                <a:latin typeface="Arial" panose="020B0604020202020204" pitchFamily="34" charset="0"/>
              </a:rPr>
              <a:t>+</a:t>
            </a:r>
            <a:r>
              <a:rPr lang="fr-FR" altLang="fr-FR" sz="2400" b="1">
                <a:latin typeface="Arial" panose="020B0604020202020204" pitchFamily="34" charset="0"/>
              </a:rPr>
              <a:t> ]</a:t>
            </a:r>
            <a:r>
              <a:rPr lang="fr-FR" altLang="fr-FR" sz="2400" b="1" baseline="-25000">
                <a:latin typeface="Arial" panose="020B0604020202020204" pitchFamily="34" charset="0"/>
              </a:rPr>
              <a:t>eq</a:t>
            </a:r>
            <a:r>
              <a:rPr lang="fr-FR" altLang="fr-FR" sz="2400" b="1">
                <a:latin typeface="Arial" panose="020B0604020202020204" pitchFamily="34" charset="0"/>
              </a:rPr>
              <a:t> </a:t>
            </a:r>
          </a:p>
          <a:p>
            <a:pPr algn="just" eaLnBrk="1" hangingPunct="1">
              <a:buFontTx/>
              <a:buNone/>
            </a:pPr>
            <a:endParaRPr lang="fr-FR" altLang="fr-FR" sz="2400" b="1">
              <a:latin typeface="Arial" panose="020B0604020202020204" pitchFamily="34" charset="0"/>
            </a:endParaRPr>
          </a:p>
          <a:p>
            <a:pPr algn="just" eaLnBrk="1" hangingPunct="1">
              <a:buFontTx/>
              <a:buNone/>
            </a:pPr>
            <a:r>
              <a:rPr lang="fr-FR" altLang="fr-FR" sz="2000" b="1">
                <a:latin typeface="Arial" panose="020B0604020202020204" pitchFamily="34" charset="0"/>
              </a:rPr>
              <a:t>Alors :  </a:t>
            </a:r>
            <a:endParaRPr lang="fr-FR" altLang="fr-FR" sz="2400" b="1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12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12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ZoneTexte 3"/>
          <p:cNvSpPr txBox="1">
            <a:spLocks noChangeArrowheads="1"/>
          </p:cNvSpPr>
          <p:nvPr/>
        </p:nvSpPr>
        <p:spPr bwMode="auto">
          <a:xfrm>
            <a:off x="827088" y="476250"/>
            <a:ext cx="519430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2000" b="1">
                <a:solidFill>
                  <a:srgbClr val="0000FF"/>
                </a:solidFill>
                <a:latin typeface="Arial" panose="020B0604020202020204" pitchFamily="34" charset="0"/>
              </a:rPr>
              <a:t>Taux d’avancement et expression de Ka 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fr-FR" altLang="fr-FR" sz="1800" b="1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fr-FR" altLang="fr-FR" sz="1800" b="1">
              <a:latin typeface="Arial" panose="020B0604020202020204" pitchFamily="34" charset="0"/>
            </a:endParaRPr>
          </a:p>
        </p:txBody>
      </p:sp>
      <p:graphicFrame>
        <p:nvGraphicFramePr>
          <p:cNvPr id="5123" name="Object 2"/>
          <p:cNvGraphicFramePr>
            <a:graphicFrameLocks noChangeAspect="1"/>
          </p:cNvGraphicFramePr>
          <p:nvPr/>
        </p:nvGraphicFramePr>
        <p:xfrm>
          <a:off x="1619250" y="981075"/>
          <a:ext cx="4989513" cy="1230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8" name="Equation" r:id="rId4" imgW="2781300" imgH="609600" progId="Equation.DSMT4">
                  <p:embed/>
                </p:oleObj>
              </mc:Choice>
              <mc:Fallback>
                <p:oleObj name="Equation" r:id="rId4" imgW="2781300" imgH="609600" progId="Equation.DSMT4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9250" y="981075"/>
                        <a:ext cx="4989513" cy="1230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4" name="Object 3"/>
          <p:cNvGraphicFramePr>
            <a:graphicFrameLocks noChangeAspect="1"/>
          </p:cNvGraphicFramePr>
          <p:nvPr/>
        </p:nvGraphicFramePr>
        <p:xfrm>
          <a:off x="1547813" y="2205038"/>
          <a:ext cx="3662362" cy="661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9" name="Equation" r:id="rId6" imgW="1968500" imgH="355600" progId="Equation.DSMT4">
                  <p:embed/>
                </p:oleObj>
              </mc:Choice>
              <mc:Fallback>
                <p:oleObj name="Equation" r:id="rId6" imgW="1968500" imgH="35560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47813" y="2205038"/>
                        <a:ext cx="3662362" cy="6619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5" name="Object 4"/>
          <p:cNvGraphicFramePr>
            <a:graphicFrameLocks noChangeAspect="1"/>
          </p:cNvGraphicFramePr>
          <p:nvPr/>
        </p:nvGraphicFramePr>
        <p:xfrm>
          <a:off x="1476375" y="2997200"/>
          <a:ext cx="935038" cy="404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0" name="Equation" r:id="rId8" imgW="469696" imgH="203112" progId="Equation.DSMT4">
                  <p:embed/>
                </p:oleObj>
              </mc:Choice>
              <mc:Fallback>
                <p:oleObj name="Equation" r:id="rId8" imgW="469696" imgH="203112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6375" y="2997200"/>
                        <a:ext cx="935038" cy="404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6" name="Object 5"/>
          <p:cNvGraphicFramePr>
            <a:graphicFrameLocks noChangeAspect="1"/>
          </p:cNvGraphicFramePr>
          <p:nvPr/>
        </p:nvGraphicFramePr>
        <p:xfrm>
          <a:off x="2627313" y="2997200"/>
          <a:ext cx="4929187" cy="1296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1" name="Equation" r:id="rId10" imgW="2946400" imgH="774700" progId="Equation.DSMT4">
                  <p:embed/>
                </p:oleObj>
              </mc:Choice>
              <mc:Fallback>
                <p:oleObj name="Equation" r:id="rId10" imgW="2946400" imgH="77470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27313" y="2997200"/>
                        <a:ext cx="4929187" cy="12969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7" name="ZoneTexte 8"/>
          <p:cNvSpPr txBox="1">
            <a:spLocks noChangeArrowheads="1"/>
          </p:cNvSpPr>
          <p:nvPr/>
        </p:nvSpPr>
        <p:spPr bwMode="auto">
          <a:xfrm>
            <a:off x="1835150" y="5589588"/>
            <a:ext cx="579755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800" b="1">
                <a:solidFill>
                  <a:srgbClr val="FF0000"/>
                </a:solidFill>
                <a:latin typeface="Arial" panose="020B0604020202020204" pitchFamily="34" charset="0"/>
              </a:rPr>
              <a:t>ATTENTION </a:t>
            </a:r>
            <a:r>
              <a:rPr lang="fr-FR" altLang="fr-FR" sz="1800">
                <a:latin typeface="Arial" panose="020B0604020202020204" pitchFamily="34" charset="0"/>
              </a:rPr>
              <a:t>: ceci n’est valable que pour la dissolution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800">
                <a:latin typeface="Arial" panose="020B0604020202020204" pitchFamily="34" charset="0"/>
              </a:rPr>
              <a:t>		 d’un acide seul dans l’eau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170" name="Object 2"/>
          <p:cNvGraphicFramePr>
            <a:graphicFrameLocks noChangeAspect="1"/>
          </p:cNvGraphicFramePr>
          <p:nvPr/>
        </p:nvGraphicFramePr>
        <p:xfrm>
          <a:off x="684213" y="404813"/>
          <a:ext cx="1444625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4" name="Equation" r:id="rId3" imgW="863225" imgH="495085" progId="Equation.DSMT4">
                  <p:embed/>
                </p:oleObj>
              </mc:Choice>
              <mc:Fallback>
                <p:oleObj name="Equation" r:id="rId3" imgW="863225" imgH="495085" progId="Equation.DSMT4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4213" y="404813"/>
                        <a:ext cx="1444625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1" name="ZoneTexte 4"/>
          <p:cNvSpPr txBox="1">
            <a:spLocks noChangeArrowheads="1"/>
          </p:cNvSpPr>
          <p:nvPr/>
        </p:nvSpPr>
        <p:spPr bwMode="auto">
          <a:xfrm>
            <a:off x="3203575" y="620713"/>
            <a:ext cx="5113338" cy="210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800">
                <a:latin typeface="Arial" panose="020B0604020202020204" pitchFamily="34" charset="0"/>
              </a:rPr>
              <a:t>Si  la concentration diminue le taux d’avancement augmente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fr-FR" altLang="fr-FR" sz="180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800">
                <a:latin typeface="Arial" panose="020B0604020202020204" pitchFamily="34" charset="0"/>
              </a:rPr>
              <a:t>Pour un acide très dilué on a une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800">
                <a:latin typeface="Arial" panose="020B0604020202020204" pitchFamily="34" charset="0"/>
              </a:rPr>
              <a:t>transformation quasi-totale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fr-FR" altLang="fr-FR" sz="90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800">
                <a:latin typeface="Arial" panose="020B0604020202020204" pitchFamily="34" charset="0"/>
              </a:rPr>
              <a:t>	</a:t>
            </a:r>
            <a:r>
              <a:rPr lang="fr-FR" altLang="fr-FR" sz="2000" b="1">
                <a:latin typeface="Arial" panose="020B0604020202020204" pitchFamily="34" charset="0"/>
              </a:rPr>
              <a:t>C </a:t>
            </a:r>
            <a:r>
              <a:rPr lang="fr-FR" altLang="fr-FR" sz="2000" b="1">
                <a:latin typeface="Arial" panose="020B0604020202020204" pitchFamily="34" charset="0"/>
                <a:sym typeface="Symbol" panose="05050102010706020507" pitchFamily="18" charset="2"/>
              </a:rPr>
              <a:t> 0  </a:t>
            </a:r>
            <a:r>
              <a:rPr lang="fr-FR" altLang="fr-FR" sz="1800">
                <a:latin typeface="Arial" panose="020B0604020202020204" pitchFamily="34" charset="0"/>
                <a:sym typeface="Symbol" panose="05050102010706020507" pitchFamily="18" charset="2"/>
              </a:rPr>
              <a:t>  </a:t>
            </a:r>
            <a:r>
              <a:rPr lang="fr-FR" altLang="fr-FR">
                <a:latin typeface="Symbol" panose="05050102010706020507" pitchFamily="18" charset="2"/>
                <a:sym typeface="Symbol" panose="05050102010706020507" pitchFamily="18" charset="2"/>
              </a:rPr>
              <a:t>t </a:t>
            </a:r>
            <a:r>
              <a:rPr lang="fr-FR" altLang="fr-FR" sz="1800">
                <a:latin typeface="Arial" panose="020B0604020202020204" pitchFamily="34" charset="0"/>
                <a:sym typeface="Symbol" panose="05050102010706020507" pitchFamily="18" charset="2"/>
              </a:rPr>
              <a:t> </a:t>
            </a:r>
            <a:r>
              <a:rPr lang="fr-FR" altLang="fr-FR" sz="2000" b="1">
                <a:latin typeface="Arial" panose="020B0604020202020204" pitchFamily="34" charset="0"/>
                <a:sym typeface="Symbol" panose="05050102010706020507" pitchFamily="18" charset="2"/>
              </a:rPr>
              <a:t>1</a:t>
            </a:r>
            <a:endParaRPr lang="fr-FR" altLang="fr-FR" sz="1800" b="1">
              <a:latin typeface="Arial" panose="020B0604020202020204" pitchFamily="34" charset="0"/>
            </a:endParaRPr>
          </a:p>
        </p:txBody>
      </p:sp>
      <p:pic>
        <p:nvPicPr>
          <p:cNvPr id="7172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265" b="2541"/>
          <a:stretch>
            <a:fillRect/>
          </a:stretch>
        </p:blipFill>
        <p:spPr bwMode="auto">
          <a:xfrm>
            <a:off x="611188" y="2852738"/>
            <a:ext cx="7848600" cy="3579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3" name="ZoneTexte 6"/>
          <p:cNvSpPr txBox="1">
            <a:spLocks noChangeArrowheads="1"/>
          </p:cNvSpPr>
          <p:nvPr/>
        </p:nvSpPr>
        <p:spPr bwMode="auto">
          <a:xfrm>
            <a:off x="2700338" y="2997200"/>
            <a:ext cx="115093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800">
                <a:latin typeface="Arial" panose="020B0604020202020204" pitchFamily="34" charset="0"/>
              </a:rPr>
              <a:t>exemple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</TotalTime>
  <Words>121</Words>
  <Application>Microsoft Office PowerPoint</Application>
  <PresentationFormat>Affichage à l'écran (4:3)</PresentationFormat>
  <Paragraphs>24</Paragraphs>
  <Slides>4</Slides>
  <Notes>1</Notes>
  <HiddenSlides>0</HiddenSlides>
  <MMClips>0</MMClips>
  <ScaleCrop>false</ScaleCrop>
  <HeadingPairs>
    <vt:vector size="8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10" baseType="lpstr">
      <vt:lpstr>Arial</vt:lpstr>
      <vt:lpstr>Calibri</vt:lpstr>
      <vt:lpstr>Wingdings</vt:lpstr>
      <vt:lpstr>Symbol</vt:lpstr>
      <vt:lpstr>Thème Office</vt:lpstr>
      <vt:lpstr>MathType 6.0 Equation</vt:lpstr>
      <vt:lpstr>Présentation PowerPoint</vt:lpstr>
      <vt:lpstr>Présentation PowerPoint</vt:lpstr>
      <vt:lpstr>Présentation PowerPoint</vt:lpstr>
      <vt:lpstr>Présentation PowerPoint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transformation d’un système chimique est-elle toujours totale ?</dc:title>
  <dc:creator>JC</dc:creator>
  <cp:lastModifiedBy>jean claude marot</cp:lastModifiedBy>
  <cp:revision>26</cp:revision>
  <dcterms:created xsi:type="dcterms:W3CDTF">2008-06-13T09:05:48Z</dcterms:created>
  <dcterms:modified xsi:type="dcterms:W3CDTF">2020-03-31T05:09:12Z</dcterms:modified>
</cp:coreProperties>
</file>