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1" r:id="rId4"/>
    <p:sldId id="262" r:id="rId5"/>
    <p:sldId id="263" r:id="rId6"/>
    <p:sldId id="265" r:id="rId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F1AD4-8239-44D7-A657-4B22C41EEEAE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AE53A-BF9A-4F7F-81CD-3071EF3DE13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883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4FAC4-4984-421B-8EC2-52E404B9C03E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2710B-818C-44B8-901E-748F7FFC12C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7351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1EB37-3E30-4C44-84E6-64C2013DC9C4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4A61F-470A-48A3-ABDA-2D78723A6D0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9931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E6F73-60B3-4DC1-BB0E-F33F821CB271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8531D-CE0C-4236-BEAA-3ED47F75E5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5348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3A284-8271-4483-8057-B2A3A7E1963D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26EDA-3DBD-4A75-96DE-8757F14614B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9616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9D2DF-1DED-4CCE-B6AA-C6CC5E8533E2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C1EC9-35A3-464E-A274-198D8ED690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354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DA8BB-B878-42A6-A21B-BC3A3206FF8A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34AC2-5C86-46F7-9C09-D035D375F56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3894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CC6C1-0A4A-4141-999A-4EAD9C13E25D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A15BB-ECAF-4AD5-9D20-51FE20AE3B9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91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05B9B-6C9C-49AF-82ED-7D6B98488FBE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05FA1-8777-4E76-833F-F3CCA168E2A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296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00B32-8AD6-4E4F-AFF1-29877EDCF013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E5BCD-D8E2-4080-A223-00889035EE3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047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25D3F-9AC0-4558-8AA5-3F15B81990E3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C4087-321C-4A11-834A-DEDCAE25F2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434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A4165D-C0A2-4202-A277-4474874C9254}" type="datetimeFigureOut">
              <a:rPr lang="fr-FR"/>
              <a:pPr>
                <a:defRPr/>
              </a:pPr>
              <a:t>30/03/2020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06FC25B-398B-4A4E-A72B-C1294239A904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064203-C852-4700-B77F-6DA39C604247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57188" y="2214563"/>
            <a:ext cx="8229600" cy="3200400"/>
          </a:xfrm>
          <a:noFill/>
        </p:spPr>
        <p:txBody>
          <a:bodyPr/>
          <a:lstStyle/>
          <a:p>
            <a:pPr lvl="1" indent="-76200" eaLnBrk="1" hangingPunct="1">
              <a:buFontTx/>
              <a:buNone/>
            </a:pPr>
            <a:r>
              <a:rPr lang="fr-FR" altLang="fr-FR" sz="2400" b="1" smtClean="0">
                <a:latin typeface="Arial" panose="020B0604020202020204" pitchFamily="34" charset="0"/>
              </a:rPr>
              <a:t>Seules les </a:t>
            </a:r>
            <a:r>
              <a:rPr lang="fr-FR" altLang="fr-FR" sz="2400" b="1" u="sng" smtClean="0">
                <a:latin typeface="Arial" panose="020B0604020202020204" pitchFamily="34" charset="0"/>
              </a:rPr>
              <a:t>espèces dissoutes</a:t>
            </a:r>
            <a:r>
              <a:rPr lang="fr-FR" altLang="fr-FR" sz="2400" b="1" smtClean="0">
                <a:latin typeface="Arial" panose="020B0604020202020204" pitchFamily="34" charset="0"/>
              </a:rPr>
              <a:t> (pas le solvant, pas les solides) apparaissent dans l’expression du quotient de réaction, </a:t>
            </a:r>
            <a:r>
              <a:rPr lang="fr-FR" altLang="fr-FR" sz="2400" b="1" i="1" smtClean="0">
                <a:latin typeface="Arial" panose="020B0604020202020204" pitchFamily="34" charset="0"/>
              </a:rPr>
              <a:t>Q</a:t>
            </a:r>
            <a:r>
              <a:rPr lang="fr-FR" altLang="fr-FR" sz="2400" b="1" baseline="-25000" smtClean="0">
                <a:latin typeface="Arial" panose="020B0604020202020204" pitchFamily="34" charset="0"/>
              </a:rPr>
              <a:t>r </a:t>
            </a:r>
            <a:r>
              <a:rPr lang="fr-FR" altLang="fr-FR" sz="2400" b="1" smtClean="0">
                <a:latin typeface="Arial" panose="020B0604020202020204" pitchFamily="34" charset="0"/>
              </a:rPr>
              <a:t>,</a:t>
            </a:r>
            <a:r>
              <a:rPr lang="fr-FR" altLang="fr-FR" sz="2400" b="1" baseline="-25000" smtClean="0">
                <a:latin typeface="Arial" panose="020B0604020202020204" pitchFamily="34" charset="0"/>
              </a:rPr>
              <a:t> </a:t>
            </a:r>
            <a:r>
              <a:rPr lang="fr-FR" altLang="fr-FR" sz="2400" b="1" smtClean="0">
                <a:latin typeface="Arial" panose="020B0604020202020204" pitchFamily="34" charset="0"/>
              </a:rPr>
              <a:t> par leur concentration molaire exprimée en mol.L</a:t>
            </a:r>
            <a:r>
              <a:rPr lang="fr-FR" altLang="fr-FR" sz="2400" b="1" baseline="30000" smtClean="0">
                <a:latin typeface="Arial" panose="020B0604020202020204" pitchFamily="34" charset="0"/>
              </a:rPr>
              <a:t>-1</a:t>
            </a:r>
            <a:r>
              <a:rPr lang="fr-FR" altLang="fr-FR" sz="2400" smtClean="0">
                <a:latin typeface="Arial" panose="020B0604020202020204" pitchFamily="34" charset="0"/>
              </a:rPr>
              <a:t>.</a:t>
            </a:r>
          </a:p>
          <a:p>
            <a:pPr lvl="1" indent="-76200" eaLnBrk="1" hangingPunct="1">
              <a:buFontTx/>
              <a:buNone/>
            </a:pPr>
            <a:endParaRPr lang="fr-FR" altLang="fr-FR" sz="2400" smtClean="0">
              <a:latin typeface="Arial" panose="020B0604020202020204" pitchFamily="34" charset="0"/>
            </a:endParaRPr>
          </a:p>
          <a:p>
            <a:pPr lvl="1" indent="-76200" eaLnBrk="1" hangingPunct="1">
              <a:buFontTx/>
              <a:buNone/>
            </a:pPr>
            <a:r>
              <a:rPr lang="fr-FR" altLang="fr-FR" sz="2400" b="1" smtClean="0">
                <a:latin typeface="Arial" panose="020B0604020202020204" pitchFamily="34" charset="0"/>
              </a:rPr>
              <a:t>	Mais le quotient de réaction, </a:t>
            </a:r>
            <a:r>
              <a:rPr lang="fr-FR" altLang="fr-FR" sz="2400" b="1" i="1" smtClean="0">
                <a:latin typeface="Arial" panose="020B0604020202020204" pitchFamily="34" charset="0"/>
              </a:rPr>
              <a:t>Q</a:t>
            </a:r>
            <a:r>
              <a:rPr lang="fr-FR" altLang="fr-FR" sz="2400" b="1" baseline="-25000" smtClean="0">
                <a:latin typeface="Arial" panose="020B0604020202020204" pitchFamily="34" charset="0"/>
              </a:rPr>
              <a:t>r </a:t>
            </a:r>
            <a:r>
              <a:rPr lang="fr-FR" altLang="fr-FR" sz="2400" b="1" smtClean="0">
                <a:latin typeface="Arial" panose="020B0604020202020204" pitchFamily="34" charset="0"/>
              </a:rPr>
              <a:t>, est un </a:t>
            </a:r>
            <a:r>
              <a:rPr lang="fr-FR" altLang="fr-FR" sz="2400" b="1" smtClean="0">
                <a:solidFill>
                  <a:srgbClr val="FF0000"/>
                </a:solidFill>
                <a:latin typeface="Arial" panose="020B0604020202020204" pitchFamily="34" charset="0"/>
              </a:rPr>
              <a:t>nombre sans dimension (donc sans unité).	</a:t>
            </a:r>
            <a:endParaRPr lang="fr-FR" altLang="fr-FR" sz="2400" b="1" smtClean="0">
              <a:solidFill>
                <a:srgbClr val="FF0000"/>
              </a:solidFill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71500" y="500063"/>
            <a:ext cx="63579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>
                <a:solidFill>
                  <a:srgbClr val="0000FF"/>
                </a:solidFill>
              </a:rPr>
              <a:t>A propos de l’écriture du quotient de réaction </a:t>
            </a:r>
            <a:endParaRPr lang="fr-FR" altLang="fr-FR" sz="320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3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9ED64D-74DD-471F-9060-59932E56B8DA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786063"/>
            <a:ext cx="7772400" cy="9906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fr-FR" altLang="fr-FR" sz="2400" b="1" smtClean="0">
                <a:latin typeface="Arial" panose="020B0604020202020204" pitchFamily="34" charset="0"/>
              </a:rPr>
              <a:t>Calcul de la valeur du quotient de réaction </a:t>
            </a:r>
            <a:r>
              <a:rPr lang="fr-FR" altLang="fr-FR" sz="2400" b="1" smtClean="0">
                <a:solidFill>
                  <a:srgbClr val="0000FF"/>
                </a:solidFill>
                <a:latin typeface="Arial" panose="020B0604020202020204" pitchFamily="34" charset="0"/>
              </a:rPr>
              <a:t>dans l’état d’équilibre.</a:t>
            </a:r>
          </a:p>
        </p:txBody>
      </p:sp>
      <p:graphicFrame>
        <p:nvGraphicFramePr>
          <p:cNvPr id="181252" name="Object 2"/>
          <p:cNvGraphicFramePr>
            <a:graphicFrameLocks noChangeAspect="1"/>
          </p:cNvGraphicFramePr>
          <p:nvPr/>
        </p:nvGraphicFramePr>
        <p:xfrm>
          <a:off x="2500313" y="3643313"/>
          <a:ext cx="39671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1765080" imgH="507960" progId="Equation.DSMT4">
                  <p:embed/>
                </p:oleObj>
              </mc:Choice>
              <mc:Fallback>
                <p:oleObj name="Equation" r:id="rId3" imgW="1765080" imgH="507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3643313"/>
                        <a:ext cx="396716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500063" y="5072063"/>
            <a:ext cx="8162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altLang="fr-FR" sz="2400" b="1"/>
              <a:t>Celle-ci est </a:t>
            </a:r>
            <a:r>
              <a:rPr lang="fr-FR" altLang="fr-FR" sz="2400" b="1">
                <a:solidFill>
                  <a:srgbClr val="0000FF"/>
                </a:solidFill>
              </a:rPr>
              <a:t>constante</a:t>
            </a:r>
            <a:r>
              <a:rPr lang="fr-FR" altLang="fr-FR" sz="2400" b="1"/>
              <a:t> quel que soit l’état initial du système (</a:t>
            </a:r>
            <a:r>
              <a:rPr lang="fr-FR" altLang="fr-FR" sz="2400" b="1">
                <a:solidFill>
                  <a:srgbClr val="0000FF"/>
                </a:solidFill>
              </a:rPr>
              <a:t>à une température donné</a:t>
            </a:r>
            <a:r>
              <a:rPr lang="fr-FR" altLang="fr-FR" sz="2400" b="1"/>
              <a:t>e)</a:t>
            </a:r>
          </a:p>
        </p:txBody>
      </p:sp>
      <p:sp>
        <p:nvSpPr>
          <p:cNvPr id="1031" name="ZoneTexte 5"/>
          <p:cNvSpPr txBox="1">
            <a:spLocks noChangeArrowheads="1"/>
          </p:cNvSpPr>
          <p:nvPr/>
        </p:nvSpPr>
        <p:spPr bwMode="auto">
          <a:xfrm>
            <a:off x="428625" y="428625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</a:rPr>
              <a:t>Exemple pour la réaction de l’acide éthanoïque avec l’eau</a:t>
            </a:r>
          </a:p>
        </p:txBody>
      </p:sp>
      <p:sp>
        <p:nvSpPr>
          <p:cNvPr id="1032" name="Rectangle 6"/>
          <p:cNvSpPr>
            <a:spLocks noChangeArrowheads="1"/>
          </p:cNvSpPr>
          <p:nvPr/>
        </p:nvSpPr>
        <p:spPr bwMode="auto">
          <a:xfrm>
            <a:off x="785813" y="857250"/>
            <a:ext cx="7862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fr-FR" altLang="fr-FR" sz="2800" b="1"/>
              <a:t>CH</a:t>
            </a:r>
            <a:r>
              <a:rPr lang="fr-FR" altLang="fr-FR" sz="2800" b="1" baseline="-25000"/>
              <a:t>3</a:t>
            </a:r>
            <a:r>
              <a:rPr lang="fr-FR" altLang="fr-FR" sz="2800" b="1"/>
              <a:t>COOH(aq) + H</a:t>
            </a:r>
            <a:r>
              <a:rPr lang="fr-FR" altLang="fr-FR" sz="2800" b="1" baseline="-25000"/>
              <a:t>2</a:t>
            </a:r>
            <a:r>
              <a:rPr lang="fr-FR" altLang="fr-FR" sz="2800" b="1"/>
              <a:t>O = CH</a:t>
            </a:r>
            <a:r>
              <a:rPr lang="fr-FR" altLang="fr-FR" sz="2800" b="1" baseline="-25000"/>
              <a:t>3</a:t>
            </a:r>
            <a:r>
              <a:rPr lang="fr-FR" altLang="fr-FR" sz="2800" b="1"/>
              <a:t>COO</a:t>
            </a:r>
            <a:r>
              <a:rPr lang="fr-FR" altLang="fr-FR" sz="2800" b="1" baseline="30000"/>
              <a:t>-</a:t>
            </a:r>
            <a:r>
              <a:rPr lang="fr-FR" altLang="fr-FR" sz="2800" b="1"/>
              <a:t>(aq) + H</a:t>
            </a:r>
            <a:r>
              <a:rPr lang="fr-FR" altLang="fr-FR" sz="2800" b="1" baseline="-25000"/>
              <a:t>2</a:t>
            </a:r>
            <a:r>
              <a:rPr lang="fr-FR" altLang="fr-FR" sz="2800" b="1"/>
              <a:t>O</a:t>
            </a:r>
            <a:r>
              <a:rPr lang="fr-FR" altLang="fr-FR" sz="2800" b="1" baseline="30000"/>
              <a:t>+</a:t>
            </a:r>
            <a:r>
              <a:rPr lang="fr-FR" altLang="fr-FR" sz="2800" b="1"/>
              <a:t>   </a:t>
            </a: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757488" y="1528763"/>
          <a:ext cx="3452812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5" imgW="1536480" imgH="482400" progId="Equation.DSMT4">
                  <p:embed/>
                </p:oleObj>
              </mc:Choice>
              <mc:Fallback>
                <p:oleObj name="Equation" r:id="rId5" imgW="1536480" imgH="48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1528763"/>
                        <a:ext cx="3452812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  <p:bldP spid="18125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2FEEA3-111E-422F-BC36-669B2606D5D9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571500"/>
            <a:ext cx="6029325" cy="1066800"/>
          </a:xfrm>
        </p:spPr>
        <p:txBody>
          <a:bodyPr/>
          <a:lstStyle/>
          <a:p>
            <a:pPr eaLnBrk="1" hangingPunct="1"/>
            <a:r>
              <a:rPr lang="fr-FR" altLang="fr-FR" sz="2800" b="1" smtClean="0">
                <a:solidFill>
                  <a:srgbClr val="0000FF"/>
                </a:solidFill>
                <a:latin typeface="Arial" panose="020B0604020202020204" pitchFamily="34" charset="0"/>
              </a:rPr>
              <a:t>exemples en solution aqueuse homogène ou hétérogène.</a:t>
            </a:r>
            <a:endParaRPr lang="fr-FR" altLang="fr-FR" sz="4800" b="1" smtClean="0">
              <a:solidFill>
                <a:srgbClr val="0000FF"/>
              </a:solidFill>
            </a:endParaRPr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1143000" y="2071688"/>
            <a:ext cx="716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fr-FR" altLang="fr-FR" sz="3200"/>
              <a:t>Fe</a:t>
            </a:r>
            <a:r>
              <a:rPr lang="fr-FR" altLang="fr-FR" sz="3200" baseline="30000"/>
              <a:t>3+</a:t>
            </a:r>
            <a:r>
              <a:rPr lang="fr-FR" altLang="fr-FR" sz="3200"/>
              <a:t>(aq) + SCN</a:t>
            </a:r>
            <a:r>
              <a:rPr lang="fr-FR" altLang="fr-FR" sz="3200" baseline="30000"/>
              <a:t>-</a:t>
            </a:r>
            <a:r>
              <a:rPr lang="fr-FR" altLang="fr-FR" sz="3200"/>
              <a:t>(aq) = [Fe(SCN)]</a:t>
            </a:r>
            <a:r>
              <a:rPr lang="fr-FR" altLang="fr-FR" sz="3200" baseline="30000"/>
              <a:t>2+</a:t>
            </a:r>
            <a:r>
              <a:rPr lang="fr-FR" altLang="fr-FR" sz="3200"/>
              <a:t>(aq)</a:t>
            </a:r>
          </a:p>
        </p:txBody>
      </p:sp>
      <p:graphicFrame>
        <p:nvGraphicFramePr>
          <p:cNvPr id="216070" name="Object 2"/>
          <p:cNvGraphicFramePr>
            <a:graphicFrameLocks noChangeAspect="1"/>
          </p:cNvGraphicFramePr>
          <p:nvPr/>
        </p:nvGraphicFramePr>
        <p:xfrm>
          <a:off x="2857500" y="2786063"/>
          <a:ext cx="3057525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1358640" imgH="685800" progId="Equation.DSMT4">
                  <p:embed/>
                </p:oleObj>
              </mc:Choice>
              <mc:Fallback>
                <p:oleObj name="Equation" r:id="rId3" imgW="1358640" imgH="685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2786063"/>
                        <a:ext cx="3057525" cy="154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22460C-6B6D-4EB8-B515-8C540AECDF33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79552" name="Object 2"/>
          <p:cNvGraphicFramePr>
            <a:graphicFrameLocks noChangeAspect="1"/>
          </p:cNvGraphicFramePr>
          <p:nvPr/>
        </p:nvGraphicFramePr>
        <p:xfrm>
          <a:off x="2647950" y="1771650"/>
          <a:ext cx="3057525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3" imgW="1358640" imgH="520560" progId="Equation.DSMT4">
                  <p:embed/>
                </p:oleObj>
              </mc:Choice>
              <mc:Fallback>
                <p:oleObj name="Equation" r:id="rId3" imgW="1358640" imgH="520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1771650"/>
                        <a:ext cx="3057525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304800" y="3048000"/>
            <a:ext cx="8610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fr-FR" altLang="fr-FR" sz="3200"/>
              <a:t>en présence d’ions hydroxyde, HO</a:t>
            </a:r>
            <a:r>
              <a:rPr lang="fr-FR" altLang="fr-FR" sz="3200" baseline="30000"/>
              <a:t>-</a:t>
            </a:r>
            <a:r>
              <a:rPr lang="fr-FR" altLang="fr-FR" sz="3200"/>
              <a:t>, en excès :</a:t>
            </a:r>
          </a:p>
          <a:p>
            <a:pPr eaLnBrk="1" hangingPunct="1">
              <a:spcBef>
                <a:spcPct val="20000"/>
              </a:spcBef>
            </a:pPr>
            <a:r>
              <a:rPr lang="fr-FR" altLang="fr-FR" sz="3200"/>
              <a:t>Zn(OH)</a:t>
            </a:r>
            <a:r>
              <a:rPr lang="fr-FR" altLang="fr-FR" sz="3200" baseline="-25000"/>
              <a:t>2</a:t>
            </a:r>
            <a:r>
              <a:rPr lang="fr-FR" altLang="fr-FR" sz="3200"/>
              <a:t>(s) + 2 HO</a:t>
            </a:r>
            <a:r>
              <a:rPr lang="fr-FR" altLang="fr-FR" sz="3200" baseline="30000"/>
              <a:t>-</a:t>
            </a:r>
            <a:r>
              <a:rPr lang="fr-FR" altLang="fr-FR" sz="3200"/>
              <a:t>(aq) = [Zn(OH)</a:t>
            </a:r>
            <a:r>
              <a:rPr lang="fr-FR" altLang="fr-FR" sz="3200" baseline="-25000"/>
              <a:t>4</a:t>
            </a:r>
            <a:r>
              <a:rPr lang="fr-FR" altLang="fr-FR" sz="3200"/>
              <a:t>]</a:t>
            </a:r>
            <a:r>
              <a:rPr lang="fr-FR" altLang="fr-FR" sz="3200" baseline="30000"/>
              <a:t>2-</a:t>
            </a:r>
            <a:r>
              <a:rPr lang="fr-FR" altLang="fr-FR" sz="3200"/>
              <a:t>(aq) </a:t>
            </a:r>
          </a:p>
        </p:txBody>
      </p:sp>
      <p:graphicFrame>
        <p:nvGraphicFramePr>
          <p:cNvPr id="279553" name="Object 3"/>
          <p:cNvGraphicFramePr>
            <a:graphicFrameLocks noChangeAspect="1"/>
          </p:cNvGraphicFramePr>
          <p:nvPr/>
        </p:nvGraphicFramePr>
        <p:xfrm>
          <a:off x="2605088" y="4414838"/>
          <a:ext cx="2971800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5" imgW="1320480" imgH="711000" progId="Equation.DSMT4">
                  <p:embed/>
                </p:oleObj>
              </mc:Choice>
              <mc:Fallback>
                <p:oleObj name="Equation" r:id="rId5" imgW="1320480" imgH="711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4414838"/>
                        <a:ext cx="2971800" cy="160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1214438" y="1214438"/>
            <a:ext cx="6629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200" b="1"/>
              <a:t>Zn</a:t>
            </a:r>
            <a:r>
              <a:rPr lang="fr-FR" altLang="fr-FR" sz="3200" b="1" baseline="30000"/>
              <a:t>2+</a:t>
            </a:r>
            <a:r>
              <a:rPr lang="fr-FR" altLang="fr-FR" sz="3200" b="1"/>
              <a:t>(aq) + 2 HO</a:t>
            </a:r>
            <a:r>
              <a:rPr lang="fr-FR" altLang="fr-FR" sz="3200" b="1" baseline="30000"/>
              <a:t>-</a:t>
            </a:r>
            <a:r>
              <a:rPr lang="fr-FR" altLang="fr-FR" sz="3200" b="1"/>
              <a:t>(aq) = Zn(OH)</a:t>
            </a:r>
            <a:r>
              <a:rPr lang="fr-FR" altLang="fr-FR" sz="3200" b="1" baseline="-25000"/>
              <a:t>2</a:t>
            </a:r>
            <a:r>
              <a:rPr lang="fr-FR" altLang="fr-FR" sz="3200" b="1"/>
              <a:t>(s)</a:t>
            </a:r>
            <a:endParaRPr lang="fr-FR" altLang="fr-FR" sz="2400"/>
          </a:p>
        </p:txBody>
      </p:sp>
      <p:sp>
        <p:nvSpPr>
          <p:cNvPr id="10" name="Ellipse 9"/>
          <p:cNvSpPr/>
          <p:nvPr/>
        </p:nvSpPr>
        <p:spPr>
          <a:xfrm>
            <a:off x="5429250" y="1143000"/>
            <a:ext cx="2357438" cy="8572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9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9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9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9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4" grpId="0" autoUpdateAnimBg="0"/>
      <p:bldP spid="217096" grpId="0" autoUpdateAnimBg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1C5005-D507-44E3-99D9-8565783CDE2D}" type="slidenum">
              <a:rPr lang="fr-FR" altLang="fr-F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05800" cy="14478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fr-FR" altLang="fr-FR" smtClean="0"/>
              <a:t>   </a:t>
            </a:r>
            <a:r>
              <a:rPr lang="fr-FR" altLang="fr-FR" smtClean="0">
                <a:latin typeface="Arial" panose="020B0604020202020204" pitchFamily="34" charset="0"/>
              </a:rPr>
              <a:t>Un exemple en oxydoréduction :</a:t>
            </a:r>
          </a:p>
          <a:p>
            <a:pPr algn="just" eaLnBrk="1" hangingPunct="1">
              <a:buFontTx/>
              <a:buNone/>
            </a:pPr>
            <a:r>
              <a:rPr lang="fr-FR" altLang="fr-FR" smtClean="0">
                <a:latin typeface="Arial" panose="020B0604020202020204" pitchFamily="34" charset="0"/>
              </a:rPr>
              <a:t> Ag</a:t>
            </a:r>
            <a:r>
              <a:rPr lang="fr-FR" altLang="fr-FR" baseline="30000" smtClean="0">
                <a:latin typeface="Arial" panose="020B0604020202020204" pitchFamily="34" charset="0"/>
              </a:rPr>
              <a:t>+</a:t>
            </a:r>
            <a:r>
              <a:rPr lang="fr-FR" altLang="fr-FR" smtClean="0">
                <a:latin typeface="Arial" panose="020B0604020202020204" pitchFamily="34" charset="0"/>
              </a:rPr>
              <a:t>(aq)  +  Fe</a:t>
            </a:r>
            <a:r>
              <a:rPr lang="fr-FR" altLang="fr-FR" baseline="30000" smtClean="0">
                <a:latin typeface="Arial" panose="020B0604020202020204" pitchFamily="34" charset="0"/>
              </a:rPr>
              <a:t>2+</a:t>
            </a:r>
            <a:r>
              <a:rPr lang="fr-FR" altLang="fr-FR" smtClean="0">
                <a:latin typeface="Arial" panose="020B0604020202020204" pitchFamily="34" charset="0"/>
              </a:rPr>
              <a:t>(aq)  =   Ag(s)  +  Fe</a:t>
            </a:r>
            <a:r>
              <a:rPr lang="fr-FR" altLang="fr-FR" baseline="30000" smtClean="0">
                <a:latin typeface="Arial" panose="020B0604020202020204" pitchFamily="34" charset="0"/>
              </a:rPr>
              <a:t>3+</a:t>
            </a:r>
            <a:r>
              <a:rPr lang="fr-FR" altLang="fr-FR" smtClean="0">
                <a:latin typeface="Arial" panose="020B0604020202020204" pitchFamily="34" charset="0"/>
              </a:rPr>
              <a:t>(aq)</a:t>
            </a:r>
            <a:endParaRPr lang="fr-FR" altLang="fr-FR" smtClean="0"/>
          </a:p>
        </p:txBody>
      </p:sp>
      <p:graphicFrame>
        <p:nvGraphicFramePr>
          <p:cNvPr id="249860" name="Object 2"/>
          <p:cNvGraphicFramePr>
            <a:graphicFrameLocks noChangeAspect="1"/>
          </p:cNvGraphicFramePr>
          <p:nvPr/>
        </p:nvGraphicFramePr>
        <p:xfrm>
          <a:off x="2581275" y="3355975"/>
          <a:ext cx="33147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1473120" imgH="799920" progId="Equation.DSMT4">
                  <p:embed/>
                </p:oleObj>
              </mc:Choice>
              <mc:Fallback>
                <p:oleObj name="Equation" r:id="rId3" imgW="1473120" imgH="7999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3355975"/>
                        <a:ext cx="3314700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7188" y="428625"/>
            <a:ext cx="8305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defRPr/>
            </a:pPr>
            <a:r>
              <a:rPr lang="fr-FR" sz="3200" dirty="0">
                <a:latin typeface="+mn-lt"/>
                <a:cs typeface="+mn-cs"/>
              </a:rPr>
              <a:t>   </a:t>
            </a:r>
            <a:r>
              <a:rPr lang="fr-FR" sz="3200" dirty="0">
                <a:latin typeface="Arial" charset="0"/>
                <a:cs typeface="+mn-cs"/>
              </a:rPr>
              <a:t>Un autre exemple en oxydoréduction :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fr-FR" sz="3200" dirty="0">
                <a:latin typeface="Arial" charset="0"/>
                <a:cs typeface="+mn-cs"/>
              </a:rPr>
              <a:t>          I</a:t>
            </a:r>
            <a:r>
              <a:rPr lang="fr-FR" sz="3200" baseline="-25000" dirty="0">
                <a:latin typeface="Arial" charset="0"/>
                <a:cs typeface="+mn-cs"/>
              </a:rPr>
              <a:t>2</a:t>
            </a:r>
            <a:r>
              <a:rPr lang="fr-FR" sz="3200" dirty="0">
                <a:latin typeface="Arial" charset="0"/>
                <a:cs typeface="Arial" charset="0"/>
              </a:rPr>
              <a:t>(</a:t>
            </a:r>
            <a:r>
              <a:rPr lang="fr-FR" sz="3200" dirty="0" err="1">
                <a:latin typeface="Arial" charset="0"/>
                <a:cs typeface="Arial" charset="0"/>
              </a:rPr>
              <a:t>aq</a:t>
            </a:r>
            <a:r>
              <a:rPr lang="fr-FR" sz="3200" dirty="0">
                <a:latin typeface="Arial" charset="0"/>
                <a:cs typeface="Arial" charset="0"/>
              </a:rPr>
              <a:t>) </a:t>
            </a:r>
            <a:r>
              <a:rPr lang="fr-FR" sz="3200" dirty="0">
                <a:latin typeface="Arial" charset="0"/>
                <a:cs typeface="+mn-cs"/>
              </a:rPr>
              <a:t>+ Fe</a:t>
            </a:r>
            <a:r>
              <a:rPr lang="fr-FR" sz="3200" baseline="30000" dirty="0">
                <a:latin typeface="Arial" charset="0"/>
                <a:cs typeface="+mn-cs"/>
              </a:rPr>
              <a:t>2+</a:t>
            </a:r>
            <a:r>
              <a:rPr lang="fr-FR" sz="3200" dirty="0">
                <a:latin typeface="Arial" charset="0"/>
                <a:cs typeface="+mn-cs"/>
              </a:rPr>
              <a:t>(</a:t>
            </a:r>
            <a:r>
              <a:rPr lang="fr-FR" sz="3200" dirty="0" err="1">
                <a:latin typeface="Arial" charset="0"/>
                <a:cs typeface="+mn-cs"/>
              </a:rPr>
              <a:t>aq</a:t>
            </a:r>
            <a:r>
              <a:rPr lang="fr-FR" sz="3200" dirty="0">
                <a:latin typeface="Arial" charset="0"/>
                <a:cs typeface="+mn-cs"/>
              </a:rPr>
              <a:t>) =  2 I</a:t>
            </a:r>
            <a:r>
              <a:rPr lang="fr-FR" sz="3200" baseline="30000" dirty="0">
                <a:latin typeface="Arial" charset="0"/>
                <a:cs typeface="+mn-cs"/>
              </a:rPr>
              <a:t>-</a:t>
            </a:r>
            <a:r>
              <a:rPr lang="fr-FR" sz="3200" dirty="0">
                <a:latin typeface="Arial" charset="0"/>
                <a:cs typeface="Arial" charset="0"/>
              </a:rPr>
              <a:t>(</a:t>
            </a:r>
            <a:r>
              <a:rPr lang="fr-FR" sz="3200" dirty="0" err="1">
                <a:latin typeface="Arial" charset="0"/>
                <a:cs typeface="Arial" charset="0"/>
              </a:rPr>
              <a:t>aq</a:t>
            </a:r>
            <a:r>
              <a:rPr lang="fr-FR" sz="3200" dirty="0">
                <a:latin typeface="Arial" charset="0"/>
                <a:cs typeface="Arial" charset="0"/>
              </a:rPr>
              <a:t>)</a:t>
            </a:r>
            <a:r>
              <a:rPr lang="fr-FR" sz="3200" dirty="0">
                <a:latin typeface="Arial" charset="0"/>
                <a:cs typeface="+mn-cs"/>
              </a:rPr>
              <a:t> +  Fe</a:t>
            </a:r>
            <a:r>
              <a:rPr lang="fr-FR" sz="3200" baseline="30000" dirty="0">
                <a:latin typeface="Arial" charset="0"/>
                <a:cs typeface="+mn-cs"/>
              </a:rPr>
              <a:t>3+</a:t>
            </a:r>
            <a:r>
              <a:rPr lang="fr-FR" sz="3200" dirty="0">
                <a:latin typeface="Arial" charset="0"/>
                <a:cs typeface="+mn-cs"/>
              </a:rPr>
              <a:t>(</a:t>
            </a:r>
            <a:r>
              <a:rPr lang="fr-FR" sz="3200" dirty="0" err="1">
                <a:latin typeface="Arial" charset="0"/>
                <a:cs typeface="+mn-cs"/>
              </a:rPr>
              <a:t>aq</a:t>
            </a:r>
            <a:r>
              <a:rPr lang="fr-FR" sz="3200" dirty="0">
                <a:latin typeface="Arial" charset="0"/>
                <a:cs typeface="+mn-cs"/>
              </a:rPr>
              <a:t>)</a:t>
            </a:r>
            <a:endParaRPr lang="fr-FR" sz="3200" dirty="0">
              <a:latin typeface="+mn-lt"/>
              <a:cs typeface="+mn-cs"/>
            </a:endParaRPr>
          </a:p>
        </p:txBody>
      </p:sp>
      <p:graphicFrame>
        <p:nvGraphicFramePr>
          <p:cNvPr id="249860" name="Object 2"/>
          <p:cNvGraphicFramePr>
            <a:graphicFrameLocks noChangeAspect="1"/>
          </p:cNvGraphicFramePr>
          <p:nvPr/>
        </p:nvGraphicFramePr>
        <p:xfrm>
          <a:off x="2886075" y="2085975"/>
          <a:ext cx="2828925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1257120" imgH="787320" progId="Equation.DSMT4">
                  <p:embed/>
                </p:oleObj>
              </mc:Choice>
              <mc:Fallback>
                <p:oleObj name="Equation" r:id="rId3" imgW="1257120" imgH="7873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2085975"/>
                        <a:ext cx="2828925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205</Words>
  <Application>Microsoft Office PowerPoint</Application>
  <PresentationFormat>Affichage à l'écran (4:3)</PresentationFormat>
  <Paragraphs>22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Wingdings</vt:lpstr>
      <vt:lpstr>Thème Office</vt:lpstr>
      <vt:lpstr>MathType 5.0 Equation</vt:lpstr>
      <vt:lpstr>MathType 4.0 Equation</vt:lpstr>
      <vt:lpstr>Présentation PowerPoint</vt:lpstr>
      <vt:lpstr>Présentation PowerPoint</vt:lpstr>
      <vt:lpstr>exemples en solution aqueuse homogène ou hétérogène.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transformation d’un système chimique est-elle toujours totale ?</dc:title>
  <dc:creator>JC</dc:creator>
  <cp:lastModifiedBy>jean claude marot</cp:lastModifiedBy>
  <cp:revision>9</cp:revision>
  <dcterms:created xsi:type="dcterms:W3CDTF">2008-06-13T09:05:48Z</dcterms:created>
  <dcterms:modified xsi:type="dcterms:W3CDTF">2020-03-30T16:05:46Z</dcterms:modified>
</cp:coreProperties>
</file>