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979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s-E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s-E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5D74EE-D72C-4997-AB79-418883B007FD}" type="datetimeFigureOut">
              <a:rPr lang="es-ES"/>
              <a:pPr>
                <a:defRPr/>
              </a:pPr>
              <a:t>13/01/2020</a:t>
            </a:fld>
            <a:endParaRPr lang="es-E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4FA157-5C35-4866-8299-F3F269A19A61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3782148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s-E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E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583C53-2C41-4700-A662-0F5F9C0F4E4E}" type="datetimeFigureOut">
              <a:rPr lang="es-ES"/>
              <a:pPr>
                <a:defRPr/>
              </a:pPr>
              <a:t>13/01/2020</a:t>
            </a:fld>
            <a:endParaRPr lang="es-E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04600C-496F-4177-B5E9-6ADD1ACC93F6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4264217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es-E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0A69B1-AD73-40A1-9D11-649C856390BD}" type="datetimeFigureOut">
              <a:rPr lang="es-ES"/>
              <a:pPr>
                <a:defRPr/>
              </a:pPr>
              <a:t>13/01/2020</a:t>
            </a:fld>
            <a:endParaRPr lang="es-E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1D5A98-5F27-4DEA-9557-C1C2F4DD77CE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3124300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s-E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E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ES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2B6572-0A9E-43F5-BA24-772E606B083B}" type="datetimeFigureOut">
              <a:rPr lang="es-ES"/>
              <a:pPr>
                <a:defRPr/>
              </a:pPr>
              <a:t>13/01/2020</a:t>
            </a:fld>
            <a:endParaRPr lang="es-ES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D0D93B-B2CE-421F-B621-F5AFCCAA0AE4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1489099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s-E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E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ES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6C62C2-3E22-4DBC-93F7-C83F2B2D0BEF}" type="datetimeFigureOut">
              <a:rPr lang="es-ES"/>
              <a:pPr>
                <a:defRPr/>
              </a:pPr>
              <a:t>13/01/2020</a:t>
            </a:fld>
            <a:endParaRPr lang="es-ES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A89829-D71E-4791-BB2D-3CF0382EA118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373030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s-ES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A8CEBB-F4E7-4AA5-80ED-51AEAD640CCD}" type="datetimeFigureOut">
              <a:rPr lang="es-ES"/>
              <a:pPr>
                <a:defRPr/>
              </a:pPr>
              <a:t>13/01/2020</a:t>
            </a:fld>
            <a:endParaRPr lang="es-ES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3801F3-D8AD-425F-9353-1EBA6B4AFC62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2114401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9DAAD-0D04-431D-BE48-8B9D815B41BE}" type="datetimeFigureOut">
              <a:rPr lang="es-ES"/>
              <a:pPr>
                <a:defRPr/>
              </a:pPr>
              <a:t>13/01/2020</a:t>
            </a:fld>
            <a:endParaRPr lang="es-ES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19A4D2-E60E-419F-A372-C5B8465D3508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2807807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s-E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E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CFE82E-9E7D-49DF-8212-B26D97376F42}" type="datetimeFigureOut">
              <a:rPr lang="es-ES"/>
              <a:pPr>
                <a:defRPr/>
              </a:pPr>
              <a:t>13/01/2020</a:t>
            </a:fld>
            <a:endParaRPr lang="es-ES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070E67-A1E8-498A-9C31-B84BFC4FBF8D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3184758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s-E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C1B3FD-D190-479C-8555-BBC7A5EF7C74}" type="datetimeFigureOut">
              <a:rPr lang="es-ES"/>
              <a:pPr>
                <a:defRPr/>
              </a:pPr>
              <a:t>13/01/2020</a:t>
            </a:fld>
            <a:endParaRPr lang="es-ES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3663C5-E41C-4E29-91E9-459B3EEF3D9B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1893424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s-E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E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345873-A747-4DB3-8F96-7AAC46FB3FB3}" type="datetimeFigureOut">
              <a:rPr lang="es-ES"/>
              <a:pPr>
                <a:defRPr/>
              </a:pPr>
              <a:t>13/01/2020</a:t>
            </a:fld>
            <a:endParaRPr lang="es-E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0E1904-737B-4902-8FFF-5B9A9572DE8E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2276272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s-E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E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52E00-D727-418F-80C2-955741919D78}" type="datetimeFigureOut">
              <a:rPr lang="es-ES"/>
              <a:pPr>
                <a:defRPr/>
              </a:pPr>
              <a:t>13/01/2020</a:t>
            </a:fld>
            <a:endParaRPr lang="es-E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F0D487-CA75-4464-8890-413FCB6787E7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1820606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  <a:endParaRPr lang="es-ES" altLang="fr-FR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  <a:endParaRPr lang="es-ES" altLang="fr-FR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C6E87AE-D897-4D05-8CD2-E27134E1AA88}" type="datetimeFigureOut">
              <a:rPr lang="es-ES"/>
              <a:pPr>
                <a:defRPr/>
              </a:pPr>
              <a:t>13/01/2020</a:t>
            </a:fld>
            <a:endParaRPr lang="es-E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4D7A335C-6112-4A42-85B9-B33B0DE11299}" type="slidenum">
              <a:rPr lang="es-ES" altLang="fr-FR"/>
              <a:pPr/>
              <a:t>‹N°›</a:t>
            </a:fld>
            <a:endParaRPr lang="es-ES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0"/>
          <p:cNvSpPr>
            <a:spLocks noChangeArrowheads="1"/>
          </p:cNvSpPr>
          <p:nvPr/>
        </p:nvSpPr>
        <p:spPr bwMode="auto">
          <a:xfrm>
            <a:off x="428625" y="1071563"/>
            <a:ext cx="6786563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3600" b="1">
                <a:cs typeface="Times New Roman" panose="02020603050405020304" pitchFamily="18" charset="0"/>
              </a:rPr>
              <a:t>         </a:t>
            </a:r>
            <a:r>
              <a:rPr lang="fr-FR" altLang="fr-FR" sz="4000" b="1">
                <a:cs typeface="Times New Roman" panose="02020603050405020304" pitchFamily="18" charset="0"/>
              </a:rPr>
              <a:t>Q</a:t>
            </a:r>
            <a:r>
              <a:rPr lang="fr-FR" altLang="fr-FR" sz="3600" b="1">
                <a:cs typeface="Times New Roman" panose="02020603050405020304" pitchFamily="18" charset="0"/>
              </a:rPr>
              <a:t> = I . </a:t>
            </a:r>
            <a:r>
              <a:rPr lang="fr-FR" altLang="fr-FR" sz="3600" b="1">
                <a:latin typeface="Symbol" panose="05050102010706020507" pitchFamily="18" charset="2"/>
                <a:cs typeface="Times New Roman" panose="02020603050405020304" pitchFamily="18" charset="0"/>
              </a:rPr>
              <a:t>D</a:t>
            </a:r>
            <a:r>
              <a:rPr lang="fr-FR" altLang="fr-FR" sz="3600" b="1">
                <a:cs typeface="Times New Roman" panose="02020603050405020304" pitchFamily="18" charset="0"/>
              </a:rPr>
              <a:t>t</a:t>
            </a:r>
            <a:endParaRPr lang="es-ES" altLang="fr-FR" sz="3200">
              <a:cs typeface="Times New Roman" panose="02020603050405020304" pitchFamily="18" charset="0"/>
            </a:endParaRPr>
          </a:p>
          <a:p>
            <a:r>
              <a:rPr lang="fr-FR" altLang="fr-FR" sz="900" b="1">
                <a:cs typeface="Times New Roman" panose="02020603050405020304" pitchFamily="18" charset="0"/>
              </a:rPr>
              <a:t>	</a:t>
            </a:r>
            <a:r>
              <a:rPr lang="fr-FR" altLang="fr-FR" sz="1100" b="1">
                <a:cs typeface="Times New Roman" panose="02020603050405020304" pitchFamily="18" charset="0"/>
              </a:rPr>
              <a:t>coulomb (C)     ampère(A)          seconde (s)                </a:t>
            </a:r>
            <a:endParaRPr lang="es-ES" altLang="fr-FR" sz="1600"/>
          </a:p>
        </p:txBody>
      </p:sp>
      <p:sp>
        <p:nvSpPr>
          <p:cNvPr id="2051" name="ZoneTexte 13"/>
          <p:cNvSpPr txBox="1">
            <a:spLocks noChangeArrowheads="1"/>
          </p:cNvSpPr>
          <p:nvPr/>
        </p:nvSpPr>
        <p:spPr bwMode="auto">
          <a:xfrm>
            <a:off x="1476375" y="2420938"/>
            <a:ext cx="6767513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4000" b="1">
                <a:cs typeface="Times New Roman" panose="02020603050405020304" pitchFamily="18" charset="0"/>
              </a:rPr>
              <a:t>Q</a:t>
            </a:r>
            <a:r>
              <a:rPr lang="fr-FR" altLang="fr-FR" sz="3600" b="1">
                <a:cs typeface="Times New Roman" panose="02020603050405020304" pitchFamily="18" charset="0"/>
              </a:rPr>
              <a:t> </a:t>
            </a:r>
            <a:r>
              <a:rPr lang="fr-FR" altLang="fr-FR" sz="2800" b="1">
                <a:cs typeface="Times New Roman" panose="02020603050405020304" pitchFamily="18" charset="0"/>
              </a:rPr>
              <a:t>=</a:t>
            </a:r>
            <a:r>
              <a:rPr lang="fr-FR" altLang="fr-FR" sz="3600" b="1">
                <a:cs typeface="Times New Roman" panose="02020603050405020304" pitchFamily="18" charset="0"/>
              </a:rPr>
              <a:t> </a:t>
            </a:r>
            <a:r>
              <a:rPr lang="fr-FR" altLang="fr-FR" sz="4000" b="1">
                <a:cs typeface="Times New Roman" panose="02020603050405020304" pitchFamily="18" charset="0"/>
              </a:rPr>
              <a:t>N</a:t>
            </a:r>
            <a:r>
              <a:rPr lang="fr-FR" altLang="fr-FR" sz="3600" b="1" baseline="-25000">
                <a:cs typeface="Times New Roman" panose="02020603050405020304" pitchFamily="18" charset="0"/>
              </a:rPr>
              <a:t>e</a:t>
            </a:r>
            <a:r>
              <a:rPr lang="fr-FR" altLang="fr-FR" sz="3600" b="1">
                <a:cs typeface="Times New Roman" panose="02020603050405020304" pitchFamily="18" charset="0"/>
              </a:rPr>
              <a:t>.</a:t>
            </a:r>
            <a:r>
              <a:rPr lang="fr-FR" altLang="fr-FR" sz="3600" b="1" baseline="-30000">
                <a:cs typeface="Times New Roman" panose="02020603050405020304" pitchFamily="18" charset="0"/>
              </a:rPr>
              <a:t> </a:t>
            </a:r>
            <a:r>
              <a:rPr lang="fr-FR" altLang="fr-FR" sz="3600" b="1">
                <a:cs typeface="Times New Roman" panose="02020603050405020304" pitchFamily="18" charset="0"/>
              </a:rPr>
              <a:t>q</a:t>
            </a:r>
            <a:r>
              <a:rPr lang="fr-FR" altLang="fr-FR" sz="3200" b="1" baseline="-30000">
                <a:cs typeface="Times New Roman" panose="02020603050405020304" pitchFamily="18" charset="0"/>
              </a:rPr>
              <a:t>e</a:t>
            </a:r>
          </a:p>
          <a:p>
            <a:pPr eaLnBrk="1" hangingPunct="1"/>
            <a:endParaRPr lang="fr-FR" altLang="fr-FR" sz="3200" b="1" baseline="-30000">
              <a:cs typeface="Times New Roman" panose="02020603050405020304" pitchFamily="18" charset="0"/>
            </a:endParaRPr>
          </a:p>
          <a:p>
            <a:pPr eaLnBrk="1" hangingPunct="1"/>
            <a:r>
              <a:rPr lang="fr-FR" altLang="fr-FR" sz="3200" b="1">
                <a:cs typeface="Times New Roman" panose="02020603050405020304" pitchFamily="18" charset="0"/>
              </a:rPr>
              <a:t>     = n</a:t>
            </a:r>
            <a:r>
              <a:rPr lang="fr-FR" altLang="fr-FR" sz="3200" b="1" baseline="-25000">
                <a:cs typeface="Times New Roman" panose="02020603050405020304" pitchFamily="18" charset="0"/>
              </a:rPr>
              <a:t>e</a:t>
            </a:r>
            <a:r>
              <a:rPr lang="fr-FR" altLang="fr-FR" sz="3200" b="1">
                <a:cs typeface="Times New Roman" panose="02020603050405020304" pitchFamily="18" charset="0"/>
              </a:rPr>
              <a:t> . N</a:t>
            </a:r>
            <a:r>
              <a:rPr lang="fr-FR" altLang="fr-FR" sz="3200" b="1" baseline="-25000">
                <a:cs typeface="Times New Roman" panose="02020603050405020304" pitchFamily="18" charset="0"/>
              </a:rPr>
              <a:t>a </a:t>
            </a:r>
            <a:r>
              <a:rPr lang="fr-FR" altLang="fr-FR" sz="3200" b="1">
                <a:cs typeface="Times New Roman" panose="02020603050405020304" pitchFamily="18" charset="0"/>
              </a:rPr>
              <a:t>. </a:t>
            </a:r>
            <a:r>
              <a:rPr lang="fr-FR" altLang="fr-FR" sz="3600" b="1">
                <a:cs typeface="Times New Roman" panose="02020603050405020304" pitchFamily="18" charset="0"/>
              </a:rPr>
              <a:t>q</a:t>
            </a:r>
            <a:r>
              <a:rPr lang="fr-FR" altLang="fr-FR" sz="3200" b="1" baseline="-30000">
                <a:cs typeface="Times New Roman" panose="02020603050405020304" pitchFamily="18" charset="0"/>
              </a:rPr>
              <a:t>e</a:t>
            </a:r>
            <a:endParaRPr lang="fr-FR" altLang="fr-FR" sz="3200" b="1" baseline="-25000">
              <a:cs typeface="Times New Roman" panose="02020603050405020304" pitchFamily="18" charset="0"/>
            </a:endParaRPr>
          </a:p>
          <a:p>
            <a:pPr eaLnBrk="1" hangingPunct="1"/>
            <a:r>
              <a:rPr lang="fr-FR" altLang="fr-FR" sz="3200" b="1">
                <a:cs typeface="Times New Roman" panose="02020603050405020304" pitchFamily="18" charset="0"/>
              </a:rPr>
              <a:t>     = </a:t>
            </a:r>
            <a:r>
              <a:rPr lang="fr-FR" altLang="fr-FR" sz="3600" b="1">
                <a:cs typeface="Times New Roman" panose="02020603050405020304" pitchFamily="18" charset="0"/>
              </a:rPr>
              <a:t>a</a:t>
            </a:r>
            <a:r>
              <a:rPr lang="fr-FR" altLang="fr-FR" sz="3200" b="1">
                <a:cs typeface="Times New Roman" panose="02020603050405020304" pitchFamily="18" charset="0"/>
              </a:rPr>
              <a:t> . X . N</a:t>
            </a:r>
            <a:r>
              <a:rPr lang="fr-FR" altLang="fr-FR" sz="3200" b="1" baseline="-30000">
                <a:cs typeface="Times New Roman" panose="02020603050405020304" pitchFamily="18" charset="0"/>
              </a:rPr>
              <a:t>a </a:t>
            </a:r>
            <a:r>
              <a:rPr lang="fr-FR" altLang="fr-FR" sz="3600" b="1">
                <a:cs typeface="Times New Roman" panose="02020603050405020304" pitchFamily="18" charset="0"/>
              </a:rPr>
              <a:t>. q</a:t>
            </a:r>
            <a:r>
              <a:rPr lang="fr-FR" altLang="fr-FR" sz="3200" b="1" baseline="-30000">
                <a:cs typeface="Times New Roman" panose="02020603050405020304" pitchFamily="18" charset="0"/>
              </a:rPr>
              <a:t>e     </a:t>
            </a:r>
            <a:r>
              <a:rPr lang="fr-FR" altLang="fr-FR" sz="3200" b="1">
                <a:cs typeface="Times New Roman" panose="02020603050405020304" pitchFamily="18" charset="0"/>
              </a:rPr>
              <a:t>=   </a:t>
            </a:r>
            <a:r>
              <a:rPr lang="fr-FR" altLang="fr-FR" sz="3600" b="1">
                <a:cs typeface="Times New Roman" panose="02020603050405020304" pitchFamily="18" charset="0"/>
              </a:rPr>
              <a:t>a</a:t>
            </a:r>
            <a:r>
              <a:rPr lang="fr-FR" altLang="fr-FR" sz="3200" b="1">
                <a:cs typeface="Times New Roman" panose="02020603050405020304" pitchFamily="18" charset="0"/>
              </a:rPr>
              <a:t> . X . </a:t>
            </a:r>
            <a:r>
              <a:rPr lang="fr-FR" altLang="fr-FR" sz="4400" b="1">
                <a:latin typeface="French Script MT" panose="03020402040607040605" pitchFamily="66" charset="0"/>
                <a:cs typeface="Times New Roman" panose="02020603050405020304" pitchFamily="18" charset="0"/>
              </a:rPr>
              <a:t>F</a:t>
            </a:r>
            <a:endParaRPr lang="es-ES" altLang="fr-FR" sz="40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52" name="Rectangle 14"/>
          <p:cNvSpPr>
            <a:spLocks noChangeArrowheads="1"/>
          </p:cNvSpPr>
          <p:nvPr/>
        </p:nvSpPr>
        <p:spPr bwMode="auto">
          <a:xfrm>
            <a:off x="6372225" y="4797425"/>
            <a:ext cx="2500313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b="1">
                <a:cs typeface="Times New Roman" panose="02020603050405020304" pitchFamily="18" charset="0"/>
              </a:rPr>
              <a:t>Faraday</a:t>
            </a:r>
            <a:r>
              <a:rPr lang="fr-FR" altLang="fr-FR" sz="1600" b="1">
                <a:cs typeface="Times New Roman" panose="02020603050405020304" pitchFamily="18" charset="0"/>
              </a:rPr>
              <a:t> = </a:t>
            </a:r>
          </a:p>
          <a:p>
            <a:r>
              <a:rPr lang="fr-FR" altLang="fr-FR" sz="1600" b="1">
                <a:cs typeface="Times New Roman" panose="02020603050405020304" pitchFamily="18" charset="0"/>
              </a:rPr>
              <a:t>96500 C mol</a:t>
            </a:r>
            <a:r>
              <a:rPr lang="fr-FR" altLang="fr-FR" sz="1600" b="1" baseline="30000">
                <a:cs typeface="Times New Roman" panose="02020603050405020304" pitchFamily="18" charset="0"/>
              </a:rPr>
              <a:t>-1</a:t>
            </a:r>
          </a:p>
          <a:p>
            <a:r>
              <a:rPr lang="fr-FR" altLang="fr-FR" sz="1600" b="1">
                <a:cs typeface="Times New Roman" panose="02020603050405020304" pitchFamily="18" charset="0"/>
              </a:rPr>
              <a:t> (charge d’une</a:t>
            </a:r>
          </a:p>
          <a:p>
            <a:r>
              <a:rPr lang="fr-FR" altLang="fr-FR" sz="1600" b="1">
                <a:cs typeface="Times New Roman" panose="02020603050405020304" pitchFamily="18" charset="0"/>
              </a:rPr>
              <a:t> mole d’électrons)</a:t>
            </a:r>
            <a:endParaRPr lang="fr-FR" altLang="fr-FR" sz="4000">
              <a:cs typeface="Times New Roman" panose="02020603050405020304" pitchFamily="18" charset="0"/>
            </a:endParaRPr>
          </a:p>
          <a:p>
            <a:pPr eaLnBrk="1" hangingPunct="1"/>
            <a:r>
              <a:rPr lang="fr-FR" altLang="fr-FR" b="1">
                <a:cs typeface="Times New Roman" panose="02020603050405020304" pitchFamily="18" charset="0"/>
              </a:rPr>
              <a:t>                                              </a:t>
            </a:r>
            <a:endParaRPr lang="es-ES" altLang="fr-FR">
              <a:latin typeface="Calibri" panose="020F0502020204030204" pitchFamily="34" charset="0"/>
            </a:endParaRPr>
          </a:p>
        </p:txBody>
      </p:sp>
      <p:sp>
        <p:nvSpPr>
          <p:cNvPr id="2053" name="Rectangle 15"/>
          <p:cNvSpPr>
            <a:spLocks noChangeArrowheads="1"/>
          </p:cNvSpPr>
          <p:nvPr/>
        </p:nvSpPr>
        <p:spPr bwMode="auto">
          <a:xfrm>
            <a:off x="1908175" y="5373688"/>
            <a:ext cx="17478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1600" b="1">
                <a:solidFill>
                  <a:srgbClr val="000000"/>
                </a:solidFill>
                <a:cs typeface="Times New Roman" panose="02020603050405020304" pitchFamily="18" charset="0"/>
              </a:rPr>
              <a:t>X : avancement </a:t>
            </a:r>
            <a:endParaRPr lang="es-ES" altLang="fr-FR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54" name="Rectangle 16"/>
          <p:cNvSpPr>
            <a:spLocks noChangeArrowheads="1"/>
          </p:cNvSpPr>
          <p:nvPr/>
        </p:nvSpPr>
        <p:spPr bwMode="auto">
          <a:xfrm>
            <a:off x="642938" y="428625"/>
            <a:ext cx="5572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 b="1">
                <a:solidFill>
                  <a:srgbClr val="000000"/>
                </a:solidFill>
                <a:cs typeface="Times New Roman" panose="02020603050405020304" pitchFamily="18" charset="0"/>
              </a:rPr>
              <a:t>Quantité d’électricité mise en jeu </a:t>
            </a:r>
            <a:endParaRPr lang="es-ES" altLang="fr-FR" sz="3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55" name="Rectangle 17"/>
          <p:cNvSpPr>
            <a:spLocks noChangeArrowheads="1"/>
          </p:cNvSpPr>
          <p:nvPr/>
        </p:nvSpPr>
        <p:spPr bwMode="auto">
          <a:xfrm>
            <a:off x="684213" y="4581525"/>
            <a:ext cx="171450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1400" b="1">
                <a:solidFill>
                  <a:srgbClr val="000000"/>
                </a:solidFill>
                <a:cs typeface="Times New Roman" panose="02020603050405020304" pitchFamily="18" charset="0"/>
              </a:rPr>
              <a:t>a</a:t>
            </a:r>
            <a:r>
              <a:rPr lang="fr-FR" altLang="fr-FR" sz="1200" b="1">
                <a:solidFill>
                  <a:srgbClr val="000000"/>
                </a:solidFill>
                <a:cs typeface="Times New Roman" panose="02020603050405020304" pitchFamily="18" charset="0"/>
              </a:rPr>
              <a:t> : nombre d’électron transféré dans l’équation de réaction</a:t>
            </a:r>
            <a:endParaRPr lang="es-ES" altLang="fr-FR">
              <a:latin typeface="Calibri" panose="020F0502020204030204" pitchFamily="34" charset="0"/>
            </a:endParaRPr>
          </a:p>
        </p:txBody>
      </p:sp>
      <p:sp>
        <p:nvSpPr>
          <p:cNvPr id="2056" name="Rectangle 18"/>
          <p:cNvSpPr>
            <a:spLocks noChangeArrowheads="1"/>
          </p:cNvSpPr>
          <p:nvPr/>
        </p:nvSpPr>
        <p:spPr bwMode="auto">
          <a:xfrm>
            <a:off x="3995738" y="2060575"/>
            <a:ext cx="19542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1400" b="1">
                <a:cs typeface="Times New Roman" panose="02020603050405020304" pitchFamily="18" charset="0"/>
              </a:rPr>
              <a:t>Charge de l’électron </a:t>
            </a:r>
          </a:p>
          <a:p>
            <a:pPr eaLnBrk="1" hangingPunct="1"/>
            <a:r>
              <a:rPr lang="fr-FR" altLang="fr-FR" sz="1400" b="1">
                <a:cs typeface="Times New Roman" panose="02020603050405020304" pitchFamily="18" charset="0"/>
              </a:rPr>
              <a:t>1,6 10</a:t>
            </a:r>
            <a:r>
              <a:rPr lang="fr-FR" altLang="fr-FR" sz="1400" b="1" baseline="30000">
                <a:cs typeface="Times New Roman" panose="02020603050405020304" pitchFamily="18" charset="0"/>
              </a:rPr>
              <a:t>-19</a:t>
            </a:r>
            <a:r>
              <a:rPr lang="fr-FR" altLang="fr-FR" sz="1400" b="1">
                <a:cs typeface="Times New Roman" panose="02020603050405020304" pitchFamily="18" charset="0"/>
              </a:rPr>
              <a:t> </a:t>
            </a:r>
            <a:r>
              <a:rPr lang="fr-FR" altLang="fr-FR" sz="1400" b="1">
                <a:solidFill>
                  <a:srgbClr val="000000"/>
                </a:solidFill>
                <a:cs typeface="Times New Roman" panose="02020603050405020304" pitchFamily="18" charset="0"/>
              </a:rPr>
              <a:t>C     </a:t>
            </a:r>
            <a:endParaRPr lang="es-ES" altLang="fr-FR" sz="3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57" name="Rectangle 19"/>
          <p:cNvSpPr>
            <a:spLocks noChangeArrowheads="1"/>
          </p:cNvSpPr>
          <p:nvPr/>
        </p:nvSpPr>
        <p:spPr bwMode="auto">
          <a:xfrm>
            <a:off x="3779838" y="4868863"/>
            <a:ext cx="13192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1200" b="1">
                <a:solidFill>
                  <a:srgbClr val="000000"/>
                </a:solidFill>
                <a:cs typeface="Times New Roman" panose="02020603050405020304" pitchFamily="18" charset="0"/>
              </a:rPr>
              <a:t>Nbre Avogadro</a:t>
            </a:r>
          </a:p>
          <a:p>
            <a:pPr eaLnBrk="1" hangingPunct="1"/>
            <a:r>
              <a:rPr lang="fr-FR" altLang="fr-FR" sz="1200" b="1">
                <a:solidFill>
                  <a:srgbClr val="000000"/>
                </a:solidFill>
              </a:rPr>
              <a:t>6,02 10</a:t>
            </a:r>
            <a:r>
              <a:rPr lang="fr-FR" altLang="fr-FR" sz="1200" b="1" baseline="30000">
                <a:solidFill>
                  <a:srgbClr val="000000"/>
                </a:solidFill>
              </a:rPr>
              <a:t>23</a:t>
            </a:r>
            <a:r>
              <a:rPr lang="fr-FR" altLang="fr-FR" sz="1200" b="1">
                <a:solidFill>
                  <a:srgbClr val="000000"/>
                </a:solidFill>
              </a:rPr>
              <a:t> mol</a:t>
            </a:r>
            <a:r>
              <a:rPr lang="fr-FR" altLang="fr-FR" sz="1200" b="1" baseline="30000">
                <a:solidFill>
                  <a:srgbClr val="000000"/>
                </a:solidFill>
              </a:rPr>
              <a:t>-1</a:t>
            </a:r>
            <a:endParaRPr lang="es-ES" altLang="fr-FR" sz="3200" baseline="300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22" name="Connecteur droit avec flèche 21"/>
          <p:cNvCxnSpPr/>
          <p:nvPr/>
        </p:nvCxnSpPr>
        <p:spPr>
          <a:xfrm flipV="1">
            <a:off x="2051050" y="4508500"/>
            <a:ext cx="428625" cy="2857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 rot="5400000" flipH="1" flipV="1">
            <a:off x="2517776" y="4762500"/>
            <a:ext cx="1008062" cy="3571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/>
          <p:nvPr/>
        </p:nvCxnSpPr>
        <p:spPr>
          <a:xfrm rot="16200000" flipV="1">
            <a:off x="3852863" y="4652962"/>
            <a:ext cx="285750" cy="1428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/>
          <p:nvPr/>
        </p:nvCxnSpPr>
        <p:spPr>
          <a:xfrm rot="10800000" flipV="1">
            <a:off x="3563938" y="2492375"/>
            <a:ext cx="500062" cy="2381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/>
          <p:nvPr/>
        </p:nvCxnSpPr>
        <p:spPr>
          <a:xfrm rot="5400000" flipH="1" flipV="1">
            <a:off x="6804025" y="4652963"/>
            <a:ext cx="360363" cy="714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67</Words>
  <Application>Microsoft Office PowerPoint</Application>
  <PresentationFormat>Affichage à l'écran 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Times New Roman</vt:lpstr>
      <vt:lpstr>Symbol</vt:lpstr>
      <vt:lpstr>French Script MT</vt:lpstr>
      <vt:lpstr>Thème Office</vt:lpstr>
      <vt:lpstr>Présentation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jc</dc:creator>
  <cp:lastModifiedBy>jean claude marot</cp:lastModifiedBy>
  <cp:revision>6</cp:revision>
  <dcterms:created xsi:type="dcterms:W3CDTF">2011-01-12T09:18:29Z</dcterms:created>
  <dcterms:modified xsi:type="dcterms:W3CDTF">2020-01-13T19:28:47Z</dcterms:modified>
</cp:coreProperties>
</file>