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5" r:id="rId4"/>
    <p:sldId id="266" r:id="rId5"/>
    <p:sldId id="256" r:id="rId6"/>
    <p:sldId id="264" r:id="rId7"/>
    <p:sldId id="260" r:id="rId8"/>
    <p:sldId id="257" r:id="rId9"/>
    <p:sldId id="258" r:id="rId10"/>
    <p:sldId id="259" r:id="rId1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75" autoAdjust="0"/>
    <p:restoredTop sz="90709" autoAdjust="0"/>
  </p:normalViewPr>
  <p:slideViewPr>
    <p:cSldViewPr snapToGrid="0">
      <p:cViewPr varScale="1">
        <p:scale>
          <a:sx n="112" d="100"/>
          <a:sy n="112" d="100"/>
        </p:scale>
        <p:origin x="10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F4DB6-88E4-4A46-8D10-A1E43C9EFFC7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EC8A1-A434-4DC7-881A-82281004AF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03108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013A6-BD28-4814-846F-4B25084EA6F8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ADCD2-F5F2-4696-A1D7-E478409B4F4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593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EB60F-3A7F-4665-970A-2F6E71655648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F2700-2E6E-457A-8F02-A2DEBE6BEC2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3948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18871-9D0A-4755-9C20-841B63A82D8A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60060-D947-4CF1-8EB1-A451EA8AB73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6151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80747-A3FC-4889-9D56-CAFA54509446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68022-FBFF-44E0-A214-C0D37C91223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5636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0705A-EBF8-4C3E-A5F2-2113B45DDCD9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23A17-90EA-46B0-8950-8967EC625C6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335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145AF-F9C7-4502-BC7A-49541278A587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4C4EA-8C53-4019-95D7-120864CB9B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7685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68C8A-4F32-4A99-B99B-3F2BBE5BC9C1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59999-E51D-445F-9553-794130B7027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688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59665-6E4C-4025-B7EB-BC71AA5A7B57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5A94A-5655-44EF-99AB-8D393DE1DC7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4043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D8718-622E-4934-974F-95D9F35BDE8C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3E094-C3F9-432D-ADB7-46461C1BAE0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0106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3BEBB-8EED-4164-BD5C-93E15A350E39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F3AC6-DA33-48CF-9B46-5D676D4DB82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957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0B5409-4FB8-48DF-A567-2CC13F2F3161}" type="datetimeFigureOut">
              <a:rPr lang="fr-FR"/>
              <a:pPr>
                <a:defRPr/>
              </a:pPr>
              <a:t>23/12/2018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6C11776-2138-4A8E-B15B-F051F745590C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se.fr/~dutertre/documents/cours_convertisseurs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ZoneTexte 3"/>
          <p:cNvSpPr txBox="1">
            <a:spLocks noChangeArrowheads="1"/>
          </p:cNvSpPr>
          <p:nvPr/>
        </p:nvSpPr>
        <p:spPr bwMode="auto">
          <a:xfrm>
            <a:off x="1276350" y="723900"/>
            <a:ext cx="7372350" cy="52625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0000CC"/>
                </a:solidFill>
              </a:rPr>
              <a:t>S</a:t>
            </a:r>
            <a:r>
              <a:rPr lang="fr-FR" altLang="fr-FR" sz="2800" b="1" dirty="0">
                <a:solidFill>
                  <a:srgbClr val="0000CC"/>
                </a:solidFill>
              </a:rPr>
              <a:t>ignal physique </a:t>
            </a:r>
          </a:p>
          <a:p>
            <a:r>
              <a:rPr lang="fr-FR" altLang="fr-FR" sz="2800" b="1" dirty="0">
                <a:solidFill>
                  <a:srgbClr val="0000CC"/>
                </a:solidFill>
              </a:rPr>
              <a:t>      (OEM, champ, force, pression, son…)</a:t>
            </a:r>
          </a:p>
          <a:p>
            <a:endParaRPr lang="fr-FR" altLang="fr-FR" sz="2800" b="1" dirty="0">
              <a:solidFill>
                <a:srgbClr val="0000CC"/>
              </a:solidFill>
            </a:endParaRPr>
          </a:p>
          <a:p>
            <a:r>
              <a:rPr lang="fr-FR" altLang="fr-FR" sz="2800" b="1" dirty="0">
                <a:solidFill>
                  <a:srgbClr val="0000CC"/>
                </a:solidFill>
              </a:rPr>
              <a:t>Capteur </a:t>
            </a:r>
          </a:p>
          <a:p>
            <a:endParaRPr lang="fr-FR" altLang="fr-FR" sz="2800" b="1" dirty="0">
              <a:solidFill>
                <a:srgbClr val="0000CC"/>
              </a:solidFill>
            </a:endParaRPr>
          </a:p>
          <a:p>
            <a:r>
              <a:rPr lang="fr-FR" altLang="fr-FR" sz="2800" b="1" dirty="0">
                <a:solidFill>
                  <a:srgbClr val="0000CC"/>
                </a:solidFill>
              </a:rPr>
              <a:t>Signal électrique</a:t>
            </a:r>
          </a:p>
          <a:p>
            <a:endParaRPr lang="fr-FR" altLang="fr-FR" sz="2800" b="1" dirty="0">
              <a:solidFill>
                <a:srgbClr val="0000CC"/>
              </a:solidFill>
            </a:endParaRPr>
          </a:p>
          <a:p>
            <a:r>
              <a:rPr lang="fr-FR" altLang="fr-FR" sz="2800" b="1" dirty="0">
                <a:solidFill>
                  <a:srgbClr val="0000CC"/>
                </a:solidFill>
              </a:rPr>
              <a:t>Traitement numérique de l’information</a:t>
            </a:r>
          </a:p>
          <a:p>
            <a:endParaRPr lang="fr-FR" altLang="fr-FR" sz="2800" b="1" dirty="0">
              <a:solidFill>
                <a:srgbClr val="0000CC"/>
              </a:solidFill>
            </a:endParaRPr>
          </a:p>
          <a:p>
            <a:r>
              <a:rPr lang="fr-FR" altLang="fr-FR" sz="2800" b="1" dirty="0">
                <a:solidFill>
                  <a:srgbClr val="0000CC"/>
                </a:solidFill>
              </a:rPr>
              <a:t>Stockage / transmission</a:t>
            </a:r>
          </a:p>
          <a:p>
            <a:endParaRPr lang="fr-FR" altLang="fr-FR" sz="2800" b="1" dirty="0">
              <a:solidFill>
                <a:srgbClr val="0000CC"/>
              </a:solidFill>
            </a:endParaRPr>
          </a:p>
          <a:p>
            <a:r>
              <a:rPr lang="fr-FR" altLang="fr-FR" sz="2800" b="1" dirty="0">
                <a:solidFill>
                  <a:srgbClr val="0000CC"/>
                </a:solidFill>
              </a:rPr>
              <a:t>Restitution de l’information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920133" y="1219200"/>
            <a:ext cx="0" cy="4324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5" y="1618179"/>
            <a:ext cx="8229600" cy="2902546"/>
          </a:xfrm>
        </p:spPr>
      </p:pic>
      <p:sp>
        <p:nvSpPr>
          <p:cNvPr id="5" name="Rectangle 4"/>
          <p:cNvSpPr/>
          <p:nvPr/>
        </p:nvSpPr>
        <p:spPr>
          <a:xfrm>
            <a:off x="3918247" y="5370068"/>
            <a:ext cx="4572000" cy="2654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105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https://www.emse.fr/~dutertre/documents/cours_convertisseurs.pdf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0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571500" y="2276475"/>
            <a:ext cx="8375947" cy="330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fr-FR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Fréquence d’échantillonnage : Fe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altLang="fr-FR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fr-FR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Quantification </a:t>
            </a:r>
            <a:r>
              <a:rPr lang="fr-FR" altLang="fr-F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(profondeur de bit) </a:t>
            </a:r>
            <a:r>
              <a:rPr lang="fr-FR" altLang="fr-FR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Q</a:t>
            </a:r>
            <a:endParaRPr lang="fr-FR" alt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altLang="fr-FR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de bits utilisés (8, 16, 32 bits…)</a:t>
            </a:r>
          </a:p>
        </p:txBody>
      </p:sp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333375" y="838200"/>
            <a:ext cx="80295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4400">
                <a:solidFill>
                  <a:srgbClr val="0000CC"/>
                </a:solidFill>
              </a:rPr>
              <a:t>Paramètres de la numérisation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249238"/>
            <a:ext cx="5275263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827088" y="501650"/>
          <a:ext cx="7748587" cy="2205038"/>
        </p:xfrm>
        <a:graphic>
          <a:graphicData uri="http://schemas.openxmlformats.org/drawingml/2006/table">
            <a:tbl>
              <a:tblPr/>
              <a:tblGrid>
                <a:gridCol w="7748587"/>
              </a:tblGrid>
              <a:tr h="365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Times New Roman"/>
                          <a:ea typeface="Calibri"/>
                          <a:cs typeface="Times New Roman"/>
                        </a:rPr>
                        <a:t>Système </a:t>
                      </a:r>
                      <a:r>
                        <a:rPr lang="fr-F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décimal    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Base 10</a:t>
                      </a:r>
                      <a:endParaRPr lang="fr-FR" sz="20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61" marR="64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chiffres : 0, 1, 2, 3, 4, 5, 6, 7, 8, 9</a:t>
                      </a:r>
                      <a:endParaRPr lang="fr-FR" sz="12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61" marR="64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300" b="1" dirty="0" smtClean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2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fr-FR" sz="3200" b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fr-FR" sz="3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fr-FR" sz="3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fr-FR" sz="3200" baseline="30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+ </a:t>
                      </a:r>
                      <a:r>
                        <a:rPr lang="fr-FR" sz="32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fr-FR" sz="3200" baseline="30000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+ </a:t>
                      </a:r>
                      <a:r>
                        <a:rPr lang="fr-FR" sz="32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fr-FR" sz="3200" baseline="3000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fr-FR" sz="18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fr-FR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Avec </a:t>
                      </a: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4 chiffres on peut écrire 10</a:t>
                      </a:r>
                      <a:r>
                        <a:rPr lang="fr-F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 = 10 000 nombres : de 0 à 9999</a:t>
                      </a:r>
                      <a:endParaRPr lang="fr-FR" sz="11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Avec n chiffres, on peut écrire 10</a:t>
                      </a:r>
                      <a:r>
                        <a:rPr lang="fr-F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 nombres</a:t>
                      </a:r>
                      <a:endParaRPr lang="fr-FR" sz="11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61" marR="64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836613" y="3176588"/>
          <a:ext cx="7661275" cy="3178175"/>
        </p:xfrm>
        <a:graphic>
          <a:graphicData uri="http://schemas.openxmlformats.org/drawingml/2006/table">
            <a:tbl>
              <a:tblPr/>
              <a:tblGrid>
                <a:gridCol w="7661275"/>
              </a:tblGrid>
              <a:tr h="365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Times New Roman"/>
                          <a:ea typeface="Calibri"/>
                          <a:cs typeface="Times New Roman"/>
                        </a:rPr>
                        <a:t>Système </a:t>
                      </a:r>
                      <a:r>
                        <a:rPr lang="fr-F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binaire    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Base 2</a:t>
                      </a:r>
                      <a:endParaRPr lang="fr-FR" sz="20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55" marR="64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chiffres</a:t>
                      </a:r>
                      <a:r>
                        <a:rPr lang="fr-FR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2 bits)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 : 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0 et 1</a:t>
                      </a:r>
                      <a:endParaRPr lang="fr-FR" sz="12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55" marR="64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fr-FR" sz="13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latin typeface="Times New Roman"/>
                          <a:ea typeface="Calibri"/>
                          <a:cs typeface="Times New Roman"/>
                        </a:rPr>
                        <a:t>On </a:t>
                      </a: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compte : 0, 1, </a:t>
                      </a: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, 11, </a:t>
                      </a: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, 101, 110, 111, </a:t>
                      </a: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1000</a:t>
                      </a: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, 1001, 1010, 1011, 1100, 1101, 1110, 1111, </a:t>
                      </a: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10000</a:t>
                      </a: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, etc.</a:t>
                      </a:r>
                      <a:endParaRPr lang="fr-FR" sz="10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55" marR="64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4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300" b="1" dirty="0" smtClean="0">
                        <a:solidFill>
                          <a:srgbClr val="0070C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fr-FR" sz="32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b="1" dirty="0" smtClean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fr-FR" sz="3200" b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2000" dirty="0" smtClean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solidFill>
                            <a:srgbClr val="0066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fr-FR" sz="3200" baseline="30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fr-FR" sz="3200" baseline="30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32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+ </a:t>
                      </a:r>
                      <a:r>
                        <a:rPr lang="fr-FR" sz="32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 + </a:t>
                      </a:r>
                      <a:r>
                        <a:rPr lang="fr-FR" sz="32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fr-FR" sz="20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fr-FR" sz="3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fr-FR" sz="3200" baseline="3000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fr-FR" sz="18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300" b="1" i="1" dirty="0">
                          <a:latin typeface="Times New Roman"/>
                          <a:ea typeface="Calibri"/>
                          <a:cs typeface="Times New Roman"/>
                        </a:rPr>
                        <a:t>En décimal : </a:t>
                      </a:r>
                      <a:r>
                        <a:rPr lang="fr-FR" sz="13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8+0+2+1</a:t>
                      </a:r>
                      <a:r>
                        <a:rPr lang="fr-FR" sz="1300" b="1" i="1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fr-FR" sz="13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Avec 4 bits on peut écrire 2</a:t>
                      </a:r>
                      <a:r>
                        <a:rPr lang="fr-FR" sz="1600" baseline="30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 = 16 nombres : de 0 à 1111</a:t>
                      </a:r>
                      <a:endParaRPr lang="fr-FR" sz="11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u="sng" dirty="0">
                          <a:latin typeface="Times New Roman"/>
                          <a:ea typeface="Calibri"/>
                          <a:cs typeface="Times New Roman"/>
                        </a:rPr>
                        <a:t>Avec n bits, on peut écrire 2</a:t>
                      </a:r>
                      <a:r>
                        <a:rPr lang="fr-FR" sz="1600" b="1" u="sng" baseline="30000" dirty="0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fr-FR" sz="1600" b="1" u="sng" dirty="0">
                          <a:latin typeface="Times New Roman"/>
                          <a:ea typeface="Calibri"/>
                          <a:cs typeface="Times New Roman"/>
                        </a:rPr>
                        <a:t> nombres</a:t>
                      </a:r>
                      <a:endParaRPr lang="fr-FR" sz="11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donc en 8 bits (octet) : 2</a:t>
                      </a:r>
                      <a:r>
                        <a:rPr lang="fr-FR" sz="2400" b="1" baseline="30000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fr-FR" sz="24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= 256 (</a:t>
                      </a:r>
                      <a:r>
                        <a:rPr lang="fr-FR" sz="2400" b="1" dirty="0" smtClean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de </a:t>
                      </a:r>
                      <a:r>
                        <a:rPr lang="fr-FR" sz="24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 à 255</a:t>
                      </a:r>
                      <a:r>
                        <a:rPr lang="fr-FR" sz="16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fr-FR" sz="9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4555" marR="64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781050" y="539750"/>
          <a:ext cx="6724650" cy="67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</a:tblGrid>
              <a:tr h="67945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819150" y="5511800"/>
          <a:ext cx="6724650" cy="67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</a:tblGrid>
              <a:tr h="67945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781050" y="1377950"/>
          <a:ext cx="6724650" cy="67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  <a:gridCol w="840581"/>
              </a:tblGrid>
              <a:tr h="67945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762000" y="2235200"/>
          <a:ext cx="6743700" cy="64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963"/>
                <a:gridCol w="842963"/>
                <a:gridCol w="842963"/>
                <a:gridCol w="842963"/>
                <a:gridCol w="842963"/>
                <a:gridCol w="842963"/>
                <a:gridCol w="842963"/>
                <a:gridCol w="842963"/>
              </a:tblGrid>
              <a:tr h="64135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742950" y="3035300"/>
          <a:ext cx="6781800" cy="67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725"/>
                <a:gridCol w="847725"/>
                <a:gridCol w="847725"/>
                <a:gridCol w="847725"/>
                <a:gridCol w="847725"/>
                <a:gridCol w="847725"/>
                <a:gridCol w="847725"/>
                <a:gridCol w="847725"/>
              </a:tblGrid>
              <a:tr h="679450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294" name="ZoneTexte 10"/>
          <p:cNvSpPr txBox="1">
            <a:spLocks noChangeArrowheads="1"/>
          </p:cNvSpPr>
          <p:nvPr/>
        </p:nvSpPr>
        <p:spPr bwMode="auto">
          <a:xfrm flipH="1">
            <a:off x="1162050" y="3695700"/>
            <a:ext cx="15811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="1"/>
              <a:t>.</a:t>
            </a:r>
          </a:p>
          <a:p>
            <a:r>
              <a:rPr lang="fr-FR" altLang="fr-FR" sz="3200" b="1"/>
              <a:t>.</a:t>
            </a:r>
          </a:p>
          <a:p>
            <a:r>
              <a:rPr lang="fr-FR" altLang="fr-FR" sz="3200" b="1"/>
              <a:t>.</a:t>
            </a:r>
          </a:p>
        </p:txBody>
      </p:sp>
      <p:sp>
        <p:nvSpPr>
          <p:cNvPr id="8295" name="ZoneTexte 11"/>
          <p:cNvSpPr txBox="1">
            <a:spLocks noChangeArrowheads="1"/>
          </p:cNvSpPr>
          <p:nvPr/>
        </p:nvSpPr>
        <p:spPr bwMode="auto">
          <a:xfrm>
            <a:off x="7829550" y="590550"/>
            <a:ext cx="10096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="1">
                <a:solidFill>
                  <a:srgbClr val="0000CC"/>
                </a:solidFill>
              </a:rPr>
              <a:t>0</a:t>
            </a:r>
          </a:p>
          <a:p>
            <a:endParaRPr lang="fr-FR" altLang="fr-FR" sz="2400" b="1">
              <a:solidFill>
                <a:srgbClr val="0000CC"/>
              </a:solidFill>
            </a:endParaRPr>
          </a:p>
          <a:p>
            <a:r>
              <a:rPr lang="fr-FR" altLang="fr-FR" sz="3200" b="1">
                <a:solidFill>
                  <a:srgbClr val="0000CC"/>
                </a:solidFill>
              </a:rPr>
              <a:t>1</a:t>
            </a:r>
          </a:p>
          <a:p>
            <a:endParaRPr lang="fr-FR" altLang="fr-FR" sz="2400" b="1">
              <a:solidFill>
                <a:srgbClr val="0000CC"/>
              </a:solidFill>
            </a:endParaRPr>
          </a:p>
          <a:p>
            <a:r>
              <a:rPr lang="fr-FR" altLang="fr-FR" sz="3200" b="1">
                <a:solidFill>
                  <a:srgbClr val="0000CC"/>
                </a:solidFill>
              </a:rPr>
              <a:t>2</a:t>
            </a:r>
          </a:p>
          <a:p>
            <a:endParaRPr lang="fr-FR" altLang="fr-FR" sz="2400" b="1">
              <a:solidFill>
                <a:srgbClr val="0000CC"/>
              </a:solidFill>
            </a:endParaRPr>
          </a:p>
          <a:p>
            <a:r>
              <a:rPr lang="fr-FR" altLang="fr-FR" sz="3200" b="1">
                <a:solidFill>
                  <a:srgbClr val="0000CC"/>
                </a:solidFill>
              </a:rPr>
              <a:t>3</a:t>
            </a:r>
          </a:p>
          <a:p>
            <a:endParaRPr lang="fr-FR" altLang="fr-FR" sz="3200" b="1">
              <a:solidFill>
                <a:srgbClr val="0000CC"/>
              </a:solidFill>
            </a:endParaRPr>
          </a:p>
          <a:p>
            <a:endParaRPr lang="fr-FR" altLang="fr-FR" sz="3200" b="1">
              <a:solidFill>
                <a:srgbClr val="0000CC"/>
              </a:solidFill>
            </a:endParaRPr>
          </a:p>
          <a:p>
            <a:endParaRPr lang="fr-FR" altLang="fr-FR" sz="3200" b="1">
              <a:solidFill>
                <a:srgbClr val="0000CC"/>
              </a:solidFill>
            </a:endParaRPr>
          </a:p>
          <a:p>
            <a:endParaRPr lang="fr-FR" altLang="fr-FR" sz="3200" b="1">
              <a:solidFill>
                <a:srgbClr val="0000CC"/>
              </a:solidFill>
            </a:endParaRPr>
          </a:p>
          <a:p>
            <a:r>
              <a:rPr lang="fr-FR" altLang="fr-FR" sz="3200" b="1">
                <a:solidFill>
                  <a:srgbClr val="0000CC"/>
                </a:solidFill>
              </a:rPr>
              <a:t>255 </a:t>
            </a:r>
          </a:p>
        </p:txBody>
      </p:sp>
      <p:sp>
        <p:nvSpPr>
          <p:cNvPr id="8296" name="ZoneTexte 13"/>
          <p:cNvSpPr txBox="1">
            <a:spLocks noChangeArrowheads="1"/>
          </p:cNvSpPr>
          <p:nvPr/>
        </p:nvSpPr>
        <p:spPr bwMode="auto">
          <a:xfrm flipH="1">
            <a:off x="233363" y="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800" b="1">
                <a:solidFill>
                  <a:srgbClr val="0000CC"/>
                </a:solidFill>
              </a:rPr>
              <a:t>1 octet : 8 bit (0 / 1)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oneTexte 3"/>
          <p:cNvSpPr txBox="1">
            <a:spLocks noChangeArrowheads="1"/>
          </p:cNvSpPr>
          <p:nvPr/>
        </p:nvSpPr>
        <p:spPr bwMode="auto">
          <a:xfrm>
            <a:off x="6343650" y="1125538"/>
            <a:ext cx="2627313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i="1"/>
              <a:t>L'usage traditionnel reste largement en vigueur chez les professionnels comme le grand public</a:t>
            </a:r>
          </a:p>
          <a:p>
            <a:pPr algn="ctr" eaLnBrk="1" hangingPunct="1"/>
            <a:r>
              <a:rPr lang="fr-FR" altLang="fr-FR" sz="1600">
                <a:solidFill>
                  <a:srgbClr val="0000FF"/>
                </a:solidFill>
              </a:rPr>
              <a:t>1 ko = 1024 octets</a:t>
            </a:r>
          </a:p>
          <a:p>
            <a:pPr algn="ctr" eaLnBrk="1" hangingPunct="1"/>
            <a:r>
              <a:rPr lang="fr-FR" altLang="fr-FR" sz="1600">
                <a:solidFill>
                  <a:srgbClr val="0000FF"/>
                </a:solidFill>
              </a:rPr>
              <a:t>1 Mo = 1024 ko</a:t>
            </a:r>
            <a:endParaRPr lang="fr-FR" altLang="fr-FR">
              <a:solidFill>
                <a:srgbClr val="0000FF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387350" y="981075"/>
          <a:ext cx="5802313" cy="2195514"/>
        </p:xfrm>
        <a:graphic>
          <a:graphicData uri="http://schemas.openxmlformats.org/drawingml/2006/table">
            <a:tbl>
              <a:tblPr/>
              <a:tblGrid>
                <a:gridCol w="1287875"/>
                <a:gridCol w="1068449"/>
                <a:gridCol w="1280214"/>
                <a:gridCol w="2165775"/>
              </a:tblGrid>
              <a:tr h="365919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00FF"/>
                          </a:solidFill>
                        </a:rPr>
                        <a:t>Multiples de l’octet : préfixes SI et mésusages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fr-FR" sz="1800" dirty="0"/>
                        <a:t>Nom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Symbole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Valeur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Mésusages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fr-FR" sz="1800" dirty="0"/>
                        <a:t>kilooctet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ko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10</a:t>
                      </a:r>
                      <a:r>
                        <a:rPr lang="fr-FR" sz="1800" baseline="30000"/>
                        <a:t>3</a:t>
                      </a:r>
                      <a:endParaRPr lang="fr-FR" sz="180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2</a:t>
                      </a:r>
                      <a:r>
                        <a:rPr lang="fr-FR" sz="1800" baseline="30000" dirty="0" smtClean="0"/>
                        <a:t>10</a:t>
                      </a:r>
                      <a:r>
                        <a:rPr lang="fr-FR" sz="1800" baseline="0" dirty="0" smtClean="0"/>
                        <a:t> = 1024 octets</a:t>
                      </a:r>
                      <a:endParaRPr lang="fr-FR" sz="1800" baseline="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fr-FR" sz="1800" dirty="0"/>
                        <a:t>mégaoctet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  <a:r>
                        <a:rPr lang="fr-FR" sz="1800" baseline="30000" dirty="0"/>
                        <a:t>6</a:t>
                      </a:r>
                      <a:endParaRPr lang="fr-FR" sz="180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2</a:t>
                      </a:r>
                      <a:r>
                        <a:rPr lang="fr-FR" sz="1800" baseline="30000" dirty="0" smtClean="0"/>
                        <a:t>20</a:t>
                      </a:r>
                      <a:endParaRPr lang="fr-FR" sz="1800" baseline="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fr-FR" sz="1800"/>
                        <a:t>gigaoctet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  <a:r>
                        <a:rPr lang="fr-FR" sz="1800" baseline="30000" dirty="0"/>
                        <a:t>9</a:t>
                      </a:r>
                      <a:endParaRPr lang="fr-FR" sz="180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2</a:t>
                      </a:r>
                      <a:r>
                        <a:rPr lang="fr-FR" sz="1800" baseline="30000" dirty="0"/>
                        <a:t>30</a:t>
                      </a:r>
                      <a:endParaRPr lang="fr-FR" sz="180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fr-FR" sz="1800" dirty="0"/>
                        <a:t>téraoctet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</a:t>
                      </a:r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  <a:r>
                        <a:rPr lang="fr-FR" sz="1800" baseline="30000" dirty="0"/>
                        <a:t>12</a:t>
                      </a:r>
                      <a:endParaRPr lang="fr-FR" sz="1800" dirty="0"/>
                    </a:p>
                  </a:txBody>
                  <a:tcPr marL="91444" marR="91444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2</a:t>
                      </a:r>
                      <a:r>
                        <a:rPr lang="fr-FR" sz="1800" baseline="30000" dirty="0" smtClean="0"/>
                        <a:t>40</a:t>
                      </a:r>
                      <a:endParaRPr lang="fr-FR" sz="1800" dirty="0" smtClean="0"/>
                    </a:p>
                  </a:txBody>
                  <a:tcPr marL="91444" marR="91444"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53" name="Rectangle 6"/>
          <p:cNvSpPr>
            <a:spLocks noChangeArrowheads="1"/>
          </p:cNvSpPr>
          <p:nvPr/>
        </p:nvSpPr>
        <p:spPr bwMode="auto">
          <a:xfrm>
            <a:off x="215900" y="4025900"/>
            <a:ext cx="38274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/>
              <a:t>La normalisation des préfixes binaires de 1998 par la Commission électrotechnique internationale spécifie les préfixes suivants pour représenter les puissances de 2 :</a:t>
            </a:r>
          </a:p>
          <a:p>
            <a:pPr eaLnBrk="1" hangingPunct="1"/>
            <a:r>
              <a:rPr lang="fr-FR" altLang="fr-FR" sz="1400"/>
              <a:t>kibi pour « </a:t>
            </a:r>
            <a:r>
              <a:rPr lang="fr-FR" altLang="fr-FR" sz="1400" b="1"/>
              <a:t>ki</a:t>
            </a:r>
            <a:r>
              <a:rPr lang="fr-FR" altLang="fr-FR" sz="1400"/>
              <a:t>lo </a:t>
            </a:r>
            <a:r>
              <a:rPr lang="fr-FR" altLang="fr-FR" sz="1400" b="1"/>
              <a:t>bi</a:t>
            </a:r>
            <a:r>
              <a:rPr lang="fr-FR" altLang="fr-FR" sz="1400"/>
              <a:t>naire » ;</a:t>
            </a:r>
          </a:p>
          <a:p>
            <a:pPr eaLnBrk="1" hangingPunct="1"/>
            <a:r>
              <a:rPr lang="fr-FR" altLang="fr-FR" sz="1400"/>
              <a:t>mébi pour « </a:t>
            </a:r>
            <a:r>
              <a:rPr lang="fr-FR" altLang="fr-FR" sz="1400" b="1"/>
              <a:t>mé</a:t>
            </a:r>
            <a:r>
              <a:rPr lang="fr-FR" altLang="fr-FR" sz="1400"/>
              <a:t>ga </a:t>
            </a:r>
            <a:r>
              <a:rPr lang="fr-FR" altLang="fr-FR" sz="1400" b="1"/>
              <a:t>bi</a:t>
            </a:r>
            <a:r>
              <a:rPr lang="fr-FR" altLang="fr-FR" sz="1400"/>
              <a:t>naire » ;</a:t>
            </a:r>
          </a:p>
          <a:p>
            <a:pPr eaLnBrk="1" hangingPunct="1"/>
            <a:r>
              <a:rPr lang="fr-FR" altLang="fr-FR" sz="1400"/>
              <a:t>gibi pour « </a:t>
            </a:r>
            <a:r>
              <a:rPr lang="fr-FR" altLang="fr-FR" sz="1400" b="1"/>
              <a:t>gi</a:t>
            </a:r>
            <a:r>
              <a:rPr lang="fr-FR" altLang="fr-FR" sz="1400"/>
              <a:t>ga </a:t>
            </a:r>
            <a:r>
              <a:rPr lang="fr-FR" altLang="fr-FR" sz="1400" b="1"/>
              <a:t>bi</a:t>
            </a:r>
            <a:r>
              <a:rPr lang="fr-FR" altLang="fr-FR" sz="1400"/>
              <a:t>naire » ;</a:t>
            </a:r>
          </a:p>
          <a:p>
            <a:pPr eaLnBrk="1" hangingPunct="1"/>
            <a:r>
              <a:rPr lang="fr-FR" altLang="fr-FR" sz="1400"/>
              <a:t>tébi pour « </a:t>
            </a:r>
            <a:r>
              <a:rPr lang="fr-FR" altLang="fr-FR" sz="1400" b="1"/>
              <a:t>té</a:t>
            </a:r>
            <a:r>
              <a:rPr lang="fr-FR" altLang="fr-FR" sz="1400"/>
              <a:t>ra </a:t>
            </a:r>
            <a:r>
              <a:rPr lang="fr-FR" altLang="fr-FR" sz="1400" b="1"/>
              <a:t>bi</a:t>
            </a:r>
            <a:r>
              <a:rPr lang="fr-FR" altLang="fr-FR" sz="1400"/>
              <a:t>naire » ;</a:t>
            </a:r>
            <a:endParaRPr lang="fr-FR" altLang="fr-FR" sz="1600"/>
          </a:p>
        </p:txBody>
      </p:sp>
      <p:sp>
        <p:nvSpPr>
          <p:cNvPr id="9254" name="Rectangle 7"/>
          <p:cNvSpPr>
            <a:spLocks noChangeArrowheads="1"/>
          </p:cNvSpPr>
          <p:nvPr/>
        </p:nvSpPr>
        <p:spPr bwMode="auto">
          <a:xfrm>
            <a:off x="484188" y="503238"/>
            <a:ext cx="1855787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00"/>
                </a:solidFill>
              </a:rPr>
              <a:t>1 octet = 8 bits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786188" y="4124325"/>
          <a:ext cx="4799012" cy="1828800"/>
        </p:xfrm>
        <a:graphic>
          <a:graphicData uri="http://schemas.openxmlformats.org/drawingml/2006/table">
            <a:tbl>
              <a:tblPr/>
              <a:tblGrid>
                <a:gridCol w="949537"/>
                <a:gridCol w="952745"/>
                <a:gridCol w="1061815"/>
                <a:gridCol w="1834915"/>
              </a:tblGrid>
              <a:tr h="0">
                <a:tc>
                  <a:txBody>
                    <a:bodyPr/>
                    <a:lstStyle/>
                    <a:p>
                      <a:r>
                        <a:rPr lang="fr-FR" sz="1200" dirty="0"/>
                        <a:t>1 </a:t>
                      </a:r>
                      <a:r>
                        <a:rPr lang="fr-FR" sz="1200" b="1" dirty="0" err="1"/>
                        <a:t>kibioctet</a:t>
                      </a:r>
                      <a:r>
                        <a:rPr lang="fr-FR" sz="1200" dirty="0"/>
                        <a:t> (</a:t>
                      </a:r>
                      <a:r>
                        <a:rPr lang="fr-FR" sz="1200" dirty="0" err="1"/>
                        <a:t>Kio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=2</a:t>
                      </a:r>
                      <a:r>
                        <a:rPr lang="fr-FR" sz="1200" baseline="30000" dirty="0" smtClean="0"/>
                        <a:t>10</a:t>
                      </a:r>
                      <a:r>
                        <a:rPr lang="fr-FR" sz="1200" dirty="0"/>
                        <a:t>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dirty="0"/>
                        <a:t>= 1 024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dirty="0"/>
                        <a:t>1 </a:t>
                      </a:r>
                      <a:r>
                        <a:rPr lang="fr-FR" sz="1200" b="1" dirty="0" err="1"/>
                        <a:t>mébioctet</a:t>
                      </a:r>
                      <a:r>
                        <a:rPr lang="fr-FR" sz="1200" dirty="0"/>
                        <a:t> (</a:t>
                      </a:r>
                      <a:r>
                        <a:rPr lang="fr-FR" sz="1200" dirty="0" err="1"/>
                        <a:t>Mio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=2</a:t>
                      </a:r>
                      <a:r>
                        <a:rPr lang="fr-FR" sz="1200" baseline="30000" dirty="0" smtClean="0"/>
                        <a:t>20</a:t>
                      </a:r>
                      <a:r>
                        <a:rPr lang="fr-FR" sz="1200" dirty="0"/>
                        <a:t>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= 1 024 </a:t>
                      </a:r>
                      <a:r>
                        <a:rPr lang="fr-FR" sz="1200" dirty="0" err="1"/>
                        <a:t>Kio</a:t>
                      </a:r>
                      <a:endParaRPr lang="fr-FR" sz="1200" dirty="0"/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= 1 048 576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dirty="0"/>
                        <a:t>1 </a:t>
                      </a:r>
                      <a:r>
                        <a:rPr lang="fr-FR" sz="1200" b="1" dirty="0" err="1"/>
                        <a:t>gibioctet</a:t>
                      </a:r>
                      <a:r>
                        <a:rPr lang="fr-FR" sz="1200" dirty="0"/>
                        <a:t> (</a:t>
                      </a:r>
                      <a:r>
                        <a:rPr lang="fr-FR" sz="1200" dirty="0" err="1"/>
                        <a:t>Gio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=2</a:t>
                      </a:r>
                      <a:r>
                        <a:rPr lang="fr-FR" sz="1200" baseline="30000" dirty="0" smtClean="0"/>
                        <a:t>30</a:t>
                      </a:r>
                      <a:r>
                        <a:rPr lang="fr-FR" sz="1200" dirty="0"/>
                        <a:t>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= 1 024 Mio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= 1 073 741 824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1200" dirty="0"/>
                        <a:t>1 </a:t>
                      </a:r>
                      <a:r>
                        <a:rPr lang="fr-FR" sz="1200" b="1" dirty="0" err="1"/>
                        <a:t>tébioctet</a:t>
                      </a:r>
                      <a:r>
                        <a:rPr lang="fr-FR" sz="1200" dirty="0"/>
                        <a:t> (</a:t>
                      </a:r>
                      <a:r>
                        <a:rPr lang="fr-FR" sz="1200" dirty="0" err="1"/>
                        <a:t>Tio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=2</a:t>
                      </a:r>
                      <a:r>
                        <a:rPr lang="fr-FR" sz="1200" baseline="30000" dirty="0" smtClean="0"/>
                        <a:t>40</a:t>
                      </a:r>
                      <a:r>
                        <a:rPr lang="fr-FR" sz="1200" dirty="0"/>
                        <a:t>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= 1 024 </a:t>
                      </a:r>
                      <a:r>
                        <a:rPr lang="fr-FR" sz="1200" dirty="0" err="1"/>
                        <a:t>Gio</a:t>
                      </a:r>
                      <a:endParaRPr lang="fr-FR" sz="1200" dirty="0"/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smtClean="0"/>
                        <a:t>=1</a:t>
                      </a:r>
                      <a:r>
                        <a:rPr lang="fr-FR" sz="1200" dirty="0"/>
                        <a:t> 099 511 627 776 octets</a:t>
                      </a:r>
                    </a:p>
                  </a:txBody>
                  <a:tcPr marL="91425" marR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4"/>
          <p:cNvSpPr txBox="1">
            <a:spLocks noChangeArrowheads="1"/>
          </p:cNvSpPr>
          <p:nvPr/>
        </p:nvSpPr>
        <p:spPr bwMode="auto">
          <a:xfrm>
            <a:off x="657537" y="1543198"/>
            <a:ext cx="3379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66FF"/>
                </a:solidFill>
                <a:latin typeface="Calibri" panose="020F0502020204030204" pitchFamily="34" charset="0"/>
              </a:rPr>
              <a:t>POURQUOI EN BINAIRE ?</a:t>
            </a:r>
          </a:p>
        </p:txBody>
      </p:sp>
      <p:pic>
        <p:nvPicPr>
          <p:cNvPr id="10243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t="510" r="34164" b="6982"/>
          <a:stretch>
            <a:fillRect/>
          </a:stretch>
        </p:blipFill>
        <p:spPr bwMode="auto">
          <a:xfrm>
            <a:off x="4803775" y="760413"/>
            <a:ext cx="3840163" cy="5226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20" descr="http://www.google.fr/url?source=imglanding&amp;ct=img&amp;q=http://img.directindustry.fr/images_di/photo-g/transistor-pour-petits-signaux-33535-2580433.jpg&amp;sa=X&amp;ei=cgt9UbqYL8qJhQe2woDoBQ&amp;ved=0CAwQ8wc&amp;usg=AFQjCNGclWPZiWa-tUOLKdKcYV_GeWyG5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287" y="2160736"/>
            <a:ext cx="99853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ZoneTexte 26"/>
          <p:cNvSpPr txBox="1">
            <a:spLocks noChangeArrowheads="1"/>
          </p:cNvSpPr>
          <p:nvPr/>
        </p:nvSpPr>
        <p:spPr bwMode="auto">
          <a:xfrm>
            <a:off x="628962" y="2360761"/>
            <a:ext cx="1076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transistor</a:t>
            </a:r>
          </a:p>
        </p:txBody>
      </p:sp>
      <p:pic>
        <p:nvPicPr>
          <p:cNvPr id="10246" name="Picture 22" descr="http://www.google.fr/url?source=imglanding&amp;ct=img&amp;q=http://3.bp.blogspot.com/-iTo2cABnytE/UAmCx3gD34I/AAAAAAAAFBc/_xjB__ClEuI/s1600/NPNvsPNP.png&amp;sa=X&amp;ei=swt9UfjuGOne7Abb4oGIDg&amp;ved=0CAwQ8wc&amp;usg=AFQjCNGmayPJy2vZI7xxXvKxIVMd9Lx_J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" t="40" r="50255" b="15858"/>
          <a:stretch>
            <a:fillRect/>
          </a:stretch>
        </p:blipFill>
        <p:spPr bwMode="auto">
          <a:xfrm>
            <a:off x="3238812" y="2109936"/>
            <a:ext cx="8953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32" descr="http://www.google.fr/url?source=imglanding&amp;ct=img&amp;q=http://www.liafa.jussieu.fr/~carton/Enseignement/Architecture/Cours/Gates/transistor.jpg&amp;sa=X&amp;ei=BRR9UZ38DI23hAfg6YHYDQ&amp;ved=0CAwQ8wc&amp;usg=AFQjCNHg-kwFTl68SgKqT2ZLcSZ5cEsdRw"/>
          <p:cNvPicPr>
            <a:picLocks noChangeAspect="1" noChangeArrowheads="1"/>
          </p:cNvPicPr>
          <p:nvPr/>
        </p:nvPicPr>
        <p:blipFill>
          <a:blip r:embed="rId5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949" y="3381523"/>
            <a:ext cx="2598738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ZoneTexte 1"/>
          <p:cNvSpPr txBox="1">
            <a:spLocks noChangeArrowheads="1"/>
          </p:cNvSpPr>
          <p:nvPr/>
        </p:nvSpPr>
        <p:spPr bwMode="auto">
          <a:xfrm>
            <a:off x="344799" y="2952898"/>
            <a:ext cx="2019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/>
              <a:t>Ouvert : 1</a:t>
            </a:r>
          </a:p>
          <a:p>
            <a:endParaRPr lang="fr-FR" altLang="fr-FR" sz="2400" b="1"/>
          </a:p>
          <a:p>
            <a:r>
              <a:rPr lang="fr-FR" altLang="fr-FR" sz="2400" b="1"/>
              <a:t>Fermé : 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898600"/>
              </p:ext>
            </p:extLst>
          </p:nvPr>
        </p:nvGraphicFramePr>
        <p:xfrm>
          <a:off x="723292" y="189313"/>
          <a:ext cx="7739063" cy="5052758"/>
        </p:xfrm>
        <a:graphic>
          <a:graphicData uri="http://schemas.openxmlformats.org/drawingml/2006/table">
            <a:tbl>
              <a:tblPr/>
              <a:tblGrid>
                <a:gridCol w="1250757"/>
                <a:gridCol w="1250757"/>
                <a:gridCol w="1250757"/>
                <a:gridCol w="1250757"/>
                <a:gridCol w="1250757"/>
                <a:gridCol w="1485278"/>
              </a:tblGrid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Date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Nom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Nombre de</a:t>
                      </a:r>
                      <a:br>
                        <a:rPr lang="fr-FR" sz="1200" b="1" dirty="0"/>
                      </a:br>
                      <a:r>
                        <a:rPr lang="fr-FR" sz="1200" b="1" dirty="0"/>
                        <a:t>transistors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Finesse de</a:t>
                      </a:r>
                      <a:br>
                        <a:rPr lang="fr-FR" sz="1200" b="1" dirty="0"/>
                      </a:br>
                      <a:r>
                        <a:rPr lang="fr-FR" sz="1200" b="1" dirty="0"/>
                        <a:t>gravure (nm)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Fréquence de l'horloge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Largeur</a:t>
                      </a:r>
                      <a:br>
                        <a:rPr lang="fr-FR" sz="1200" b="1" dirty="0"/>
                      </a:br>
                      <a:r>
                        <a:rPr lang="fr-FR" sz="1200" b="1" dirty="0"/>
                        <a:t>des données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1971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Intel 4004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2 300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10 000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108 kHz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 bits/4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1989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Intel 80486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1 200 000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1 000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 à 100 MHz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 bits/32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1999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Pentium III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9 500 000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250 à 130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450 à 1 400 MHz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 bits/64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87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2000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Pentium 4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42 000 000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180 à 65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1,3 à 3,8 GHz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 bits/64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2008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Intel </a:t>
                      </a:r>
                      <a:r>
                        <a:rPr lang="fr-FR" sz="1200" dirty="0" err="1"/>
                        <a:t>Core</a:t>
                      </a:r>
                      <a:r>
                        <a:rPr lang="fr-FR" sz="1200" dirty="0"/>
                        <a:t> i7 (Bloomfield)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731 000 </a:t>
                      </a:r>
                      <a:r>
                        <a:rPr lang="fr-FR" sz="1200" dirty="0" err="1"/>
                        <a:t>000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45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3,33 GHz (Core i7 975X)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64 bits/64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2009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Intel </a:t>
                      </a:r>
                      <a:r>
                        <a:rPr lang="fr-FR" sz="1200" dirty="0" err="1"/>
                        <a:t>Core</a:t>
                      </a:r>
                      <a:r>
                        <a:rPr lang="fr-FR" sz="1200" dirty="0"/>
                        <a:t> i5/i7 (</a:t>
                      </a:r>
                      <a:r>
                        <a:rPr lang="fr-FR" sz="1200" dirty="0" err="1"/>
                        <a:t>Lynnfield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774 000 </a:t>
                      </a:r>
                      <a:r>
                        <a:rPr lang="fr-FR" sz="1200" dirty="0" err="1"/>
                        <a:t>000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45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 06 GHz (I7 880)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64 bits/64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2010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Intel </a:t>
                      </a:r>
                      <a:r>
                        <a:rPr lang="fr-FR" sz="1200" dirty="0" err="1"/>
                        <a:t>Core</a:t>
                      </a:r>
                      <a:r>
                        <a:rPr lang="fr-FR" sz="1200" dirty="0"/>
                        <a:t> i7 (</a:t>
                      </a:r>
                      <a:r>
                        <a:rPr lang="fr-FR" sz="1200" dirty="0" err="1"/>
                        <a:t>Gulftown</a:t>
                      </a:r>
                      <a:r>
                        <a:rPr lang="fr-FR" sz="1200" dirty="0"/>
                        <a:t>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1 170 000 </a:t>
                      </a:r>
                      <a:r>
                        <a:rPr lang="fr-FR" sz="1200" dirty="0" err="1"/>
                        <a:t>000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3,47 GHz (Core i7 990X)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64 bits/64 bits 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2011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Intel Core i7/Xeon (Sandy Bridge-E)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2 270 000 </a:t>
                      </a:r>
                      <a:r>
                        <a:rPr lang="fr-FR" sz="1200" dirty="0" err="1"/>
                        <a:t>000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3,5 GHz (</a:t>
                      </a:r>
                      <a:r>
                        <a:rPr lang="fr-FR" sz="1200" dirty="0" err="1"/>
                        <a:t>Core</a:t>
                      </a:r>
                      <a:r>
                        <a:rPr lang="fr-FR" sz="1200" dirty="0"/>
                        <a:t> i7 3970K)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64 bits/64 bits </a:t>
                      </a:r>
                      <a:r>
                        <a:rPr lang="fr-FR" sz="1200" dirty="0" smtClean="0"/>
                        <a:t>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78589"/>
              </p:ext>
            </p:extLst>
          </p:nvPr>
        </p:nvGraphicFramePr>
        <p:xfrm>
          <a:off x="723292" y="5242071"/>
          <a:ext cx="7739063" cy="682482"/>
        </p:xfrm>
        <a:graphic>
          <a:graphicData uri="http://schemas.openxmlformats.org/drawingml/2006/table">
            <a:tbl>
              <a:tblPr/>
              <a:tblGrid>
                <a:gridCol w="1250757"/>
                <a:gridCol w="1250757"/>
                <a:gridCol w="1250757"/>
                <a:gridCol w="1250757"/>
                <a:gridCol w="1250757"/>
                <a:gridCol w="1485278"/>
              </a:tblGrid>
              <a:tr h="68248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2018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Intel Core </a:t>
                      </a:r>
                      <a:r>
                        <a:rPr lang="it-IT" sz="1200" dirty="0" smtClean="0"/>
                        <a:t>i9/9900K</a:t>
                      </a:r>
                      <a:endParaRPr lang="it-IT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</a:t>
                      </a:r>
                      <a:r>
                        <a:rPr lang="fr-FR" sz="1200" baseline="0" dirty="0" smtClean="0"/>
                        <a:t> 000 </a:t>
                      </a:r>
                      <a:r>
                        <a:rPr lang="fr-FR" sz="1200" dirty="0" smtClean="0"/>
                        <a:t>000</a:t>
                      </a:r>
                      <a:r>
                        <a:rPr lang="fr-FR" sz="1200" dirty="0"/>
                        <a:t> 000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32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3,6</a:t>
                      </a:r>
                      <a:r>
                        <a:rPr lang="fr-FR" sz="1200" dirty="0"/>
                        <a:t> </a:t>
                      </a:r>
                      <a:r>
                        <a:rPr lang="fr-FR" sz="1200" dirty="0" smtClean="0"/>
                        <a:t> à 5 GHz</a:t>
                      </a:r>
                      <a:endParaRPr lang="fr-FR" sz="1200" dirty="0"/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64 bits/64 bits </a:t>
                      </a:r>
                      <a:r>
                        <a:rPr lang="fr-FR" sz="1200" dirty="0" smtClean="0"/>
                        <a:t>bus</a:t>
                      </a:r>
                    </a:p>
                  </a:txBody>
                  <a:tcPr marL="12741" marR="12741" marT="6371" marB="63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oneTexte 3"/>
          <p:cNvSpPr txBox="1">
            <a:spLocks noChangeArrowheads="1"/>
          </p:cNvSpPr>
          <p:nvPr/>
        </p:nvSpPr>
        <p:spPr bwMode="auto">
          <a:xfrm>
            <a:off x="374650" y="250825"/>
            <a:ext cx="22733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  <a:latin typeface="Calibri" panose="020F0502020204030204" pitchFamily="34" charset="0"/>
              </a:rPr>
              <a:t>Cerveau humain</a:t>
            </a: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</p:txBody>
      </p:sp>
      <p:pic>
        <p:nvPicPr>
          <p:cNvPr id="12291" name="Picture 2" descr="http://www.google.fr/url?source=imglanding&amp;ct=img&amp;q=http://fr.sott.net/image/image/s6/130752/full/neurones_synapses.jpg&amp;sa=X&amp;ei=dBV9UeDuJ4qYhQe8kIDICw&amp;ved=0CAsQ8wc&amp;usg=AFQjCNHNNE9tC5ionIbRr99jcvo7bHgeY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815975"/>
            <a:ext cx="27717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5" descr="http://www.inserm.fr/var/inserm/storage/images/mediatheque/images/dossiers-d-informations/neurosciences-neurologie-psychiatrie/inserm_682/27516-1-fre-FR/inserm_6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258763"/>
            <a:ext cx="38179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 descr="http://www.inserm.fr/var/inserm/storage/images/mediatheque/images/dossiers-d-informations/neurosciences-neurologie-psychiatrie/inserm_14427/27522-1-fre-FR/inserm_14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3925888"/>
            <a:ext cx="2987675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http://www.inserm.fr/var/inserm/storage/images/mediatheque/images/dossiers-d-informations/neurosciences-neurologie-psychiatrie/inserm_44647/27608-1-fre-FR/inserm_446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036888"/>
            <a:ext cx="2846387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3008313" y="5357813"/>
            <a:ext cx="23336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>
                <a:latin typeface="Calibri" panose="020F0502020204030204" pitchFamily="34" charset="0"/>
              </a:rPr>
              <a:t>Chaque neurone est en moyenne connecté à 10 000 de ses voisins </a:t>
            </a: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3643313" y="2941638"/>
            <a:ext cx="25066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>
                <a:latin typeface="Calibri" panose="020F0502020204030204" pitchFamily="34" charset="0"/>
              </a:rPr>
              <a:t>Le cerveau humain comporterait environ cent milliards de neurones.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416</Words>
  <Application>Microsoft Office PowerPoint</Application>
  <PresentationFormat>Affichage à l'écran (4:3)</PresentationFormat>
  <Paragraphs>205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34</cp:revision>
  <dcterms:created xsi:type="dcterms:W3CDTF">2013-04-28T09:59:34Z</dcterms:created>
  <dcterms:modified xsi:type="dcterms:W3CDTF">2018-12-23T17:05:03Z</dcterms:modified>
</cp:coreProperties>
</file>