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0" r:id="rId4"/>
    <p:sldId id="256" r:id="rId5"/>
    <p:sldId id="257" r:id="rId6"/>
    <p:sldId id="269" r:id="rId7"/>
    <p:sldId id="264" r:id="rId8"/>
    <p:sldId id="267" r:id="rId9"/>
    <p:sldId id="268" r:id="rId10"/>
    <p:sldId id="265" r:id="rId11"/>
    <p:sldId id="270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8598A-5C33-4CA4-86BB-FE89C4259EC5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17A34-A59C-4B2A-887D-99E85B03B3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646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BF2EF-CB34-4720-82FC-FC48F2AE00BB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09EAB-2476-48CA-A421-91236C7E907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333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DA745-8AFD-4330-A065-A9C2A0F65000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BB2BB-713D-4E82-BE6F-4F071ACAEF4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641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D350C-7C6E-4A99-B82F-EE24A2A80E8D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9EE24-AB6A-4697-AD51-D553729ED2F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69930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646FD-F822-44BD-99D7-0BBE89FFA935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F1D64-2266-44F9-939E-7BE78C0379C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0437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824D9-CA29-41B7-B911-E9D6C921C076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A1F2D-EE38-4C2C-95E9-1DF6DB279A2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184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9DDDD-A11D-4D9D-ACF5-D163114021AE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0363A-B0E5-4E02-9F66-38D0A3D8171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091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6715C-C346-40CA-AB26-A7DC7FFD62BB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2158D-AF70-45C2-A6A9-4E3E5016920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3062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1A2CA-C9BC-4926-A610-521ECF7BDAB3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0CC53-0CF2-4EA0-95ED-6D93CC381FD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733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E1F79-4227-4A1F-A37D-19F93206E502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75482-4835-4959-8495-88E0C585A1B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901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27209-3BE3-49DF-B924-B6A5E8D1279B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CF4FB-2800-4F9E-8D75-E8CB92B10CA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04640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598DC0-1FDA-4B9E-8B27-DE21DFA33B1C}" type="datetimeFigureOut">
              <a:rPr lang="fr-FR"/>
              <a:pPr>
                <a:defRPr/>
              </a:pPr>
              <a:t>23/02/2020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4465CBD-6ED2-41D5-BCC6-30150E390621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pn.ch/lddr/physique/dossierMatiere/listeprofs/denise/OC_physique/pdfs/ChapitreA2_Aout08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-bio3d-igbmc.u-strasbg.fr/~cura/diffract-laser.gif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physique.ujf-grenoble.fr/intra/Organisation/CESIRE/OPT/DocsOptique/PhotoOptWeb/RecouvOrdresReseau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03" y="1896787"/>
            <a:ext cx="8147862" cy="295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6118" y="451365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 smtClean="0">
                <a:solidFill>
                  <a:srgbClr val="0000FF"/>
                </a:solidFill>
              </a:rPr>
              <a:t>Diffraction</a:t>
            </a:r>
            <a:endParaRPr lang="fr-FR" sz="5400" b="1" dirty="0">
              <a:solidFill>
                <a:srgbClr val="0000FF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05481" y="5372187"/>
            <a:ext cx="8121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Exemples de diffraction par une fente à la surface de l’eau</a:t>
            </a:r>
            <a:endParaRPr lang="fr-FR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1363" y="1039813"/>
            <a:ext cx="673100" cy="403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7661275" y="4832350"/>
            <a:ext cx="414338" cy="422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77913" y="1889727"/>
            <a:ext cx="6780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222222"/>
                </a:solidFill>
                <a:latin typeface="+mn-lt"/>
              </a:rPr>
              <a:t>Chaque point </a:t>
            </a:r>
            <a:r>
              <a:rPr lang="fr-FR" sz="2000" b="1" dirty="0" smtClean="0">
                <a:solidFill>
                  <a:srgbClr val="222222"/>
                </a:solidFill>
                <a:latin typeface="+mn-lt"/>
              </a:rPr>
              <a:t>d’une surface d’onde </a:t>
            </a:r>
            <a:r>
              <a:rPr lang="fr-FR" sz="2000" b="1" dirty="0">
                <a:solidFill>
                  <a:srgbClr val="222222"/>
                </a:solidFill>
                <a:latin typeface="+mn-lt"/>
              </a:rPr>
              <a:t>se comporte comme une source secondaire fictive émettant une ondelette sphérique.</a:t>
            </a:r>
            <a:endParaRPr lang="fr-FR" sz="2000" b="1" dirty="0"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77913" y="718205"/>
            <a:ext cx="5024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00FF"/>
                </a:solidFill>
              </a:rPr>
              <a:t>Principe de Huygens - Fresnel</a:t>
            </a:r>
            <a:endParaRPr lang="fr-FR" sz="2800" dirty="0">
              <a:solidFill>
                <a:srgbClr val="0000FF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r="55939"/>
          <a:stretch/>
        </p:blipFill>
        <p:spPr>
          <a:xfrm>
            <a:off x="1315609" y="3135562"/>
            <a:ext cx="2737686" cy="24002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6045" y="618898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hlinkClick r:id="rId3"/>
              </a:rPr>
              <a:t>https://www.rpn.ch/lddr/physique/dossierMatiere/listeprofs/denise/OC_physique/pdfs/ChapitreA2_Aout08.pdf</a:t>
            </a:r>
            <a:endParaRPr lang="fr-FR" sz="9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538" y="3109448"/>
            <a:ext cx="3546075" cy="23177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ZoneTexte 3"/>
          <p:cNvSpPr txBox="1">
            <a:spLocks noChangeArrowheads="1"/>
          </p:cNvSpPr>
          <p:nvPr/>
        </p:nvSpPr>
        <p:spPr bwMode="auto">
          <a:xfrm>
            <a:off x="712788" y="260350"/>
            <a:ext cx="42867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rgbClr val="0000FF"/>
                </a:solidFill>
              </a:rPr>
              <a:t>DIFFRACTION par une fente</a:t>
            </a:r>
            <a:endParaRPr lang="fr-FR" altLang="fr-FR" sz="2400" b="1" dirty="0">
              <a:solidFill>
                <a:srgbClr val="0000FF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" t="3137" r="53196" b="3141"/>
          <a:stretch/>
        </p:blipFill>
        <p:spPr bwMode="auto">
          <a:xfrm>
            <a:off x="1102985" y="1534983"/>
            <a:ext cx="3682314" cy="276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277661" y="5288171"/>
            <a:ext cx="67438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 smtClean="0"/>
              <a:t>A la sortie des fentes les ondelettes émises à partir de chaque point vont donc interférer. L’amplitude de vibration va donc varier selon la position du point concerné</a:t>
            </a:r>
          </a:p>
          <a:p>
            <a:pPr algn="just"/>
            <a:r>
              <a:rPr lang="fr-FR" sz="2000" dirty="0" smtClean="0"/>
              <a:t> </a:t>
            </a:r>
            <a:endParaRPr lang="fr-FR" sz="2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074" y="1240619"/>
            <a:ext cx="1982363" cy="3331920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 flipV="1">
            <a:off x="2916195" y="1873151"/>
            <a:ext cx="1371600" cy="741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2928551" y="3084114"/>
            <a:ext cx="1383957" cy="7043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2916195" y="2824621"/>
            <a:ext cx="1618735" cy="247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311518" y="1068314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immobilité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3725562" y="1371060"/>
            <a:ext cx="216243" cy="624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 flipV="1">
            <a:off x="4208791" y="2884162"/>
            <a:ext cx="1166398" cy="16951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287794" y="4572539"/>
            <a:ext cx="233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a</a:t>
            </a:r>
            <a:r>
              <a:rPr lang="fr-FR" dirty="0" smtClean="0">
                <a:solidFill>
                  <a:srgbClr val="FF0000"/>
                </a:solidFill>
              </a:rPr>
              <a:t>mplitude maximum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82791" y="916417"/>
            <a:ext cx="5899923" cy="56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rgbClr val="0000FF"/>
                </a:solidFill>
              </a:rPr>
              <a:t>Diffraction d’un </a:t>
            </a:r>
            <a:r>
              <a:rPr lang="fr-FR" sz="2400" b="1" dirty="0">
                <a:solidFill>
                  <a:srgbClr val="0000FF"/>
                </a:solidFill>
              </a:rPr>
              <a:t>faisceau </a:t>
            </a:r>
            <a:r>
              <a:rPr lang="fr-FR" sz="2400" b="1" dirty="0" smtClean="0">
                <a:solidFill>
                  <a:srgbClr val="0000FF"/>
                </a:solidFill>
              </a:rPr>
              <a:t>laser par </a:t>
            </a:r>
            <a:r>
              <a:rPr lang="fr-FR" sz="2400" b="1" dirty="0">
                <a:solidFill>
                  <a:srgbClr val="0000FF"/>
                </a:solidFill>
              </a:rPr>
              <a:t>une fente 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5824" y="5324576"/>
            <a:ext cx="2336928" cy="1122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 smtClean="0">
                <a:solidFill>
                  <a:srgbClr val="7030A0"/>
                </a:solidFill>
              </a:rPr>
              <a:t>Avec une fente verticale :</a:t>
            </a:r>
            <a:endParaRPr lang="fr-FR" sz="2400" dirty="0">
              <a:solidFill>
                <a:srgbClr val="7030A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91" y="1618247"/>
            <a:ext cx="7374706" cy="308967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4" b="22535"/>
          <a:stretch/>
        </p:blipFill>
        <p:spPr>
          <a:xfrm>
            <a:off x="4269301" y="5303519"/>
            <a:ext cx="2773000" cy="11435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102" y="575351"/>
            <a:ext cx="6351373" cy="58705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1088905" y="506629"/>
            <a:ext cx="6775836" cy="5275307"/>
            <a:chOff x="952980" y="1346888"/>
            <a:chExt cx="6775836" cy="5275307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834"/>
            <a:stretch/>
          </p:blipFill>
          <p:spPr>
            <a:xfrm>
              <a:off x="952980" y="1346888"/>
              <a:ext cx="6775836" cy="3237470"/>
            </a:xfrm>
            <a:prstGeom prst="rect">
              <a:avLst/>
            </a:prstGeom>
          </p:spPr>
        </p:pic>
        <p:sp>
          <p:nvSpPr>
            <p:cNvPr id="5" name="Zone de texte 7"/>
            <p:cNvSpPr txBox="1"/>
            <p:nvPr/>
          </p:nvSpPr>
          <p:spPr>
            <a:xfrm>
              <a:off x="2751492" y="5857105"/>
              <a:ext cx="3439242" cy="76509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fr-FR" sz="3600" dirty="0">
                  <a:solidFill>
                    <a:srgbClr val="0000FF"/>
                  </a:solidFill>
                  <a:effectLst/>
                  <a:latin typeface="Symbol" panose="05050102010706020507" pitchFamily="18" charset="2"/>
                  <a:ea typeface="Times New Roman" panose="02020603050405020304" pitchFamily="18" charset="0"/>
                </a:rPr>
                <a:t>q</a:t>
              </a:r>
              <a:r>
                <a:rPr lang="fr-FR" sz="3600" dirty="0">
                  <a:solidFill>
                    <a:srgbClr val="0000FF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fr-FR" sz="3600" dirty="0" smtClean="0">
                  <a:solidFill>
                    <a:srgbClr val="0000FF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= </a:t>
              </a:r>
              <a:r>
                <a:rPr lang="fr-FR" sz="3600" dirty="0">
                  <a:solidFill>
                    <a:srgbClr val="0000FF"/>
                  </a:solidFill>
                  <a:effectLst/>
                  <a:latin typeface="Symbol" panose="05050102010706020507" pitchFamily="18" charset="2"/>
                  <a:ea typeface="Times New Roman" panose="02020603050405020304" pitchFamily="18" charset="0"/>
                </a:rPr>
                <a:t>l</a:t>
              </a:r>
              <a:r>
                <a:rPr lang="fr-FR" sz="3600" dirty="0">
                  <a:solidFill>
                    <a:srgbClr val="0000FF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/ </a:t>
              </a:r>
              <a:r>
                <a:rPr lang="fr-FR" sz="3600" dirty="0" smtClean="0">
                  <a:solidFill>
                    <a:srgbClr val="0000FF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 ≈ </a:t>
              </a:r>
              <a:r>
                <a:rPr lang="fr-FR" sz="3200" dirty="0" smtClean="0">
                  <a:solidFill>
                    <a:srgbClr val="0000FF"/>
                  </a:solidFill>
                  <a:effectLst/>
                  <a:ea typeface="Times New Roman" panose="02020603050405020304" pitchFamily="18" charset="0"/>
                </a:rPr>
                <a:t>X / </a:t>
              </a:r>
              <a:r>
                <a:rPr lang="fr-FR" sz="3200" dirty="0">
                  <a:solidFill>
                    <a:srgbClr val="0000FF"/>
                  </a:solidFill>
                  <a:ea typeface="Times New Roman" panose="02020603050405020304" pitchFamily="18" charset="0"/>
                </a:rPr>
                <a:t>2</a:t>
              </a:r>
              <a:r>
                <a:rPr lang="fr-FR" sz="3200" dirty="0" smtClean="0">
                  <a:solidFill>
                    <a:srgbClr val="0000FF"/>
                  </a:solidFill>
                  <a:effectLst/>
                  <a:ea typeface="Times New Roman" panose="02020603050405020304" pitchFamily="18" charset="0"/>
                </a:rPr>
                <a:t>D </a:t>
              </a:r>
              <a:endParaRPr lang="fr-FR" sz="2800" dirty="0">
                <a:solidFill>
                  <a:srgbClr val="0000FF"/>
                </a:solidFill>
                <a:effectLst/>
                <a:ea typeface="Times New Roman" panose="02020603050405020304" pitchFamily="18" charset="0"/>
              </a:endParaRPr>
            </a:p>
          </p:txBody>
        </p:sp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50" t="68290" r="18341" b="15502"/>
            <a:stretch/>
          </p:blipFill>
          <p:spPr>
            <a:xfrm>
              <a:off x="1544595" y="4584358"/>
              <a:ext cx="5449329" cy="951470"/>
            </a:xfrm>
            <a:prstGeom prst="rect">
              <a:avLst/>
            </a:prstGeom>
          </p:spPr>
        </p:pic>
        <p:cxnSp>
          <p:nvCxnSpPr>
            <p:cNvPr id="8" name="Connecteur droit 7"/>
            <p:cNvCxnSpPr/>
            <p:nvPr/>
          </p:nvCxnSpPr>
          <p:spPr>
            <a:xfrm>
              <a:off x="3365266" y="4263081"/>
              <a:ext cx="0" cy="14838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5140465" y="4254844"/>
              <a:ext cx="0" cy="14838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/>
          <p:cNvSpPr txBox="1"/>
          <p:nvPr/>
        </p:nvSpPr>
        <p:spPr>
          <a:xfrm>
            <a:off x="1776885" y="5892120"/>
            <a:ext cx="5399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X étant la largeur de la tache centrale de diffraction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6056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gely.info/wp/wp-content/uploads/2008/09/diffraction_a_la_surface_de_l_ea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576263"/>
            <a:ext cx="42862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4" descr="http://t0.gstatic.com/images?q=tbn:ANd9GcRbh5d9LReLq5ZSZgTedAU8fld8HXGdNtEc5pVydGqqikkyfr-C2Lilk9csv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2841625"/>
            <a:ext cx="3721100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oneTexte 4"/>
          <p:cNvSpPr txBox="1">
            <a:spLocks noChangeArrowheads="1"/>
          </p:cNvSpPr>
          <p:nvPr/>
        </p:nvSpPr>
        <p:spPr bwMode="auto">
          <a:xfrm>
            <a:off x="3648075" y="2840038"/>
            <a:ext cx="1239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Trou carré</a:t>
            </a:r>
          </a:p>
        </p:txBody>
      </p:sp>
      <p:sp>
        <p:nvSpPr>
          <p:cNvPr id="11267" name="ZoneTexte 6"/>
          <p:cNvSpPr txBox="1">
            <a:spLocks noChangeArrowheads="1"/>
          </p:cNvSpPr>
          <p:nvPr/>
        </p:nvSpPr>
        <p:spPr bwMode="auto">
          <a:xfrm>
            <a:off x="711200" y="2644775"/>
            <a:ext cx="1636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Trou circulaire</a:t>
            </a:r>
          </a:p>
        </p:txBody>
      </p:sp>
      <p:pic>
        <p:nvPicPr>
          <p:cNvPr id="11268" name="Picture 6" descr="http://hal.archives-ouvertes.fr/docs/00/00/30/02/HTML/actenligne/optique_rt/Images/diffraction-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392113"/>
            <a:ext cx="1973262" cy="21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8" descr="http://i52.tinypic.com/2d9vhn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2" t="53448" r="35532" b="21552"/>
          <a:stretch>
            <a:fillRect/>
          </a:stretch>
        </p:blipFill>
        <p:spPr bwMode="auto">
          <a:xfrm>
            <a:off x="982663" y="3490913"/>
            <a:ext cx="25273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0" descr="http://farm3.static.flickr.com/2097/2167813693_6e0a894bd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t="12053" r="7181" b="23766"/>
          <a:stretch>
            <a:fillRect/>
          </a:stretch>
        </p:blipFill>
        <p:spPr bwMode="auto">
          <a:xfrm>
            <a:off x="4729163" y="3962400"/>
            <a:ext cx="28321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2" descr="http://olympiades.pothier11.free.fr/public/050711_1038_Petiteprsen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413" y="695325"/>
            <a:ext cx="2047875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4" descr="http://www-bio3d-igbmc.u-strasbg.fr/~cura/diffract-laser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811213"/>
            <a:ext cx="1970088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hysique.ujf-grenoble.fr/intra/Organisation/CESIRE/OPT/DocsOptique/PhotoOptWeb/RecouvOrdresReseauP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500063"/>
            <a:ext cx="2689225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6" descr="http://t2.gstatic.com/images?q=tbn:ANd9GcRy1QnF_DGsTmh1_GAW6BV2zL-N5X_RulFJvFDOvQwQue_L7YMnh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43497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8" descr="http://media4.obspm.fr/public/FSU/pages_interference/solarspectr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95575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3057525" y="568325"/>
            <a:ext cx="2501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FF"/>
                </a:solidFill>
              </a:rPr>
              <a:t>réseau de diffraction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éflexion des rayons X par une famille de plans réticulaires espacés d'une distance 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425575"/>
            <a:ext cx="3427412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ZoneTexte 4"/>
          <p:cNvSpPr txBox="1">
            <a:spLocks noChangeArrowheads="1"/>
          </p:cNvSpPr>
          <p:nvPr/>
        </p:nvSpPr>
        <p:spPr bwMode="auto">
          <a:xfrm>
            <a:off x="625475" y="406400"/>
            <a:ext cx="2570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Diffraction des rayons X par les réseaux cristallins (niveau atomique)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967413" y="942975"/>
            <a:ext cx="2743200" cy="2586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latin typeface="+mj-lt"/>
                <a:cs typeface="Arial" charset="0"/>
              </a:rPr>
              <a:t>Rayons X</a:t>
            </a:r>
          </a:p>
          <a:p>
            <a:pPr>
              <a:buFont typeface="Symbol" pitchFamily="18" charset="2"/>
              <a:buChar char="l"/>
              <a:defRPr/>
            </a:pPr>
            <a:r>
              <a:rPr lang="fr-FR" dirty="0">
                <a:latin typeface="Arial" charset="0"/>
                <a:cs typeface="Arial" charset="0"/>
                <a:sym typeface="Symbol"/>
              </a:rPr>
              <a:t>  10</a:t>
            </a:r>
            <a:r>
              <a:rPr lang="fr-FR" baseline="30000" dirty="0">
                <a:latin typeface="Arial" charset="0"/>
                <a:cs typeface="Arial" charset="0"/>
                <a:sym typeface="Symbol"/>
              </a:rPr>
              <a:t>-10</a:t>
            </a:r>
            <a:r>
              <a:rPr lang="fr-FR" dirty="0">
                <a:latin typeface="Arial" charset="0"/>
                <a:cs typeface="Arial" charset="0"/>
                <a:sym typeface="Symbol"/>
              </a:rPr>
              <a:t> m</a:t>
            </a:r>
          </a:p>
          <a:p>
            <a:pPr>
              <a:buFont typeface="Symbol" pitchFamily="18" charset="2"/>
              <a:buChar char="l"/>
              <a:defRPr/>
            </a:pPr>
            <a:endParaRPr lang="fr-FR" dirty="0">
              <a:latin typeface="Arial" charset="0"/>
              <a:cs typeface="Arial" charset="0"/>
              <a:sym typeface="Symbol"/>
            </a:endParaRPr>
          </a:p>
          <a:p>
            <a:pPr>
              <a:defRPr/>
            </a:pPr>
            <a:r>
              <a:rPr lang="fr-FR" dirty="0">
                <a:latin typeface="Arial" charset="0"/>
                <a:cs typeface="Arial" charset="0"/>
              </a:rPr>
              <a:t> Distances interatomiques :</a:t>
            </a:r>
          </a:p>
          <a:p>
            <a:pPr>
              <a:defRPr/>
            </a:pPr>
            <a:r>
              <a:rPr lang="fr-FR" dirty="0">
                <a:latin typeface="Arial" charset="0"/>
                <a:cs typeface="Arial" charset="0"/>
              </a:rPr>
              <a:t>a </a:t>
            </a:r>
            <a:r>
              <a:rPr lang="fr-FR" dirty="0">
                <a:latin typeface="Arial" charset="0"/>
                <a:cs typeface="Arial" charset="0"/>
                <a:sym typeface="Symbol"/>
              </a:rPr>
              <a:t> 10</a:t>
            </a:r>
            <a:r>
              <a:rPr lang="fr-FR" baseline="30000" dirty="0">
                <a:latin typeface="Arial" charset="0"/>
                <a:cs typeface="Arial" charset="0"/>
                <a:sym typeface="Symbol"/>
              </a:rPr>
              <a:t>-9</a:t>
            </a:r>
            <a:r>
              <a:rPr lang="fr-FR" dirty="0">
                <a:latin typeface="Arial" charset="0"/>
                <a:cs typeface="Arial" charset="0"/>
                <a:sym typeface="Symbol"/>
              </a:rPr>
              <a:t> m</a:t>
            </a:r>
          </a:p>
          <a:p>
            <a:pPr>
              <a:defRPr/>
            </a:pPr>
            <a:endParaRPr lang="fr-FR" dirty="0">
              <a:latin typeface="Arial" charset="0"/>
              <a:cs typeface="Arial" charset="0"/>
              <a:sym typeface="Symbol"/>
            </a:endParaRPr>
          </a:p>
          <a:p>
            <a:pPr>
              <a:buFont typeface="Symbol" pitchFamily="18" charset="2"/>
              <a:buChar char="q"/>
              <a:defRPr/>
            </a:pPr>
            <a:r>
              <a:rPr lang="fr-FR" dirty="0">
                <a:latin typeface="Arial" charset="0"/>
                <a:cs typeface="Arial" charset="0"/>
                <a:sym typeface="Symbol"/>
              </a:rPr>
              <a:t> = </a:t>
            </a:r>
            <a:r>
              <a:rPr lang="fr-FR" dirty="0">
                <a:latin typeface="Symbol" pitchFamily="18" charset="2"/>
                <a:cs typeface="Arial" charset="0"/>
                <a:sym typeface="Symbol"/>
              </a:rPr>
              <a:t>l </a:t>
            </a:r>
            <a:r>
              <a:rPr lang="fr-FR" dirty="0">
                <a:latin typeface="Arial" charset="0"/>
                <a:cs typeface="Arial" charset="0"/>
                <a:sym typeface="Symbol"/>
              </a:rPr>
              <a:t>/ a = 0,1 rad</a:t>
            </a:r>
          </a:p>
          <a:p>
            <a:pPr>
              <a:defRPr/>
            </a:pPr>
            <a:r>
              <a:rPr lang="fr-FR" i="1" dirty="0">
                <a:latin typeface="Arial" charset="0"/>
                <a:cs typeface="Arial" charset="0"/>
                <a:sym typeface="Symbol"/>
              </a:rPr>
              <a:t>diffraction exploitable</a:t>
            </a:r>
            <a:endParaRPr lang="fr-FR" i="1" dirty="0">
              <a:latin typeface="Arial" charset="0"/>
              <a:cs typeface="Arial" charset="0"/>
            </a:endParaRPr>
          </a:p>
        </p:txBody>
      </p:sp>
      <p:pic>
        <p:nvPicPr>
          <p:cNvPr id="13317" name="Picture 4" descr="http://www.cristal.org/rapport/rs_fichiers/image00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450" y="3908425"/>
            <a:ext cx="4479925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" descr="diffraction d'un quasicristal à symétri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3921125"/>
            <a:ext cx="33337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774" y="409481"/>
            <a:ext cx="6191878" cy="35323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078" y="4088130"/>
            <a:ext cx="4801270" cy="181839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286351" y="6052853"/>
            <a:ext cx="6620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Franges d’interférence dans les taches de diffraction</a:t>
            </a:r>
            <a:endParaRPr lang="fr-FR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466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140</Words>
  <Application>Microsoft Office PowerPoint</Application>
  <PresentationFormat>Affichage à l'écran (4:3)</PresentationFormat>
  <Paragraphs>27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29</cp:revision>
  <dcterms:created xsi:type="dcterms:W3CDTF">2011-10-05T16:39:55Z</dcterms:created>
  <dcterms:modified xsi:type="dcterms:W3CDTF">2020-02-23T21:35:15Z</dcterms:modified>
</cp:coreProperties>
</file>