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64" r:id="rId6"/>
    <p:sldId id="260" r:id="rId7"/>
    <p:sldId id="258" r:id="rId8"/>
    <p:sldId id="261" r:id="rId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1F56-7963-4A50-B04E-869FCA6C6FC6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2DB16-70A4-4633-9756-9AD15250AA0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052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CE827-F84E-4EC3-8A4B-04A1AE0465A2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0BB56-35BB-4702-9A99-2A7F80B8FA1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1015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B3364-F98B-467D-B968-4ECB6EA98A22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683C1-9ADF-4106-A4D4-2821E99D96D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959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6B370-C6DB-4029-A13C-9EC93AC77BE7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7518C-1E9E-4C53-8C28-9FFA65E8732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620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37E49-85A5-4D85-A4B8-622109B4F388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131F5-04D8-4343-9D13-1FC0879585E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818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84DD8-8140-4AD0-9646-20351A1241E8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23ABF-EDDC-4D09-8493-58EE4612343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9487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E9A60-0EA4-4F33-86D4-250A75AD9553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04387-517D-409D-AC54-C749B7DAB2C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5460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4B43F-02B0-4841-9EDE-717DD9E992AC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088DA-7477-445D-9156-14C4ABDEFC0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8282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19BA-8F58-4CF7-B311-BAA72065E9BE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8708A-A82F-4BD9-9BD2-255C14307E0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42077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C8495-04BD-483E-AB46-96B36F490D53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6BADF-2E6D-49C8-87D4-901734DD90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016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33E35-3C02-4800-A69B-E54E3752BB8D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63BF7-3EDF-4953-8680-7F647F1086F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2618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432B30-D42B-411D-ACD3-7F06365DE2E7}" type="datetimeFigureOut">
              <a:rPr lang="fr-FR"/>
              <a:pPr>
                <a:defRPr/>
              </a:pPr>
              <a:t>16/02/2020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A5D6F9B-8491-4E9F-82CD-C3F60E2D858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image" Target="../media/image8.jp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1400" y="866775"/>
            <a:ext cx="4932119" cy="5232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cap="all" smtClean="0">
                <a:solidFill>
                  <a:srgbClr val="0000FF"/>
                </a:solidFill>
                <a:latin typeface="+mn-lt"/>
                <a:cs typeface="+mn-cs"/>
              </a:rPr>
              <a:t>« dualité »  onde </a:t>
            </a:r>
            <a:r>
              <a:rPr lang="fr-FR" sz="2800" b="1" cap="all" dirty="0">
                <a:solidFill>
                  <a:srgbClr val="0000FF"/>
                </a:solidFill>
                <a:latin typeface="+mn-lt"/>
                <a:cs typeface="+mn-cs"/>
              </a:rPr>
              <a:t>- particule</a:t>
            </a:r>
            <a:endParaRPr lang="fr-FR" sz="2800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sp>
        <p:nvSpPr>
          <p:cNvPr id="2051" name="ZoneTexte 5"/>
          <p:cNvSpPr txBox="1">
            <a:spLocks noChangeArrowheads="1"/>
          </p:cNvSpPr>
          <p:nvPr/>
        </p:nvSpPr>
        <p:spPr bwMode="auto">
          <a:xfrm>
            <a:off x="1433513" y="5005388"/>
            <a:ext cx="55054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 b="1" i="1">
                <a:latin typeface="Calibri" panose="020F0502020204030204" pitchFamily="34" charset="0"/>
              </a:rPr>
              <a:t>Mécanique quantique : </a:t>
            </a:r>
          </a:p>
          <a:p>
            <a:pPr eaLnBrk="1" hangingPunct="1"/>
            <a:r>
              <a:rPr lang="fr-FR" altLang="fr-FR" sz="2800" b="1" i="1">
                <a:latin typeface="Calibri" panose="020F0502020204030204" pitchFamily="34" charset="0"/>
              </a:rPr>
              <a:t>	</a:t>
            </a:r>
            <a:r>
              <a:rPr lang="fr-FR" altLang="fr-FR" sz="2800" b="1" i="1">
                <a:solidFill>
                  <a:srgbClr val="0000FF"/>
                </a:solidFill>
                <a:latin typeface="Calibri" panose="020F0502020204030204" pitchFamily="34" charset="0"/>
              </a:rPr>
              <a:t>association des deux modèles</a:t>
            </a:r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438400"/>
            <a:ext cx="7086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le:Dual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539750"/>
            <a:ext cx="71437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ZoneTexte 4"/>
          <p:cNvSpPr txBox="1">
            <a:spLocks noChangeArrowheads="1"/>
          </p:cNvSpPr>
          <p:nvPr/>
        </p:nvSpPr>
        <p:spPr bwMode="auto">
          <a:xfrm>
            <a:off x="663575" y="471488"/>
            <a:ext cx="3278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FF"/>
                </a:solidFill>
                <a:latin typeface="Calibri" panose="020F0502020204030204" pitchFamily="34" charset="0"/>
              </a:rPr>
              <a:t>Interférence lumineuses</a:t>
            </a:r>
          </a:p>
        </p:txBody>
      </p:sp>
      <p:grpSp>
        <p:nvGrpSpPr>
          <p:cNvPr id="4099" name="Groupe 7"/>
          <p:cNvGrpSpPr>
            <a:grpSpLocks/>
          </p:cNvGrpSpPr>
          <p:nvPr/>
        </p:nvGrpSpPr>
        <p:grpSpPr bwMode="auto">
          <a:xfrm>
            <a:off x="1366838" y="896938"/>
            <a:ext cx="5599112" cy="3309937"/>
            <a:chOff x="933650" y="531890"/>
            <a:chExt cx="5599766" cy="3308589"/>
          </a:xfrm>
        </p:grpSpPr>
        <p:pic>
          <p:nvPicPr>
            <p:cNvPr id="410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650" y="531890"/>
              <a:ext cx="5599766" cy="3308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369401" y="3475503"/>
              <a:ext cx="46042" cy="1332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4100" name="ZoneTexte 6"/>
          <p:cNvSpPr txBox="1">
            <a:spLocks noChangeArrowheads="1"/>
          </p:cNvSpPr>
          <p:nvPr/>
        </p:nvSpPr>
        <p:spPr bwMode="auto">
          <a:xfrm>
            <a:off x="971550" y="4533900"/>
            <a:ext cx="72834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latin typeface="Calibri" panose="020F0502020204030204" pitchFamily="34" charset="0"/>
              </a:rPr>
              <a:t>Lumière = onde + photon                   </a:t>
            </a:r>
            <a:r>
              <a:rPr lang="fr-FR" altLang="fr-FR" sz="2400" b="1">
                <a:solidFill>
                  <a:srgbClr val="FF0000"/>
                </a:solidFill>
                <a:latin typeface="Calibri" panose="020F0502020204030204" pitchFamily="34" charset="0"/>
              </a:rPr>
              <a:t>E</a:t>
            </a:r>
            <a:r>
              <a:rPr lang="fr-FR" altLang="fr-FR" sz="2400" b="1" baseline="-25000">
                <a:solidFill>
                  <a:srgbClr val="FF0000"/>
                </a:solidFill>
                <a:latin typeface="Calibri" panose="020F0502020204030204" pitchFamily="34" charset="0"/>
              </a:rPr>
              <a:t>photon</a:t>
            </a:r>
            <a:r>
              <a:rPr lang="fr-FR" altLang="fr-FR" sz="2400" b="1">
                <a:solidFill>
                  <a:srgbClr val="FF0000"/>
                </a:solidFill>
                <a:latin typeface="Calibri" panose="020F0502020204030204" pitchFamily="34" charset="0"/>
              </a:rPr>
              <a:t> = h </a:t>
            </a:r>
            <a:r>
              <a:rPr lang="fr-FR" altLang="fr-FR" sz="2400" b="1">
                <a:solidFill>
                  <a:srgbClr val="FF0000"/>
                </a:solidFill>
                <a:latin typeface="Symbol" panose="05050102010706020507" pitchFamily="18" charset="2"/>
              </a:rPr>
              <a:t>n</a:t>
            </a:r>
            <a:r>
              <a:rPr lang="fr-FR" altLang="fr-FR" sz="2400" b="1">
                <a:solidFill>
                  <a:srgbClr val="FF0000"/>
                </a:solidFill>
                <a:latin typeface="Calibri" panose="020F0502020204030204" pitchFamily="34" charset="0"/>
              </a:rPr>
              <a:t> = h C / </a:t>
            </a:r>
            <a:r>
              <a:rPr lang="fr-FR" altLang="fr-FR" sz="2400" b="1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</a:p>
          <a:p>
            <a:pPr eaLnBrk="1" hangingPunct="1"/>
            <a:endParaRPr lang="fr-FR" altLang="fr-FR" sz="2000" b="1">
              <a:latin typeface="Calibri" panose="020F0502020204030204" pitchFamily="34" charset="0"/>
            </a:endParaRPr>
          </a:p>
          <a:p>
            <a:pPr eaLnBrk="1" hangingPunct="1"/>
            <a:r>
              <a:rPr lang="fr-FR" altLang="fr-FR" sz="2000" b="1">
                <a:latin typeface="Calibri" panose="020F0502020204030204" pitchFamily="34" charset="0"/>
              </a:rPr>
              <a:t>Quantité de mouvement du photon             </a:t>
            </a:r>
            <a:r>
              <a:rPr lang="fr-FR" altLang="fr-FR" sz="2000" b="1">
                <a:solidFill>
                  <a:srgbClr val="0000FF"/>
                </a:solidFill>
                <a:latin typeface="Calibri" panose="020F0502020204030204" pitchFamily="34" charset="0"/>
              </a:rPr>
              <a:t>p = E / C = h / </a:t>
            </a:r>
            <a:r>
              <a:rPr lang="fr-FR" altLang="fr-FR" sz="2000" b="1">
                <a:solidFill>
                  <a:srgbClr val="0000FF"/>
                </a:solidFill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4101" name="ZoneTexte 8"/>
          <p:cNvSpPr txBox="1">
            <a:spLocks noChangeArrowheads="1"/>
          </p:cNvSpPr>
          <p:nvPr/>
        </p:nvSpPr>
        <p:spPr bwMode="auto">
          <a:xfrm>
            <a:off x="2665413" y="6005513"/>
            <a:ext cx="4021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Constante de Planck        </a:t>
            </a:r>
            <a:r>
              <a:rPr lang="fr-FR" altLang="fr-FR" b="1">
                <a:solidFill>
                  <a:srgbClr val="0000FF"/>
                </a:solidFill>
                <a:latin typeface="Calibri" panose="020F0502020204030204" pitchFamily="34" charset="0"/>
              </a:rPr>
              <a:t>h = 6,63 10</a:t>
            </a:r>
            <a:r>
              <a:rPr lang="fr-FR" altLang="fr-FR" b="1" baseline="30000">
                <a:solidFill>
                  <a:srgbClr val="0000FF"/>
                </a:solidFill>
                <a:latin typeface="Calibri" panose="020F0502020204030204" pitchFamily="34" charset="0"/>
              </a:rPr>
              <a:t>-34</a:t>
            </a:r>
            <a:r>
              <a:rPr lang="fr-FR" altLang="fr-FR" b="1">
                <a:solidFill>
                  <a:srgbClr val="0000FF"/>
                </a:solidFill>
                <a:latin typeface="Calibri" panose="020F0502020204030204" pitchFamily="34" charset="0"/>
              </a:rPr>
              <a:t> J.s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70821" y="148741"/>
            <a:ext cx="7130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</a:rPr>
              <a:t>LUMIERE : ondes électromagnétiques + photon</a:t>
            </a:r>
            <a:endParaRPr lang="fr-FR" sz="2400" b="1" dirty="0">
              <a:solidFill>
                <a:srgbClr val="7030A0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30222" y="755171"/>
            <a:ext cx="8496944" cy="5617815"/>
            <a:chOff x="230222" y="755171"/>
            <a:chExt cx="8496944" cy="5617815"/>
          </a:xfrm>
        </p:grpSpPr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1454358" y="1403243"/>
              <a:ext cx="6400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 flipH="1">
              <a:off x="1814398" y="2483363"/>
              <a:ext cx="647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1454358" y="1763283"/>
              <a:ext cx="6400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aphicFrame>
          <p:nvGraphicFramePr>
            <p:cNvPr id="16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0633542"/>
                </p:ext>
              </p:extLst>
            </p:nvPr>
          </p:nvGraphicFramePr>
          <p:xfrm>
            <a:off x="7142990" y="755171"/>
            <a:ext cx="1450504" cy="769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" name="Equation" r:id="rId3" imgW="901440" imgH="393480" progId="Equation.DSMT4">
                    <p:embed/>
                  </p:oleObj>
                </mc:Choice>
                <mc:Fallback>
                  <p:oleObj name="Equation" r:id="rId3" imgW="90144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42990" y="755171"/>
                          <a:ext cx="1450504" cy="769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96924929"/>
                </p:ext>
              </p:extLst>
            </p:nvPr>
          </p:nvGraphicFramePr>
          <p:xfrm>
            <a:off x="7935078" y="1619267"/>
            <a:ext cx="738187" cy="341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7" name="Equation" r:id="rId5" imgW="330120" imgH="152280" progId="Equation.DSMT4">
                    <p:embed/>
                  </p:oleObj>
                </mc:Choice>
                <mc:Fallback>
                  <p:oleObj name="Equation" r:id="rId5" imgW="330120" imgH="1522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5078" y="1619267"/>
                          <a:ext cx="738187" cy="341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62332728"/>
                </p:ext>
              </p:extLst>
            </p:nvPr>
          </p:nvGraphicFramePr>
          <p:xfrm>
            <a:off x="230222" y="2123323"/>
            <a:ext cx="1565375" cy="714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" name="Equation" r:id="rId7" imgW="774360" imgH="393480" progId="Equation.DSMT4">
                    <p:embed/>
                  </p:oleObj>
                </mc:Choice>
                <mc:Fallback>
                  <p:oleObj name="Equation" r:id="rId7" imgW="77436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222" y="2123323"/>
                          <a:ext cx="1565375" cy="714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Line 7"/>
            <p:cNvSpPr>
              <a:spLocks noChangeShapeType="1"/>
            </p:cNvSpPr>
            <p:nvPr/>
          </p:nvSpPr>
          <p:spPr bwMode="auto">
            <a:xfrm flipH="1">
              <a:off x="1814398" y="2123323"/>
              <a:ext cx="647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aphicFrame>
          <p:nvGraphicFramePr>
            <p:cNvPr id="20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7082947"/>
                </p:ext>
              </p:extLst>
            </p:nvPr>
          </p:nvGraphicFramePr>
          <p:xfrm>
            <a:off x="878294" y="1907299"/>
            <a:ext cx="515938" cy="387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9" name="Equation" r:id="rId9" imgW="291960" imgH="190440" progId="Equation.DSMT4">
                    <p:embed/>
                  </p:oleObj>
                </mc:Choice>
                <mc:Fallback>
                  <p:oleObj name="Equation" r:id="rId9" imgW="291960" imgH="1904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8294" y="1907299"/>
                          <a:ext cx="515938" cy="387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ZoneTexte 20"/>
            <p:cNvSpPr txBox="1"/>
            <p:nvPr/>
          </p:nvSpPr>
          <p:spPr>
            <a:xfrm>
              <a:off x="6278894" y="971195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dirty="0" smtClean="0"/>
                <a:t>photon</a:t>
              </a:r>
              <a:endParaRPr lang="fr-FR" sz="1800" dirty="0"/>
            </a:p>
          </p:txBody>
        </p:sp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230" y="2915411"/>
              <a:ext cx="8179693" cy="3457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000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ZoneTexte 4"/>
          <p:cNvSpPr txBox="1">
            <a:spLocks noChangeArrowheads="1"/>
          </p:cNvSpPr>
          <p:nvPr/>
        </p:nvSpPr>
        <p:spPr bwMode="auto">
          <a:xfrm>
            <a:off x="539750" y="1774825"/>
            <a:ext cx="27686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/>
              <a:t>« Lumière 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/>
              <a:t>(radio, µonde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/>
              <a:t>IR, Vis, UV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/>
              <a:t>RX, R</a:t>
            </a:r>
            <a:r>
              <a:rPr lang="fr-FR" altLang="fr-FR">
                <a:latin typeface="Symbol" panose="05050102010706020507" pitchFamily="18" charset="2"/>
              </a:rPr>
              <a:t>g</a:t>
            </a:r>
            <a:r>
              <a:rPr lang="fr-FR" altLang="fr-FR"/>
              <a:t>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916238" y="914400"/>
            <a:ext cx="1300162" cy="116522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2905125" y="3040063"/>
            <a:ext cx="1300163" cy="116522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ZoneTexte 10"/>
          <p:cNvSpPr txBox="1">
            <a:spLocks noChangeArrowheads="1"/>
          </p:cNvSpPr>
          <p:nvPr/>
        </p:nvSpPr>
        <p:spPr bwMode="auto">
          <a:xfrm>
            <a:off x="4216400" y="587375"/>
            <a:ext cx="40735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0000"/>
                </a:solidFill>
              </a:rPr>
              <a:t>Onde électromagnétique </a:t>
            </a:r>
            <a:r>
              <a:rPr lang="fr-FR" altLang="fr-FR" sz="2400" b="1">
                <a:solidFill>
                  <a:srgbClr val="FF0000"/>
                </a:solidFill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3600" b="1">
                <a:solidFill>
                  <a:srgbClr val="0000FF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2800" b="1">
                <a:solidFill>
                  <a:srgbClr val="0000FF"/>
                </a:solidFill>
              </a:rPr>
              <a:t> = C . T = C / </a:t>
            </a:r>
            <a:r>
              <a:rPr lang="fr-FR" altLang="fr-FR" sz="3600" b="1">
                <a:solidFill>
                  <a:srgbClr val="0000FF"/>
                </a:solidFill>
                <a:latin typeface="Symbol" panose="05050102010706020507" pitchFamily="18" charset="2"/>
              </a:rPr>
              <a:t>n</a:t>
            </a:r>
            <a:endParaRPr lang="fr-FR" altLang="fr-FR" sz="2800" b="1">
              <a:solidFill>
                <a:srgbClr val="0000FF"/>
              </a:solidFill>
              <a:latin typeface="Symbol" panose="05050102010706020507" pitchFamily="18" charset="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216400" y="3473450"/>
            <a:ext cx="3523343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srgbClr val="FF0000"/>
                </a:solidFill>
                <a:latin typeface="+mn-lt"/>
                <a:cs typeface="+mn-cs"/>
              </a:rPr>
              <a:t>Photon </a:t>
            </a:r>
            <a:r>
              <a:rPr lang="fr-FR" sz="2800" b="1" dirty="0" smtClean="0">
                <a:solidFill>
                  <a:srgbClr val="FF0000"/>
                </a:solidFill>
                <a:latin typeface="+mn-lt"/>
                <a:cs typeface="+mn-cs"/>
              </a:rPr>
              <a:t>« particule » </a:t>
            </a:r>
            <a:r>
              <a:rPr lang="fr-FR" sz="2800" b="1" dirty="0">
                <a:solidFill>
                  <a:srgbClr val="FF0000"/>
                </a:solidFill>
                <a:latin typeface="+mn-lt"/>
                <a:cs typeface="+mn-cs"/>
              </a:rPr>
              <a:t>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</a:rPr>
              <a:t>m = 0 ; V = C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b="1" dirty="0">
              <a:solidFill>
                <a:srgbClr val="0000FF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rgbClr val="0000FF"/>
                </a:solidFill>
                <a:latin typeface="+mn-lt"/>
                <a:cs typeface="+mn-cs"/>
              </a:rPr>
              <a:t>E</a:t>
            </a: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</a:rPr>
              <a:t> = h </a:t>
            </a:r>
            <a:r>
              <a:rPr lang="fr-FR" sz="3200" b="1" dirty="0">
                <a:solidFill>
                  <a:srgbClr val="0000FF"/>
                </a:solidFill>
                <a:latin typeface="Symbol" pitchFamily="18" charset="2"/>
                <a:cs typeface="+mn-cs"/>
              </a:rPr>
              <a:t>n</a:t>
            </a:r>
            <a:r>
              <a:rPr lang="fr-FR" sz="3200" b="1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</a:rPr>
              <a:t>= h C / </a:t>
            </a:r>
            <a:r>
              <a:rPr lang="fr-FR" sz="2800" b="1" dirty="0">
                <a:solidFill>
                  <a:srgbClr val="0000FF"/>
                </a:solidFill>
                <a:latin typeface="Symbol" pitchFamily="18" charset="2"/>
                <a:cs typeface="+mn-cs"/>
              </a:rPr>
              <a:t>l</a:t>
            </a: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200" b="1" dirty="0">
              <a:solidFill>
                <a:srgbClr val="0000FF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  <a:sym typeface="Symbol"/>
              </a:rPr>
              <a:t> </a:t>
            </a:r>
            <a:r>
              <a:rPr lang="fr-FR" sz="2800" b="1" dirty="0">
                <a:solidFill>
                  <a:srgbClr val="0000FF"/>
                </a:solidFill>
                <a:latin typeface="EU Arrow" pitchFamily="34" charset="2"/>
                <a:cs typeface="+mn-cs"/>
              </a:rPr>
              <a:t>p</a:t>
            </a:r>
            <a:r>
              <a:rPr lang="fr-FR" sz="1200" b="1" dirty="0">
                <a:solidFill>
                  <a:srgbClr val="0000FF"/>
                </a:solidFill>
                <a:latin typeface="EU Arrow" pitchFamily="34" charset="2"/>
                <a:cs typeface="+mn-cs"/>
              </a:rPr>
              <a:t> </a:t>
            </a: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  <a:sym typeface="Symbol"/>
              </a:rPr>
              <a:t></a:t>
            </a: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</a:rPr>
              <a:t>=  E / C = h / </a:t>
            </a:r>
            <a:r>
              <a:rPr lang="fr-FR" sz="2800" b="1" dirty="0">
                <a:solidFill>
                  <a:srgbClr val="0000FF"/>
                </a:solidFill>
                <a:latin typeface="Symbol" pitchFamily="18" charset="2"/>
                <a:cs typeface="+mn-cs"/>
              </a:rPr>
              <a:t>l</a:t>
            </a:r>
            <a:r>
              <a:rPr lang="fr-FR" sz="2800" b="1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endParaRPr lang="fr-FR" sz="2400" b="1" dirty="0">
              <a:solidFill>
                <a:srgbClr val="0000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96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oneTexte 3"/>
          <p:cNvSpPr txBox="1">
            <a:spLocks noChangeArrowheads="1"/>
          </p:cNvSpPr>
          <p:nvPr/>
        </p:nvSpPr>
        <p:spPr bwMode="auto">
          <a:xfrm>
            <a:off x="663575" y="471488"/>
            <a:ext cx="3565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FF"/>
                </a:solidFill>
                <a:latin typeface="Calibri" panose="020F0502020204030204" pitchFamily="34" charset="0"/>
              </a:rPr>
              <a:t>Interférence électroniques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3" y="1676400"/>
            <a:ext cx="48006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3" y="1519238"/>
            <a:ext cx="289560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5245100"/>
            <a:ext cx="44005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2" descr="http://www.lkb.ens.fr/recherche/atfroids/tutorial/images/fentedeyoung-nu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" b="3076"/>
          <a:stretch>
            <a:fillRect/>
          </a:stretch>
        </p:blipFill>
        <p:spPr bwMode="auto">
          <a:xfrm>
            <a:off x="1435100" y="1260475"/>
            <a:ext cx="6286500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ZoneTexte 4"/>
          <p:cNvSpPr txBox="1">
            <a:spLocks noChangeArrowheads="1"/>
          </p:cNvSpPr>
          <p:nvPr/>
        </p:nvSpPr>
        <p:spPr bwMode="auto">
          <a:xfrm>
            <a:off x="663575" y="471488"/>
            <a:ext cx="3252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FF"/>
                </a:solidFill>
                <a:latin typeface="Calibri" panose="020F0502020204030204" pitchFamily="34" charset="0"/>
              </a:rPr>
              <a:t>Interférence atomiques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ChangeArrowheads="1"/>
          </p:cNvSpPr>
          <p:nvPr/>
        </p:nvSpPr>
        <p:spPr bwMode="auto">
          <a:xfrm>
            <a:off x="1192213" y="782638"/>
            <a:ext cx="57150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CA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De-Broglie (1924) : Quanton </a:t>
            </a:r>
          </a:p>
          <a:p>
            <a:pPr eaLnBrk="1" hangingPunct="1"/>
            <a:endParaRPr lang="fr-CA" altLang="fr-FR" sz="2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fr-CA" altLang="fr-FR" sz="2400">
                <a:solidFill>
                  <a:srgbClr val="000000"/>
                </a:solidFill>
                <a:cs typeface="Times New Roman" panose="02020603050405020304" pitchFamily="18" charset="0"/>
              </a:rPr>
              <a:t>             Association onde – particule : </a:t>
            </a:r>
            <a:endParaRPr lang="fr-FR" altLang="fr-FR" sz="48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942975" y="3927475"/>
            <a:ext cx="7546975" cy="219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u="sng" dirty="0">
                <a:latin typeface="+mn-lt"/>
                <a:cs typeface="+mn-cs"/>
              </a:rPr>
              <a:t>Exemples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dirty="0">
                <a:latin typeface="+mn-lt"/>
                <a:cs typeface="+mn-cs"/>
              </a:rPr>
              <a:t> proton : m = 1,67 10</a:t>
            </a:r>
            <a:r>
              <a:rPr lang="fr-FR" baseline="30000" dirty="0">
                <a:latin typeface="+mn-lt"/>
                <a:cs typeface="+mn-cs"/>
              </a:rPr>
              <a:t>-27</a:t>
            </a:r>
            <a:r>
              <a:rPr lang="fr-FR" dirty="0">
                <a:latin typeface="+mn-lt"/>
                <a:cs typeface="+mn-cs"/>
              </a:rPr>
              <a:t> kg , V = 10 </a:t>
            </a:r>
            <a:r>
              <a:rPr lang="fr-FR" dirty="0" err="1">
                <a:latin typeface="+mn-lt"/>
                <a:cs typeface="+mn-cs"/>
              </a:rPr>
              <a:t>m.s</a:t>
            </a:r>
            <a:r>
              <a:rPr lang="fr-FR" baseline="30000" dirty="0">
                <a:latin typeface="+mn-lt"/>
                <a:cs typeface="+mn-cs"/>
              </a:rPr>
              <a:t>-1</a:t>
            </a:r>
            <a:r>
              <a:rPr lang="fr-FR" dirty="0">
                <a:latin typeface="+mn-lt"/>
                <a:cs typeface="+mn-cs"/>
              </a:rPr>
              <a:t>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Symbol" pitchFamily="18" charset="2"/>
                <a:cs typeface="+mn-cs"/>
              </a:rPr>
              <a:t>                   </a:t>
            </a:r>
            <a:r>
              <a:rPr lang="fr-FR" b="1" dirty="0">
                <a:solidFill>
                  <a:srgbClr val="0000FF"/>
                </a:solidFill>
                <a:latin typeface="Symbol" pitchFamily="18" charset="2"/>
                <a:cs typeface="+mn-cs"/>
              </a:rPr>
              <a:t>l</a:t>
            </a:r>
            <a:r>
              <a:rPr lang="fr-FR" b="1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r>
              <a:rPr lang="fr-FR" dirty="0">
                <a:latin typeface="+mn-lt"/>
                <a:cs typeface="+mn-cs"/>
              </a:rPr>
              <a:t>= h / mV = 6,63 10</a:t>
            </a:r>
            <a:r>
              <a:rPr lang="fr-FR" baseline="30000" dirty="0">
                <a:latin typeface="+mn-lt"/>
                <a:cs typeface="+mn-cs"/>
              </a:rPr>
              <a:t>-34</a:t>
            </a:r>
            <a:r>
              <a:rPr lang="fr-FR" dirty="0">
                <a:latin typeface="+mn-lt"/>
                <a:cs typeface="+mn-cs"/>
              </a:rPr>
              <a:t> / (1,67 10</a:t>
            </a:r>
            <a:r>
              <a:rPr lang="fr-FR" baseline="30000" dirty="0">
                <a:latin typeface="+mn-lt"/>
                <a:cs typeface="+mn-cs"/>
              </a:rPr>
              <a:t>-27</a:t>
            </a:r>
            <a:r>
              <a:rPr lang="fr-FR" dirty="0">
                <a:latin typeface="+mn-lt"/>
                <a:cs typeface="+mn-cs"/>
              </a:rPr>
              <a:t> x 10) = 4 10</a:t>
            </a:r>
            <a:r>
              <a:rPr lang="fr-FR" baseline="30000" dirty="0">
                <a:latin typeface="+mn-lt"/>
                <a:cs typeface="+mn-cs"/>
              </a:rPr>
              <a:t>-8</a:t>
            </a:r>
            <a:r>
              <a:rPr lang="fr-FR" dirty="0">
                <a:latin typeface="+mn-lt"/>
                <a:cs typeface="+mn-cs"/>
              </a:rPr>
              <a:t> m = </a:t>
            </a:r>
            <a:r>
              <a:rPr lang="fr-FR" dirty="0">
                <a:solidFill>
                  <a:srgbClr val="0000FF"/>
                </a:solidFill>
                <a:latin typeface="+mn-lt"/>
                <a:cs typeface="+mn-cs"/>
              </a:rPr>
              <a:t>40 nm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cs typeface="+mn-cs"/>
              </a:rPr>
              <a:t> 					(comparable aux UV)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dirty="0">
                <a:latin typeface="+mn-lt"/>
                <a:cs typeface="+mn-cs"/>
              </a:rPr>
              <a:t> coureur : m = 70 kg , V = 10 </a:t>
            </a:r>
            <a:r>
              <a:rPr lang="fr-FR" dirty="0" err="1">
                <a:latin typeface="+mn-lt"/>
                <a:cs typeface="+mn-cs"/>
              </a:rPr>
              <a:t>m.s</a:t>
            </a:r>
            <a:r>
              <a:rPr lang="fr-FR" baseline="30000" dirty="0">
                <a:latin typeface="+mn-lt"/>
                <a:cs typeface="+mn-cs"/>
              </a:rPr>
              <a:t>-1</a:t>
            </a:r>
            <a:r>
              <a:rPr lang="fr-FR" dirty="0">
                <a:latin typeface="+mn-lt"/>
                <a:cs typeface="+mn-cs"/>
              </a:rPr>
              <a:t>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Symbol" pitchFamily="18" charset="2"/>
                <a:cs typeface="+mn-cs"/>
              </a:rPr>
              <a:t>                   </a:t>
            </a:r>
            <a:r>
              <a:rPr lang="fr-FR" b="1" dirty="0">
                <a:solidFill>
                  <a:srgbClr val="0000FF"/>
                </a:solidFill>
                <a:latin typeface="Symbol" pitchFamily="18" charset="2"/>
                <a:cs typeface="+mn-cs"/>
              </a:rPr>
              <a:t>l</a:t>
            </a:r>
            <a:r>
              <a:rPr lang="fr-FR" dirty="0">
                <a:latin typeface="+mn-lt"/>
                <a:cs typeface="+mn-cs"/>
              </a:rPr>
              <a:t> = h / mV = </a:t>
            </a:r>
            <a:r>
              <a:rPr lang="fr-FR" dirty="0">
                <a:solidFill>
                  <a:srgbClr val="0000FF"/>
                </a:solidFill>
                <a:latin typeface="+mn-lt"/>
                <a:cs typeface="+mn-cs"/>
              </a:rPr>
              <a:t>9,5 10</a:t>
            </a:r>
            <a:r>
              <a:rPr lang="fr-FR" baseline="30000" dirty="0">
                <a:solidFill>
                  <a:srgbClr val="0000FF"/>
                </a:solidFill>
                <a:latin typeface="+mn-lt"/>
                <a:cs typeface="+mn-cs"/>
              </a:rPr>
              <a:t>-37 </a:t>
            </a:r>
            <a:r>
              <a:rPr lang="fr-FR" dirty="0">
                <a:solidFill>
                  <a:srgbClr val="0000FF"/>
                </a:solidFill>
                <a:latin typeface="+mn-lt"/>
                <a:cs typeface="+mn-cs"/>
              </a:rPr>
              <a:t>m</a:t>
            </a:r>
          </a:p>
        </p:txBody>
      </p:sp>
      <p:grpSp>
        <p:nvGrpSpPr>
          <p:cNvPr id="7172" name="Groupe 14"/>
          <p:cNvGrpSpPr>
            <a:grpSpLocks/>
          </p:cNvGrpSpPr>
          <p:nvPr/>
        </p:nvGrpSpPr>
        <p:grpSpPr bwMode="auto">
          <a:xfrm>
            <a:off x="3089275" y="2328863"/>
            <a:ext cx="2640013" cy="1198562"/>
            <a:chOff x="3147461" y="2656572"/>
            <a:chExt cx="2639242" cy="1197746"/>
          </a:xfrm>
        </p:grpSpPr>
        <p:grpSp>
          <p:nvGrpSpPr>
            <p:cNvPr id="7173" name="Groupe 11"/>
            <p:cNvGrpSpPr>
              <a:grpSpLocks/>
            </p:cNvGrpSpPr>
            <p:nvPr/>
          </p:nvGrpSpPr>
          <p:grpSpPr bwMode="auto">
            <a:xfrm>
              <a:off x="3262966" y="2695439"/>
              <a:ext cx="2523737" cy="1158879"/>
              <a:chOff x="3570974" y="3147827"/>
              <a:chExt cx="2523737" cy="1158879"/>
            </a:xfrm>
          </p:grpSpPr>
          <p:sp>
            <p:nvSpPr>
              <p:cNvPr id="7175" name="Rectangle 6"/>
              <p:cNvSpPr>
                <a:spLocks noChangeArrowheads="1"/>
              </p:cNvSpPr>
              <p:nvPr/>
            </p:nvSpPr>
            <p:spPr bwMode="auto">
              <a:xfrm>
                <a:off x="3570974" y="3352600"/>
                <a:ext cx="2523737" cy="954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CA" altLang="fr-FR" sz="3200" b="1">
                    <a:solidFill>
                      <a:srgbClr val="C00000"/>
                    </a:solidFill>
                    <a:cs typeface="Times New Roman" panose="02020603050405020304" pitchFamily="18" charset="0"/>
                  </a:rPr>
                  <a:t>p</a:t>
                </a:r>
                <a:r>
                  <a:rPr lang="fr-CA" altLang="fr-FR" sz="2400" b="1">
                    <a:solidFill>
                      <a:srgbClr val="C00000"/>
                    </a:solidFill>
                    <a:cs typeface="Times New Roman" panose="02020603050405020304" pitchFamily="18" charset="0"/>
                  </a:rPr>
                  <a:t> = </a:t>
                </a:r>
                <a:r>
                  <a:rPr lang="fr-CA" altLang="fr-FR" sz="2800" b="1">
                    <a:solidFill>
                      <a:srgbClr val="C00000"/>
                    </a:solidFill>
                    <a:cs typeface="Times New Roman" panose="02020603050405020304" pitchFamily="18" charset="0"/>
                  </a:rPr>
                  <a:t>m V</a:t>
                </a:r>
                <a:r>
                  <a:rPr lang="fr-CA" altLang="fr-FR" sz="2400" b="1">
                    <a:solidFill>
                      <a:srgbClr val="C00000"/>
                    </a:solidFill>
                    <a:cs typeface="Times New Roman" panose="02020603050405020304" pitchFamily="18" charset="0"/>
                  </a:rPr>
                  <a:t> =   </a:t>
                </a:r>
                <a:endParaRPr lang="fr-FR" altLang="fr-FR" sz="4000">
                  <a:solidFill>
                    <a:srgbClr val="C0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251026" y="3147827"/>
                <a:ext cx="620385" cy="10199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4" name="Rectangle 13"/>
            <p:cNvSpPr/>
            <p:nvPr/>
          </p:nvSpPr>
          <p:spPr>
            <a:xfrm>
              <a:off x="3147461" y="2656572"/>
              <a:ext cx="2434514" cy="112635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124</Words>
  <Application>Microsoft Office PowerPoint</Application>
  <PresentationFormat>Affichage à l'écran (4:3)</PresentationFormat>
  <Paragraphs>36</Paragraphs>
  <Slides>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EU Arrow</vt:lpstr>
      <vt:lpstr>Symbol</vt:lpstr>
      <vt:lpstr>Times New Roman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18</cp:revision>
  <dcterms:created xsi:type="dcterms:W3CDTF">2013-04-14T13:50:23Z</dcterms:created>
  <dcterms:modified xsi:type="dcterms:W3CDTF">2020-02-16T14:28:34Z</dcterms:modified>
</cp:coreProperties>
</file>