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4" r:id="rId3"/>
    <p:sldId id="265" r:id="rId4"/>
    <p:sldId id="269" r:id="rId5"/>
    <p:sldId id="270" r:id="rId6"/>
    <p:sldId id="266" r:id="rId7"/>
    <p:sldId id="268" r:id="rId8"/>
    <p:sldId id="267" r:id="rId9"/>
    <p:sldId id="263" r:id="rId10"/>
    <p:sldId id="256" r:id="rId11"/>
    <p:sldId id="257" r:id="rId12"/>
    <p:sldId id="258" r:id="rId13"/>
    <p:sldId id="274" r:id="rId14"/>
    <p:sldId id="259" r:id="rId15"/>
    <p:sldId id="260" r:id="rId16"/>
    <p:sldId id="273" r:id="rId17"/>
    <p:sldId id="272" r:id="rId18"/>
  </p:sldIdLst>
  <p:sldSz cx="9144000" cy="6858000" type="screen4x3"/>
  <p:notesSz cx="6858000" cy="9144000"/>
  <p:defaultTextStyle>
    <a:defPPr>
      <a:defRPr lang="fr-FR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99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30" autoAdjust="0"/>
    <p:restoredTop sz="90929"/>
  </p:normalViewPr>
  <p:slideViewPr>
    <p:cSldViewPr snapToGrid="0">
      <p:cViewPr varScale="1">
        <p:scale>
          <a:sx n="75" d="100"/>
          <a:sy n="75" d="100"/>
        </p:scale>
        <p:origin x="106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1C57B2-8B3B-4039-AA1B-9BDD1F86652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63261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CFD0D1-12D6-4E8B-9C53-990F67CF613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83189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FA00F8-3A5B-45F3-823B-F8EBA70924C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57788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D31342-19A1-48C1-9E80-BF8285336B9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84992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70781D-59CE-44A0-9C98-7B2BFCCBB0A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25191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FEE168-0267-4E87-BF62-4BB3512AEA6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33345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A9E0E-8415-465E-AA9F-A209A58C873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61625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E7C3FB-4B54-4297-9D6C-F142DFD3B9B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61214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87F5BF-A62E-4478-B030-BDF060B725E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11533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014EBD-A0D6-4EAD-8280-78BA246E27A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0442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5713F1-1A48-47A0-82E3-C14DD58391D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15579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3399FF"/>
            </a:gs>
            <a:gs pos="53000">
              <a:srgbClr val="CCECFF"/>
            </a:gs>
            <a:gs pos="100000">
              <a:srgbClr val="DDFAED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0E2B4B1-5FE4-4CDA-913B-F624407270B4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iv-lr.fr/Meb.ht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SALT.msv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ASPIRINE.msv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hyperlink" Target="mendeleiev.htm" TargetMode="Externa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733425" y="2438400"/>
            <a:ext cx="7772400" cy="1470025"/>
          </a:xfrm>
        </p:spPr>
        <p:txBody>
          <a:bodyPr/>
          <a:lstStyle/>
          <a:p>
            <a:pPr eaLnBrk="1" hangingPunct="1"/>
            <a:r>
              <a:rPr lang="fr-FR" altLang="fr-FR" sz="11500" smtClean="0">
                <a:solidFill>
                  <a:srgbClr val="0000FF"/>
                </a:solidFill>
                <a:latin typeface="Bauhaus 93" pitchFamily="82" charset="0"/>
              </a:rPr>
              <a:t>ATOMES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raphi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38" y="355600"/>
            <a:ext cx="3743325" cy="391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1130300" y="4332288"/>
            <a:ext cx="3067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1400" b="1"/>
              <a:t>IMAGE du GRAPHITE      </a:t>
            </a:r>
          </a:p>
          <a:p>
            <a:pPr eaLnBrk="1" hangingPunct="1"/>
            <a:r>
              <a:rPr lang="fr-FR" altLang="fr-FR" sz="1400" b="1"/>
              <a:t>au microscope électronique </a:t>
            </a:r>
          </a:p>
        </p:txBody>
      </p:sp>
      <p:pic>
        <p:nvPicPr>
          <p:cNvPr id="3076" name="Picture 5" descr="http://www.univ-lr.fr/recherche/cca/Images/MebMet/Meb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725" y="303213"/>
            <a:ext cx="348615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7" descr="http://e.m.c.2.free.fr/graphit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175" y="3783013"/>
            <a:ext cx="2455863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chem.brown.edu/img/chembrown_im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0" y="244475"/>
            <a:ext cx="4168775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 descr="plat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2435225"/>
            <a:ext cx="4002088" cy="320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Rectangle 3"/>
          <p:cNvSpPr>
            <a:spLocks noChangeArrowheads="1"/>
          </p:cNvSpPr>
          <p:nvPr/>
        </p:nvSpPr>
        <p:spPr bwMode="auto">
          <a:xfrm>
            <a:off x="1890713" y="1927225"/>
            <a:ext cx="10795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1600" b="1"/>
              <a:t>PLATINE</a:t>
            </a:r>
          </a:p>
        </p:txBody>
      </p:sp>
      <p:sp>
        <p:nvSpPr>
          <p:cNvPr id="4101" name="ZoneTexte 4"/>
          <p:cNvSpPr txBox="1">
            <a:spLocks noChangeArrowheads="1"/>
          </p:cNvSpPr>
          <p:nvPr/>
        </p:nvSpPr>
        <p:spPr bwMode="auto">
          <a:xfrm>
            <a:off x="6275388" y="4494213"/>
            <a:ext cx="14652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/>
              <a:t>Molécules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ZoneTexte 1"/>
          <p:cNvSpPr txBox="1">
            <a:spLocks noChangeArrowheads="1"/>
          </p:cNvSpPr>
          <p:nvPr/>
        </p:nvSpPr>
        <p:spPr bwMode="auto">
          <a:xfrm>
            <a:off x="2224088" y="1260475"/>
            <a:ext cx="4262437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>
                <a:solidFill>
                  <a:srgbClr val="C00000"/>
                </a:solidFill>
              </a:rPr>
              <a:t>Dans 1 gramme de fer :</a:t>
            </a:r>
          </a:p>
          <a:p>
            <a:pPr eaLnBrk="1" hangingPunct="1"/>
            <a:endParaRPr lang="fr-FR" altLang="fr-FR" sz="4000">
              <a:solidFill>
                <a:srgbClr val="0000FF"/>
              </a:solidFill>
            </a:endParaRPr>
          </a:p>
          <a:p>
            <a:pPr eaLnBrk="1" hangingPunct="1"/>
            <a:r>
              <a:rPr lang="fr-FR" altLang="fr-FR" sz="4000">
                <a:solidFill>
                  <a:srgbClr val="0000FF"/>
                </a:solidFill>
              </a:rPr>
              <a:t>10</a:t>
            </a:r>
            <a:r>
              <a:rPr lang="fr-FR" altLang="fr-FR" sz="4000" baseline="30000">
                <a:solidFill>
                  <a:srgbClr val="0000FF"/>
                </a:solidFill>
              </a:rPr>
              <a:t>22</a:t>
            </a:r>
            <a:r>
              <a:rPr lang="fr-FR" altLang="fr-FR"/>
              <a:t>     atomes</a:t>
            </a:r>
          </a:p>
          <a:p>
            <a:pPr eaLnBrk="1" hangingPunct="1"/>
            <a:endParaRPr lang="fr-FR" altLang="fr-FR"/>
          </a:p>
          <a:p>
            <a:pPr eaLnBrk="1" hangingPunct="1"/>
            <a:endParaRPr lang="fr-FR" altLang="fr-FR"/>
          </a:p>
          <a:p>
            <a:pPr eaLnBrk="1" hangingPunct="1"/>
            <a:r>
              <a:rPr lang="fr-FR" altLang="fr-FR">
                <a:solidFill>
                  <a:srgbClr val="0000FF"/>
                </a:solidFill>
              </a:rPr>
              <a:t>10 000 000 000 000 000 000 000</a:t>
            </a:r>
          </a:p>
          <a:p>
            <a:pPr eaLnBrk="1" hangingPunct="1"/>
            <a:endParaRPr lang="fr-FR" altLang="fr-FR">
              <a:solidFill>
                <a:srgbClr val="0000FF"/>
              </a:solidFill>
            </a:endParaRPr>
          </a:p>
          <a:p>
            <a:pPr eaLnBrk="1" hangingPunct="1"/>
            <a:r>
              <a:rPr lang="fr-FR" altLang="fr-FR">
                <a:solidFill>
                  <a:srgbClr val="0000FF"/>
                </a:solidFill>
              </a:rPr>
              <a:t>10 000 milliards de milliards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58" t="20203" r="27856" b="13046"/>
          <a:stretch>
            <a:fillRect/>
          </a:stretch>
        </p:blipFill>
        <p:spPr bwMode="auto">
          <a:xfrm>
            <a:off x="1087438" y="927100"/>
            <a:ext cx="5110162" cy="474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ZoneTexte 2"/>
          <p:cNvSpPr txBox="1">
            <a:spLocks noChangeArrowheads="1"/>
          </p:cNvSpPr>
          <p:nvPr/>
        </p:nvSpPr>
        <p:spPr bwMode="auto">
          <a:xfrm>
            <a:off x="5891213" y="4957763"/>
            <a:ext cx="2690812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alibri" panose="020F0502020204030204" pitchFamily="34" charset="0"/>
              </a:rPr>
              <a:t>Sel</a:t>
            </a:r>
          </a:p>
          <a:p>
            <a:pPr eaLnBrk="1" hangingPunct="1"/>
            <a:r>
              <a:rPr lang="fr-FR" altLang="fr-FR" sz="2800" b="1">
                <a:solidFill>
                  <a:srgbClr val="0000FF"/>
                </a:solidFill>
                <a:latin typeface="Calibri" panose="020F0502020204030204" pitchFamily="34" charset="0"/>
              </a:rPr>
              <a:t>Na Cl</a:t>
            </a:r>
          </a:p>
          <a:p>
            <a:pPr eaLnBrk="1" hangingPunct="1"/>
            <a:r>
              <a:rPr lang="fr-FR" altLang="fr-FR" b="1">
                <a:solidFill>
                  <a:srgbClr val="7030A0"/>
                </a:solidFill>
                <a:latin typeface="Calibri" panose="020F0502020204030204" pitchFamily="34" charset="0"/>
              </a:rPr>
              <a:t>Chlorure de sodium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" descr="aceti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466725"/>
            <a:ext cx="1570037" cy="156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2" descr="menth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14"/>
          <a:stretch>
            <a:fillRect/>
          </a:stretch>
        </p:blipFill>
        <p:spPr bwMode="auto">
          <a:xfrm>
            <a:off x="2778125" y="779463"/>
            <a:ext cx="2603500" cy="244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 descr="vit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36" r="-406" b="20380"/>
          <a:stretch>
            <a:fillRect/>
          </a:stretch>
        </p:blipFill>
        <p:spPr bwMode="auto">
          <a:xfrm>
            <a:off x="5602288" y="409575"/>
            <a:ext cx="2728912" cy="176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4" descr="vanili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3" b="8136"/>
          <a:stretch>
            <a:fillRect/>
          </a:stretch>
        </p:blipFill>
        <p:spPr bwMode="auto">
          <a:xfrm>
            <a:off x="6275388" y="3040063"/>
            <a:ext cx="2665412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5" descr="sucr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0" t="6490" r="17838" b="12904"/>
          <a:stretch>
            <a:fillRect/>
          </a:stretch>
        </p:blipFill>
        <p:spPr bwMode="auto">
          <a:xfrm>
            <a:off x="339725" y="3292475"/>
            <a:ext cx="2763838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5" name="Rectangle 6"/>
          <p:cNvSpPr>
            <a:spLocks noChangeArrowheads="1"/>
          </p:cNvSpPr>
          <p:nvPr/>
        </p:nvSpPr>
        <p:spPr bwMode="auto">
          <a:xfrm>
            <a:off x="6334125" y="5303838"/>
            <a:ext cx="2520950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fr-FR" sz="1200" b="1" dirty="0" err="1">
                <a:latin typeface="Arial" charset="0"/>
                <a:ea typeface="Times New Roman" pitchFamily="18" charset="0"/>
                <a:cs typeface="Arial" charset="0"/>
              </a:rPr>
              <a:t>Vaniline</a:t>
            </a:r>
            <a:r>
              <a:rPr lang="fr-FR" sz="1200" b="1" dirty="0">
                <a:latin typeface="Arial" charset="0"/>
                <a:ea typeface="Times New Roman" pitchFamily="18" charset="0"/>
                <a:cs typeface="Arial" charset="0"/>
              </a:rPr>
              <a:t> (vanille)</a:t>
            </a:r>
          </a:p>
          <a:p>
            <a:pPr eaLnBrk="0" hangingPunct="0">
              <a:defRPr/>
            </a:pPr>
            <a:r>
              <a:rPr lang="en-US" sz="1400" b="1" dirty="0">
                <a:latin typeface="+mn-lt"/>
              </a:rPr>
              <a:t>C</a:t>
            </a:r>
            <a:r>
              <a:rPr lang="en-US" sz="1400" b="1" baseline="-25000" dirty="0">
                <a:latin typeface="+mn-lt"/>
              </a:rPr>
              <a:t>8</a:t>
            </a:r>
            <a:r>
              <a:rPr lang="en-US" sz="1400" b="1" dirty="0">
                <a:latin typeface="+mn-lt"/>
              </a:rPr>
              <a:t>H</a:t>
            </a:r>
            <a:r>
              <a:rPr lang="en-US" sz="1400" b="1" baseline="-25000" dirty="0">
                <a:latin typeface="+mn-lt"/>
              </a:rPr>
              <a:t>8</a:t>
            </a:r>
            <a:r>
              <a:rPr lang="en-US" sz="1400" b="1" dirty="0">
                <a:latin typeface="+mn-lt"/>
              </a:rPr>
              <a:t>O</a:t>
            </a:r>
            <a:r>
              <a:rPr lang="en-US" sz="1400" b="1" baseline="-25000" dirty="0">
                <a:latin typeface="+mn-lt"/>
              </a:rPr>
              <a:t>3</a:t>
            </a:r>
            <a:endParaRPr lang="fr-FR" sz="1400" b="1" dirty="0">
              <a:latin typeface="+mn-lt"/>
              <a:ea typeface="Times New Roman" pitchFamily="18" charset="0"/>
              <a:cs typeface="Arial" charset="0"/>
            </a:endParaRPr>
          </a:p>
          <a:p>
            <a:pPr eaLnBrk="0" hangingPunct="0">
              <a:defRPr/>
            </a:pPr>
            <a:endParaRPr lang="fr-FR" dirty="0">
              <a:ea typeface="Times New Roman" pitchFamily="18" charset="0"/>
              <a:cs typeface="Arial" charset="0"/>
            </a:endParaRPr>
          </a:p>
        </p:txBody>
      </p:sp>
      <p:sp>
        <p:nvSpPr>
          <p:cNvPr id="7176" name="Rectangle 7"/>
          <p:cNvSpPr>
            <a:spLocks noChangeArrowheads="1"/>
          </p:cNvSpPr>
          <p:nvPr/>
        </p:nvSpPr>
        <p:spPr bwMode="auto">
          <a:xfrm>
            <a:off x="3179763" y="195263"/>
            <a:ext cx="1468437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1200" b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Menthol (menthe)</a:t>
            </a:r>
          </a:p>
          <a:p>
            <a:pPr eaLnBrk="1" hangingPunct="1"/>
            <a:r>
              <a:rPr lang="fr-FR" altLang="fr-FR" sz="1400" b="1"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fr-FR" altLang="fr-FR" sz="1400" b="1" baseline="-25000">
                <a:ea typeface="Times New Roman" panose="02020603050405020304" pitchFamily="18" charset="0"/>
                <a:cs typeface="Arial" panose="020B0604020202020204" pitchFamily="34" charset="0"/>
              </a:rPr>
              <a:t>10</a:t>
            </a:r>
            <a:r>
              <a:rPr lang="fr-FR" altLang="fr-FR" sz="1400" b="1">
                <a:ea typeface="Times New Roman" panose="02020603050405020304" pitchFamily="18" charset="0"/>
                <a:cs typeface="Arial" panose="020B0604020202020204" pitchFamily="34" charset="0"/>
              </a:rPr>
              <a:t>H</a:t>
            </a:r>
            <a:r>
              <a:rPr lang="fr-FR" altLang="fr-FR" sz="1400" b="1" baseline="-25000">
                <a:ea typeface="Times New Roman" panose="02020603050405020304" pitchFamily="18" charset="0"/>
                <a:cs typeface="Arial" panose="020B0604020202020204" pitchFamily="34" charset="0"/>
              </a:rPr>
              <a:t>20</a:t>
            </a:r>
            <a:r>
              <a:rPr lang="fr-FR" altLang="fr-FR" sz="1400" b="1">
                <a:ea typeface="Times New Roman" panose="02020603050405020304" pitchFamily="18" charset="0"/>
                <a:cs typeface="Arial" panose="020B0604020202020204" pitchFamily="34" charset="0"/>
              </a:rPr>
              <a:t>O </a:t>
            </a:r>
          </a:p>
          <a:p>
            <a:pPr eaLnBrk="1" hangingPunct="1"/>
            <a:endParaRPr lang="fr-FR" altLang="fr-FR" sz="1200" b="1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/>
            <a:endParaRPr lang="fr-FR" altLang="fr-FR" sz="1200" b="1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6050" y="1984375"/>
            <a:ext cx="2082800" cy="6778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b="1" dirty="0"/>
              <a:t> </a:t>
            </a:r>
            <a:r>
              <a:rPr lang="fr-FR" sz="1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Acide acétique (vinaigre)</a:t>
            </a:r>
          </a:p>
          <a:p>
            <a:pPr>
              <a:defRPr/>
            </a:pPr>
            <a:r>
              <a:rPr lang="fr-FR" sz="1400" b="1" dirty="0">
                <a:latin typeface="+mj-lt"/>
                <a:ea typeface="Times New Roman" pitchFamily="18" charset="0"/>
                <a:cs typeface="Arial" pitchFamily="34" charset="0"/>
              </a:rPr>
              <a:t>C</a:t>
            </a:r>
            <a:r>
              <a:rPr lang="fr-FR" sz="1400" b="1" baseline="-25000" dirty="0">
                <a:latin typeface="+mj-lt"/>
                <a:ea typeface="Times New Roman" pitchFamily="18" charset="0"/>
                <a:cs typeface="Arial" pitchFamily="34" charset="0"/>
              </a:rPr>
              <a:t>2</a:t>
            </a:r>
            <a:r>
              <a:rPr lang="fr-FR" sz="1400" b="1" dirty="0">
                <a:latin typeface="+mj-lt"/>
                <a:ea typeface="Times New Roman" pitchFamily="18" charset="0"/>
                <a:cs typeface="Arial" pitchFamily="34" charset="0"/>
              </a:rPr>
              <a:t>H</a:t>
            </a:r>
            <a:r>
              <a:rPr lang="fr-FR" sz="1400" b="1" baseline="-25000" dirty="0">
                <a:latin typeface="+mj-lt"/>
                <a:ea typeface="Times New Roman" pitchFamily="18" charset="0"/>
                <a:cs typeface="Arial" pitchFamily="34" charset="0"/>
              </a:rPr>
              <a:t>6</a:t>
            </a:r>
            <a:r>
              <a:rPr lang="fr-FR" sz="1400" b="1" dirty="0">
                <a:latin typeface="+mj-lt"/>
                <a:ea typeface="Times New Roman" pitchFamily="18" charset="0"/>
                <a:cs typeface="Arial" pitchFamily="34" charset="0"/>
              </a:rPr>
              <a:t>O </a:t>
            </a:r>
          </a:p>
        </p:txBody>
      </p:sp>
      <p:sp>
        <p:nvSpPr>
          <p:cNvPr id="7178" name="Rectangle 7"/>
          <p:cNvSpPr>
            <a:spLocks noChangeArrowheads="1"/>
          </p:cNvSpPr>
          <p:nvPr/>
        </p:nvSpPr>
        <p:spPr bwMode="auto">
          <a:xfrm>
            <a:off x="1030288" y="5616575"/>
            <a:ext cx="1471612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fr-FR" altLang="fr-FR" sz="1200" b="1">
                <a:latin typeface="Arial" panose="020B0604020202020204" pitchFamily="34" charset="0"/>
                <a:cs typeface="Times New Roman" panose="02020603050405020304" pitchFamily="18" charset="0"/>
              </a:rPr>
              <a:t>Sucre </a:t>
            </a:r>
            <a:r>
              <a:rPr lang="fr-FR" altLang="fr-FR" sz="1800" b="1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fr-FR" sz="1200" b="1"/>
              <a:t>C</a:t>
            </a:r>
            <a:r>
              <a:rPr lang="en-US" altLang="fr-FR" sz="1200" b="1" baseline="-25000"/>
              <a:t>12</a:t>
            </a:r>
            <a:r>
              <a:rPr lang="en-US" altLang="fr-FR" sz="1200" b="1"/>
              <a:t>H</a:t>
            </a:r>
            <a:r>
              <a:rPr lang="en-US" altLang="fr-FR" sz="1200" b="1" baseline="-25000"/>
              <a:t>22</a:t>
            </a:r>
            <a:r>
              <a:rPr lang="en-US" altLang="fr-FR" sz="1200" b="1"/>
              <a:t>O</a:t>
            </a:r>
            <a:r>
              <a:rPr lang="en-US" altLang="fr-FR" sz="1200" b="1" baseline="-25000"/>
              <a:t>11</a:t>
            </a:r>
            <a:endParaRPr lang="fr-FR" altLang="fr-FR" sz="1000" b="1"/>
          </a:p>
          <a:p>
            <a:pPr algn="l"/>
            <a:endParaRPr lang="fr-FR" altLang="fr-FR" sz="1000" b="1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l"/>
            <a:endParaRPr lang="fr-FR" altLang="fr-FR"/>
          </a:p>
        </p:txBody>
      </p:sp>
      <p:sp>
        <p:nvSpPr>
          <p:cNvPr id="7179" name="Rectangle 10"/>
          <p:cNvSpPr>
            <a:spLocks noChangeArrowheads="1"/>
          </p:cNvSpPr>
          <p:nvPr/>
        </p:nvSpPr>
        <p:spPr bwMode="auto">
          <a:xfrm>
            <a:off x="6167438" y="2071688"/>
            <a:ext cx="19018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b="1"/>
              <a:t> </a:t>
            </a:r>
            <a:r>
              <a:rPr lang="fr-FR" altLang="fr-FR" sz="1200" b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Vitamine C    </a:t>
            </a:r>
            <a:r>
              <a:rPr lang="en-US" altLang="fr-FR" sz="1400" b="1"/>
              <a:t>C</a:t>
            </a:r>
            <a:r>
              <a:rPr lang="en-US" altLang="fr-FR" sz="1400" b="1" baseline="-25000"/>
              <a:t>6</a:t>
            </a:r>
            <a:r>
              <a:rPr lang="en-US" altLang="fr-FR" sz="1400" b="1"/>
              <a:t>H</a:t>
            </a:r>
            <a:r>
              <a:rPr lang="en-US" altLang="fr-FR" sz="1400" b="1" baseline="-25000"/>
              <a:t>8</a:t>
            </a:r>
            <a:r>
              <a:rPr lang="en-US" altLang="fr-FR" sz="1400" b="1"/>
              <a:t>O</a:t>
            </a:r>
            <a:r>
              <a:rPr lang="en-US" altLang="fr-FR" sz="1400" b="1" baseline="-25000"/>
              <a:t>6</a:t>
            </a:r>
            <a:r>
              <a:rPr lang="en-US" altLang="fr-FR" sz="1400"/>
              <a:t> </a:t>
            </a:r>
            <a:r>
              <a:rPr lang="fr-FR" altLang="fr-FR" sz="1200" b="1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180" name="Picture 8" descr="cafein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22" b="9091"/>
          <a:stretch>
            <a:fillRect/>
          </a:stretch>
        </p:blipFill>
        <p:spPr bwMode="auto">
          <a:xfrm>
            <a:off x="3259138" y="3914775"/>
            <a:ext cx="2667000" cy="210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3773488" y="5986463"/>
            <a:ext cx="2098675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l" eaLnBrk="0" hangingPunct="0">
              <a:defRPr/>
            </a:pPr>
            <a:r>
              <a:rPr lang="fr-FR" sz="1200" b="1" dirty="0">
                <a:latin typeface="Arial" pitchFamily="34" charset="0"/>
                <a:cs typeface="Times New Roman" pitchFamily="18" charset="0"/>
              </a:rPr>
              <a:t>Caféine</a:t>
            </a:r>
            <a:r>
              <a:rPr lang="fr-FR" sz="1400" b="1" dirty="0">
                <a:latin typeface="Arial" pitchFamily="34" charset="0"/>
                <a:cs typeface="Times New Roman" pitchFamily="18" charset="0"/>
              </a:rPr>
              <a:t>    </a:t>
            </a:r>
            <a:r>
              <a:rPr lang="en-US" sz="1400" b="1" dirty="0">
                <a:latin typeface="+mn-lt"/>
                <a:cs typeface="Times New Roman" pitchFamily="18" charset="0"/>
              </a:rPr>
              <a:t>C</a:t>
            </a:r>
            <a:r>
              <a:rPr lang="en-US" sz="1400" b="1" baseline="-25000" dirty="0">
                <a:latin typeface="+mn-lt"/>
                <a:cs typeface="Times New Roman" pitchFamily="18" charset="0"/>
              </a:rPr>
              <a:t>8</a:t>
            </a:r>
            <a:r>
              <a:rPr lang="en-US" sz="1400" b="1" dirty="0">
                <a:latin typeface="+mn-lt"/>
                <a:cs typeface="Times New Roman" pitchFamily="18" charset="0"/>
              </a:rPr>
              <a:t>H</a:t>
            </a:r>
            <a:r>
              <a:rPr lang="en-US" sz="1400" b="1" baseline="-25000" dirty="0">
                <a:latin typeface="+mn-lt"/>
                <a:cs typeface="Times New Roman" pitchFamily="18" charset="0"/>
              </a:rPr>
              <a:t>10</a:t>
            </a:r>
            <a:r>
              <a:rPr lang="en-US" sz="1400" b="1" dirty="0">
                <a:latin typeface="+mn-lt"/>
                <a:cs typeface="Times New Roman" pitchFamily="18" charset="0"/>
              </a:rPr>
              <a:t>O</a:t>
            </a:r>
            <a:r>
              <a:rPr lang="en-US" sz="1400" b="1" baseline="-25000" dirty="0">
                <a:latin typeface="+mn-lt"/>
                <a:cs typeface="Times New Roman" pitchFamily="18" charset="0"/>
              </a:rPr>
              <a:t>2</a:t>
            </a:r>
            <a:r>
              <a:rPr lang="en-US" sz="1400" b="1" dirty="0">
                <a:latin typeface="+mn-lt"/>
                <a:cs typeface="Times New Roman" pitchFamily="18" charset="0"/>
              </a:rPr>
              <a:t>N</a:t>
            </a:r>
            <a:r>
              <a:rPr lang="en-US" sz="1400" b="1" baseline="-25000" dirty="0">
                <a:latin typeface="+mn-lt"/>
                <a:cs typeface="Times New Roman" pitchFamily="18" charset="0"/>
              </a:rPr>
              <a:t>4</a:t>
            </a:r>
            <a:r>
              <a:rPr lang="en-US" sz="900" b="1" dirty="0">
                <a:latin typeface="+mn-lt"/>
                <a:cs typeface="Times New Roman" pitchFamily="18" charset="0"/>
              </a:rPr>
              <a:t> </a:t>
            </a:r>
            <a:endParaRPr lang="fr-FR" sz="1000" b="1" dirty="0">
              <a:latin typeface="+mn-lt"/>
              <a:cs typeface="Times New Roman" pitchFamily="18" charset="0"/>
            </a:endParaRPr>
          </a:p>
          <a:p>
            <a:pPr algn="l" eaLnBrk="0" hangingPunct="0">
              <a:defRPr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63" t="22556" r="34743" b="20264"/>
          <a:stretch>
            <a:fillRect/>
          </a:stretch>
        </p:blipFill>
        <p:spPr bwMode="auto">
          <a:xfrm>
            <a:off x="879475" y="923925"/>
            <a:ext cx="4443413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5824538" y="3227388"/>
            <a:ext cx="3059112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2800" b="1">
                <a:solidFill>
                  <a:srgbClr val="0000FF"/>
                </a:solidFill>
              </a:rPr>
              <a:t>Aspirine</a:t>
            </a:r>
          </a:p>
          <a:p>
            <a:pPr eaLnBrk="1" hangingPunct="1"/>
            <a:endParaRPr lang="fr-FR" altLang="fr-FR"/>
          </a:p>
          <a:p>
            <a:pPr eaLnBrk="1" hangingPunct="1"/>
            <a:r>
              <a:rPr lang="fr-FR" altLang="fr-FR"/>
              <a:t>Acide acétylsalicylique</a:t>
            </a:r>
          </a:p>
          <a:p>
            <a:pPr eaLnBrk="1" hangingPunct="1"/>
            <a:endParaRPr lang="fr-FR" altLang="fr-FR"/>
          </a:p>
          <a:p>
            <a:pPr eaLnBrk="1" hangingPunct="1"/>
            <a:r>
              <a:rPr lang="fr-FR" altLang="fr-FR" sz="2800" b="1"/>
              <a:t>C</a:t>
            </a:r>
            <a:r>
              <a:rPr lang="fr-FR" altLang="fr-FR" sz="2800" b="1" baseline="-25000"/>
              <a:t>9</a:t>
            </a:r>
            <a:r>
              <a:rPr lang="fr-FR" altLang="fr-FR" sz="2800" b="1"/>
              <a:t>H</a:t>
            </a:r>
            <a:r>
              <a:rPr lang="fr-FR" altLang="fr-FR" sz="2800" b="1" baseline="-25000"/>
              <a:t>8</a:t>
            </a:r>
            <a:r>
              <a:rPr lang="fr-FR" altLang="fr-FR" sz="2800" b="1"/>
              <a:t>O</a:t>
            </a:r>
            <a:r>
              <a:rPr lang="fr-FR" altLang="fr-FR" sz="2800" b="1" baseline="-25000"/>
              <a:t>4</a:t>
            </a:r>
            <a:r>
              <a:rPr lang="fr-FR" altLang="fr-FR" sz="2800" b="1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Lysozyme structure CPK represent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8" y="793750"/>
            <a:ext cx="4084637" cy="325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808038" y="4100513"/>
            <a:ext cx="3605212" cy="8302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Lysozyme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>
              <a:defRPr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une protéine du blanc d'œuf</a:t>
            </a:r>
          </a:p>
        </p:txBody>
      </p:sp>
      <p:pic>
        <p:nvPicPr>
          <p:cNvPr id="9220" name="Picture 4" descr="http://lesmessagersdutemps.com/ima/ADN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313" y="2763838"/>
            <a:ext cx="4084637" cy="273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ZoneTexte 7"/>
          <p:cNvSpPr txBox="1">
            <a:spLocks noChangeArrowheads="1"/>
          </p:cNvSpPr>
          <p:nvPr/>
        </p:nvSpPr>
        <p:spPr bwMode="auto">
          <a:xfrm>
            <a:off x="4803775" y="5476875"/>
            <a:ext cx="36337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>
                <a:solidFill>
                  <a:srgbClr val="7030A0"/>
                </a:solidFill>
              </a:rPr>
              <a:t>ADN</a:t>
            </a:r>
          </a:p>
          <a:p>
            <a:pPr eaLnBrk="1" hangingPunct="1"/>
            <a:r>
              <a:rPr lang="fr-FR" altLang="fr-FR">
                <a:solidFill>
                  <a:srgbClr val="7030A0"/>
                </a:solidFill>
              </a:rPr>
              <a:t>Acide desoxyribonucleique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e 10"/>
          <p:cNvGrpSpPr>
            <a:grpSpLocks/>
          </p:cNvGrpSpPr>
          <p:nvPr/>
        </p:nvGrpSpPr>
        <p:grpSpPr bwMode="auto">
          <a:xfrm>
            <a:off x="1000125" y="606425"/>
            <a:ext cx="6873875" cy="5221288"/>
            <a:chOff x="1000100" y="605920"/>
            <a:chExt cx="6873365" cy="5222384"/>
          </a:xfrm>
        </p:grpSpPr>
        <p:pic>
          <p:nvPicPr>
            <p:cNvPr id="10247" name="Picture 6" descr="mend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57" r="3473"/>
            <a:stretch>
              <a:fillRect/>
            </a:stretch>
          </p:blipFill>
          <p:spPr bwMode="auto">
            <a:xfrm>
              <a:off x="1000100" y="605920"/>
              <a:ext cx="6873365" cy="2762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8" name="Picture 4" descr="mend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01"/>
            <a:stretch>
              <a:fillRect/>
            </a:stretch>
          </p:blipFill>
          <p:spPr bwMode="auto">
            <a:xfrm>
              <a:off x="1000100" y="3357562"/>
              <a:ext cx="6854115" cy="819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9" name="Picture 3" descr="mend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771" r="8000"/>
            <a:stretch>
              <a:fillRect/>
            </a:stretch>
          </p:blipFill>
          <p:spPr bwMode="auto">
            <a:xfrm>
              <a:off x="1000102" y="4177365"/>
              <a:ext cx="6517230" cy="1650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4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fr-FR" altLang="fr-FR"/>
          </a:p>
        </p:txBody>
      </p:sp>
      <p:sp>
        <p:nvSpPr>
          <p:cNvPr id="10244" name="Rectangle 9"/>
          <p:cNvSpPr>
            <a:spLocks noChangeArrowheads="1"/>
          </p:cNvSpPr>
          <p:nvPr/>
        </p:nvSpPr>
        <p:spPr bwMode="auto">
          <a:xfrm>
            <a:off x="0" y="36766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fr-FR" altLang="fr-FR"/>
              <a:t/>
            </a:r>
            <a:br>
              <a:rPr lang="fr-FR" altLang="fr-FR"/>
            </a:br>
            <a:endParaRPr lang="fr-FR" altLang="fr-FR"/>
          </a:p>
          <a:p>
            <a:pPr algn="l"/>
            <a:endParaRPr lang="fr-FR" altLang="fr-FR"/>
          </a:p>
        </p:txBody>
      </p:sp>
      <p:sp>
        <p:nvSpPr>
          <p:cNvPr id="10245" name="Rectangle 10"/>
          <p:cNvSpPr>
            <a:spLocks noChangeArrowheads="1"/>
          </p:cNvSpPr>
          <p:nvPr/>
        </p:nvSpPr>
        <p:spPr bwMode="auto">
          <a:xfrm>
            <a:off x="0" y="44958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fr-FR" altLang="fr-FR"/>
          </a:p>
          <a:p>
            <a:pPr algn="l"/>
            <a:endParaRPr lang="fr-FR" altLang="fr-FR"/>
          </a:p>
        </p:txBody>
      </p:sp>
      <p:sp>
        <p:nvSpPr>
          <p:cNvPr id="10246" name="ZoneTexte 8">
            <a:hlinkClick r:id="rId5" action="ppaction://hlinkfile"/>
          </p:cNvPr>
          <p:cNvSpPr txBox="1">
            <a:spLocks noChangeArrowheads="1"/>
          </p:cNvSpPr>
          <p:nvPr/>
        </p:nvSpPr>
        <p:spPr bwMode="auto">
          <a:xfrm>
            <a:off x="5564188" y="5986463"/>
            <a:ext cx="2827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b="1">
                <a:solidFill>
                  <a:srgbClr val="0000FF"/>
                </a:solidFill>
              </a:rPr>
              <a:t>90 atomes différents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reeform 176"/>
          <p:cNvSpPr>
            <a:spLocks/>
          </p:cNvSpPr>
          <p:nvPr/>
        </p:nvSpPr>
        <p:spPr bwMode="auto">
          <a:xfrm>
            <a:off x="-122238" y="-823913"/>
            <a:ext cx="212726" cy="47625"/>
          </a:xfrm>
          <a:custGeom>
            <a:avLst/>
            <a:gdLst>
              <a:gd name="T0" fmla="*/ 133065502 w 335"/>
              <a:gd name="T1" fmla="*/ 21538086 h 74"/>
              <a:gd name="T2" fmla="*/ 133871955 w 335"/>
              <a:gd name="T3" fmla="*/ 16153884 h 74"/>
              <a:gd name="T4" fmla="*/ 134275182 w 335"/>
              <a:gd name="T5" fmla="*/ 9526286 h 74"/>
              <a:gd name="T6" fmla="*/ 135081635 w 335"/>
              <a:gd name="T7" fmla="*/ 4142087 h 74"/>
              <a:gd name="T8" fmla="*/ 135081635 w 335"/>
              <a:gd name="T9" fmla="*/ 2071044 h 74"/>
              <a:gd name="T10" fmla="*/ 128630007 w 335"/>
              <a:gd name="T11" fmla="*/ 4970376 h 74"/>
              <a:gd name="T12" fmla="*/ 121371926 w 335"/>
              <a:gd name="T13" fmla="*/ 6626954 h 74"/>
              <a:gd name="T14" fmla="*/ 114113845 w 335"/>
              <a:gd name="T15" fmla="*/ 9112463 h 74"/>
              <a:gd name="T16" fmla="*/ 105646083 w 335"/>
              <a:gd name="T17" fmla="*/ 10355218 h 74"/>
              <a:gd name="T18" fmla="*/ 96371868 w 335"/>
              <a:gd name="T19" fmla="*/ 11597331 h 74"/>
              <a:gd name="T20" fmla="*/ 87097652 w 335"/>
              <a:gd name="T21" fmla="*/ 12425620 h 74"/>
              <a:gd name="T22" fmla="*/ 77823417 w 335"/>
              <a:gd name="T23" fmla="*/ 13254552 h 74"/>
              <a:gd name="T24" fmla="*/ 68145975 w 335"/>
              <a:gd name="T25" fmla="*/ 13254552 h 74"/>
              <a:gd name="T26" fmla="*/ 58064672 w 335"/>
              <a:gd name="T27" fmla="*/ 12425620 h 74"/>
              <a:gd name="T28" fmla="*/ 48790456 w 335"/>
              <a:gd name="T29" fmla="*/ 12011797 h 74"/>
              <a:gd name="T30" fmla="*/ 39516231 w 335"/>
              <a:gd name="T31" fmla="*/ 10769043 h 74"/>
              <a:gd name="T32" fmla="*/ 30242016 w 335"/>
              <a:gd name="T33" fmla="*/ 9526286 h 74"/>
              <a:gd name="T34" fmla="*/ 21774254 w 335"/>
              <a:gd name="T35" fmla="*/ 7869709 h 74"/>
              <a:gd name="T36" fmla="*/ 14112941 w 335"/>
              <a:gd name="T37" fmla="*/ 5384843 h 74"/>
              <a:gd name="T38" fmla="*/ 6451630 w 335"/>
              <a:gd name="T39" fmla="*/ 2899333 h 74"/>
              <a:gd name="T40" fmla="*/ 0 w 335"/>
              <a:gd name="T41" fmla="*/ 0 h 74"/>
              <a:gd name="T42" fmla="*/ 0 w 335"/>
              <a:gd name="T43" fmla="*/ 2484866 h 74"/>
              <a:gd name="T44" fmla="*/ 0 w 335"/>
              <a:gd name="T45" fmla="*/ 7869709 h 74"/>
              <a:gd name="T46" fmla="*/ 0 w 335"/>
              <a:gd name="T47" fmla="*/ 14496663 h 74"/>
              <a:gd name="T48" fmla="*/ 0 w 335"/>
              <a:gd name="T49" fmla="*/ 19881504 h 74"/>
              <a:gd name="T50" fmla="*/ 6451630 w 335"/>
              <a:gd name="T51" fmla="*/ 21952552 h 74"/>
              <a:gd name="T52" fmla="*/ 13306488 w 335"/>
              <a:gd name="T53" fmla="*/ 24023595 h 74"/>
              <a:gd name="T54" fmla="*/ 20967801 w 335"/>
              <a:gd name="T55" fmla="*/ 25680172 h 74"/>
              <a:gd name="T56" fmla="*/ 28629109 w 335"/>
              <a:gd name="T57" fmla="*/ 26922926 h 74"/>
              <a:gd name="T58" fmla="*/ 37096871 w 335"/>
              <a:gd name="T59" fmla="*/ 28165681 h 74"/>
              <a:gd name="T60" fmla="*/ 45967869 w 335"/>
              <a:gd name="T61" fmla="*/ 29407792 h 74"/>
              <a:gd name="T62" fmla="*/ 54838858 w 335"/>
              <a:gd name="T63" fmla="*/ 29822258 h 74"/>
              <a:gd name="T64" fmla="*/ 64113073 w 335"/>
              <a:gd name="T65" fmla="*/ 30650546 h 74"/>
              <a:gd name="T66" fmla="*/ 72581470 w 335"/>
              <a:gd name="T67" fmla="*/ 30650546 h 74"/>
              <a:gd name="T68" fmla="*/ 81855685 w 335"/>
              <a:gd name="T69" fmla="*/ 29822258 h 74"/>
              <a:gd name="T70" fmla="*/ 91129920 w 335"/>
              <a:gd name="T71" fmla="*/ 29822258 h 74"/>
              <a:gd name="T72" fmla="*/ 100000908 w 335"/>
              <a:gd name="T73" fmla="*/ 28579503 h 74"/>
              <a:gd name="T74" fmla="*/ 108871897 w 335"/>
              <a:gd name="T75" fmla="*/ 27336749 h 74"/>
              <a:gd name="T76" fmla="*/ 117339659 w 335"/>
              <a:gd name="T77" fmla="*/ 25680172 h 74"/>
              <a:gd name="T78" fmla="*/ 125404194 w 335"/>
              <a:gd name="T79" fmla="*/ 24023595 h 74"/>
              <a:gd name="T80" fmla="*/ 133065502 w 335"/>
              <a:gd name="T81" fmla="*/ 21538086 h 7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335"/>
              <a:gd name="T124" fmla="*/ 0 h 74"/>
              <a:gd name="T125" fmla="*/ 335 w 335"/>
              <a:gd name="T126" fmla="*/ 74 h 7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335" h="74">
                <a:moveTo>
                  <a:pt x="330" y="52"/>
                </a:moveTo>
                <a:lnTo>
                  <a:pt x="332" y="39"/>
                </a:lnTo>
                <a:lnTo>
                  <a:pt x="333" y="23"/>
                </a:lnTo>
                <a:lnTo>
                  <a:pt x="335" y="10"/>
                </a:lnTo>
                <a:lnTo>
                  <a:pt x="335" y="5"/>
                </a:lnTo>
                <a:lnTo>
                  <a:pt x="319" y="12"/>
                </a:lnTo>
                <a:lnTo>
                  <a:pt x="301" y="16"/>
                </a:lnTo>
                <a:lnTo>
                  <a:pt x="283" y="22"/>
                </a:lnTo>
                <a:lnTo>
                  <a:pt x="262" y="25"/>
                </a:lnTo>
                <a:lnTo>
                  <a:pt x="239" y="28"/>
                </a:lnTo>
                <a:lnTo>
                  <a:pt x="216" y="30"/>
                </a:lnTo>
                <a:lnTo>
                  <a:pt x="193" y="32"/>
                </a:lnTo>
                <a:lnTo>
                  <a:pt x="169" y="32"/>
                </a:lnTo>
                <a:lnTo>
                  <a:pt x="144" y="30"/>
                </a:lnTo>
                <a:lnTo>
                  <a:pt x="121" y="29"/>
                </a:lnTo>
                <a:lnTo>
                  <a:pt x="98" y="26"/>
                </a:lnTo>
                <a:lnTo>
                  <a:pt x="75" y="23"/>
                </a:lnTo>
                <a:lnTo>
                  <a:pt x="54" y="19"/>
                </a:lnTo>
                <a:lnTo>
                  <a:pt x="35" y="13"/>
                </a:lnTo>
                <a:lnTo>
                  <a:pt x="16" y="7"/>
                </a:lnTo>
                <a:lnTo>
                  <a:pt x="0" y="0"/>
                </a:lnTo>
                <a:lnTo>
                  <a:pt x="0" y="6"/>
                </a:lnTo>
                <a:lnTo>
                  <a:pt x="0" y="19"/>
                </a:lnTo>
                <a:lnTo>
                  <a:pt x="0" y="35"/>
                </a:lnTo>
                <a:lnTo>
                  <a:pt x="0" y="48"/>
                </a:lnTo>
                <a:lnTo>
                  <a:pt x="16" y="53"/>
                </a:lnTo>
                <a:lnTo>
                  <a:pt x="33" y="58"/>
                </a:lnTo>
                <a:lnTo>
                  <a:pt x="52" y="62"/>
                </a:lnTo>
                <a:lnTo>
                  <a:pt x="71" y="65"/>
                </a:lnTo>
                <a:lnTo>
                  <a:pt x="92" y="68"/>
                </a:lnTo>
                <a:lnTo>
                  <a:pt x="114" y="71"/>
                </a:lnTo>
                <a:lnTo>
                  <a:pt x="136" y="72"/>
                </a:lnTo>
                <a:lnTo>
                  <a:pt x="159" y="74"/>
                </a:lnTo>
                <a:lnTo>
                  <a:pt x="180" y="74"/>
                </a:lnTo>
                <a:lnTo>
                  <a:pt x="203" y="72"/>
                </a:lnTo>
                <a:lnTo>
                  <a:pt x="226" y="72"/>
                </a:lnTo>
                <a:lnTo>
                  <a:pt x="248" y="69"/>
                </a:lnTo>
                <a:lnTo>
                  <a:pt x="270" y="66"/>
                </a:lnTo>
                <a:lnTo>
                  <a:pt x="291" y="62"/>
                </a:lnTo>
                <a:lnTo>
                  <a:pt x="311" y="58"/>
                </a:lnTo>
                <a:lnTo>
                  <a:pt x="330" y="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1267" name="Freeform 177"/>
          <p:cNvSpPr>
            <a:spLocks/>
          </p:cNvSpPr>
          <p:nvPr/>
        </p:nvSpPr>
        <p:spPr bwMode="auto">
          <a:xfrm>
            <a:off x="-127000" y="-865188"/>
            <a:ext cx="220663" cy="36513"/>
          </a:xfrm>
          <a:custGeom>
            <a:avLst/>
            <a:gdLst>
              <a:gd name="T0" fmla="*/ 131831192 w 347"/>
              <a:gd name="T1" fmla="*/ 0 h 58"/>
              <a:gd name="T2" fmla="*/ 137492754 w 347"/>
              <a:gd name="T3" fmla="*/ 2774359 h 58"/>
              <a:gd name="T4" fmla="*/ 140323217 w 347"/>
              <a:gd name="T5" fmla="*/ 6341302 h 58"/>
              <a:gd name="T6" fmla="*/ 140323217 w 347"/>
              <a:gd name="T7" fmla="*/ 9511636 h 58"/>
              <a:gd name="T8" fmla="*/ 137492754 w 347"/>
              <a:gd name="T9" fmla="*/ 12681974 h 58"/>
              <a:gd name="T10" fmla="*/ 128595650 w 347"/>
              <a:gd name="T11" fmla="*/ 15456331 h 58"/>
              <a:gd name="T12" fmla="*/ 120103625 w 347"/>
              <a:gd name="T13" fmla="*/ 17834083 h 58"/>
              <a:gd name="T14" fmla="*/ 111207158 w 347"/>
              <a:gd name="T15" fmla="*/ 19419250 h 58"/>
              <a:gd name="T16" fmla="*/ 101906247 w 347"/>
              <a:gd name="T17" fmla="*/ 20608440 h 58"/>
              <a:gd name="T18" fmla="*/ 93414222 w 347"/>
              <a:gd name="T19" fmla="*/ 21797006 h 58"/>
              <a:gd name="T20" fmla="*/ 84113312 w 347"/>
              <a:gd name="T21" fmla="*/ 22986196 h 58"/>
              <a:gd name="T22" fmla="*/ 74407939 w 347"/>
              <a:gd name="T23" fmla="*/ 22986196 h 58"/>
              <a:gd name="T24" fmla="*/ 65915278 w 347"/>
              <a:gd name="T25" fmla="*/ 22986196 h 58"/>
              <a:gd name="T26" fmla="*/ 57018810 w 347"/>
              <a:gd name="T27" fmla="*/ 22193613 h 58"/>
              <a:gd name="T28" fmla="*/ 48526785 w 347"/>
              <a:gd name="T29" fmla="*/ 21797006 h 58"/>
              <a:gd name="T30" fmla="*/ 40034750 w 347"/>
              <a:gd name="T31" fmla="*/ 20608440 h 58"/>
              <a:gd name="T32" fmla="*/ 32755418 w 347"/>
              <a:gd name="T33" fmla="*/ 19419250 h 58"/>
              <a:gd name="T34" fmla="*/ 25072278 w 347"/>
              <a:gd name="T35" fmla="*/ 17834083 h 58"/>
              <a:gd name="T36" fmla="*/ 18197383 w 347"/>
              <a:gd name="T37" fmla="*/ 15456331 h 58"/>
              <a:gd name="T38" fmla="*/ 10918686 w 347"/>
              <a:gd name="T39" fmla="*/ 13078580 h 58"/>
              <a:gd name="T40" fmla="*/ 5257122 w 347"/>
              <a:gd name="T41" fmla="*/ 10700200 h 58"/>
              <a:gd name="T42" fmla="*/ 1617771 w 347"/>
              <a:gd name="T43" fmla="*/ 7926469 h 58"/>
              <a:gd name="T44" fmla="*/ 0 w 347"/>
              <a:gd name="T45" fmla="*/ 5152110 h 58"/>
              <a:gd name="T46" fmla="*/ 1617771 w 347"/>
              <a:gd name="T47" fmla="*/ 2774359 h 58"/>
              <a:gd name="T48" fmla="*/ 6874893 w 347"/>
              <a:gd name="T49" fmla="*/ 396607 h 58"/>
              <a:gd name="T50" fmla="*/ 15771363 w 347"/>
              <a:gd name="T51" fmla="*/ 2774359 h 58"/>
              <a:gd name="T52" fmla="*/ 23858950 w 347"/>
              <a:gd name="T53" fmla="*/ 5152110 h 58"/>
              <a:gd name="T54" fmla="*/ 31946532 w 347"/>
              <a:gd name="T55" fmla="*/ 6737279 h 58"/>
              <a:gd name="T56" fmla="*/ 40034750 w 347"/>
              <a:gd name="T57" fmla="*/ 8719053 h 58"/>
              <a:gd name="T58" fmla="*/ 48526785 w 347"/>
              <a:gd name="T59" fmla="*/ 9511636 h 58"/>
              <a:gd name="T60" fmla="*/ 56614368 w 347"/>
              <a:gd name="T61" fmla="*/ 10304220 h 58"/>
              <a:gd name="T62" fmla="*/ 64298143 w 347"/>
              <a:gd name="T63" fmla="*/ 10700200 h 58"/>
              <a:gd name="T64" fmla="*/ 72385725 w 347"/>
              <a:gd name="T65" fmla="*/ 11493413 h 58"/>
              <a:gd name="T66" fmla="*/ 79665058 w 347"/>
              <a:gd name="T67" fmla="*/ 10700200 h 58"/>
              <a:gd name="T68" fmla="*/ 87348218 w 347"/>
              <a:gd name="T69" fmla="*/ 10700200 h 58"/>
              <a:gd name="T70" fmla="*/ 95031357 w 347"/>
              <a:gd name="T71" fmla="*/ 9511636 h 58"/>
              <a:gd name="T72" fmla="*/ 102715133 w 347"/>
              <a:gd name="T73" fmla="*/ 8719053 h 58"/>
              <a:gd name="T74" fmla="*/ 109993829 w 347"/>
              <a:gd name="T75" fmla="*/ 6737279 h 58"/>
              <a:gd name="T76" fmla="*/ 117273162 w 347"/>
              <a:gd name="T77" fmla="*/ 5152110 h 58"/>
              <a:gd name="T78" fmla="*/ 124551859 w 347"/>
              <a:gd name="T79" fmla="*/ 2774359 h 58"/>
              <a:gd name="T80" fmla="*/ 131831192 w 347"/>
              <a:gd name="T81" fmla="*/ 0 h 5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347"/>
              <a:gd name="T124" fmla="*/ 0 h 58"/>
              <a:gd name="T125" fmla="*/ 347 w 347"/>
              <a:gd name="T126" fmla="*/ 58 h 5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347" h="58">
                <a:moveTo>
                  <a:pt x="326" y="0"/>
                </a:moveTo>
                <a:lnTo>
                  <a:pt x="340" y="7"/>
                </a:lnTo>
                <a:lnTo>
                  <a:pt x="347" y="16"/>
                </a:lnTo>
                <a:lnTo>
                  <a:pt x="347" y="24"/>
                </a:lnTo>
                <a:lnTo>
                  <a:pt x="340" y="32"/>
                </a:lnTo>
                <a:lnTo>
                  <a:pt x="318" y="39"/>
                </a:lnTo>
                <a:lnTo>
                  <a:pt x="297" y="45"/>
                </a:lnTo>
                <a:lnTo>
                  <a:pt x="275" y="49"/>
                </a:lnTo>
                <a:lnTo>
                  <a:pt x="252" y="52"/>
                </a:lnTo>
                <a:lnTo>
                  <a:pt x="231" y="55"/>
                </a:lnTo>
                <a:lnTo>
                  <a:pt x="208" y="58"/>
                </a:lnTo>
                <a:lnTo>
                  <a:pt x="184" y="58"/>
                </a:lnTo>
                <a:lnTo>
                  <a:pt x="163" y="58"/>
                </a:lnTo>
                <a:lnTo>
                  <a:pt x="141" y="56"/>
                </a:lnTo>
                <a:lnTo>
                  <a:pt x="120" y="55"/>
                </a:lnTo>
                <a:lnTo>
                  <a:pt x="99" y="52"/>
                </a:lnTo>
                <a:lnTo>
                  <a:pt x="81" y="49"/>
                </a:lnTo>
                <a:lnTo>
                  <a:pt x="62" y="45"/>
                </a:lnTo>
                <a:lnTo>
                  <a:pt x="45" y="39"/>
                </a:lnTo>
                <a:lnTo>
                  <a:pt x="27" y="33"/>
                </a:lnTo>
                <a:lnTo>
                  <a:pt x="13" y="27"/>
                </a:lnTo>
                <a:lnTo>
                  <a:pt x="4" y="20"/>
                </a:lnTo>
                <a:lnTo>
                  <a:pt x="0" y="13"/>
                </a:lnTo>
                <a:lnTo>
                  <a:pt x="4" y="7"/>
                </a:lnTo>
                <a:lnTo>
                  <a:pt x="17" y="1"/>
                </a:lnTo>
                <a:lnTo>
                  <a:pt x="39" y="7"/>
                </a:lnTo>
                <a:lnTo>
                  <a:pt x="59" y="13"/>
                </a:lnTo>
                <a:lnTo>
                  <a:pt x="79" y="17"/>
                </a:lnTo>
                <a:lnTo>
                  <a:pt x="99" y="22"/>
                </a:lnTo>
                <a:lnTo>
                  <a:pt x="120" y="24"/>
                </a:lnTo>
                <a:lnTo>
                  <a:pt x="140" y="26"/>
                </a:lnTo>
                <a:lnTo>
                  <a:pt x="159" y="27"/>
                </a:lnTo>
                <a:lnTo>
                  <a:pt x="179" y="29"/>
                </a:lnTo>
                <a:lnTo>
                  <a:pt x="197" y="27"/>
                </a:lnTo>
                <a:lnTo>
                  <a:pt x="216" y="27"/>
                </a:lnTo>
                <a:lnTo>
                  <a:pt x="235" y="24"/>
                </a:lnTo>
                <a:lnTo>
                  <a:pt x="254" y="22"/>
                </a:lnTo>
                <a:lnTo>
                  <a:pt x="272" y="17"/>
                </a:lnTo>
                <a:lnTo>
                  <a:pt x="290" y="13"/>
                </a:lnTo>
                <a:lnTo>
                  <a:pt x="308" y="7"/>
                </a:lnTo>
                <a:lnTo>
                  <a:pt x="3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1268" name="Freeform 178"/>
          <p:cNvSpPr>
            <a:spLocks/>
          </p:cNvSpPr>
          <p:nvPr/>
        </p:nvSpPr>
        <p:spPr bwMode="auto">
          <a:xfrm>
            <a:off x="-98425" y="-947738"/>
            <a:ext cx="31750" cy="30163"/>
          </a:xfrm>
          <a:custGeom>
            <a:avLst/>
            <a:gdLst>
              <a:gd name="T0" fmla="*/ 10076413 w 49"/>
              <a:gd name="T1" fmla="*/ 19357585 h 47"/>
              <a:gd name="T2" fmla="*/ 13855312 w 49"/>
              <a:gd name="T3" fmla="*/ 18945572 h 47"/>
              <a:gd name="T4" fmla="*/ 17633561 w 49"/>
              <a:gd name="T5" fmla="*/ 16474774 h 47"/>
              <a:gd name="T6" fmla="*/ 19732948 w 49"/>
              <a:gd name="T7" fmla="*/ 13591320 h 47"/>
              <a:gd name="T8" fmla="*/ 20572703 w 49"/>
              <a:gd name="T9" fmla="*/ 9884479 h 47"/>
              <a:gd name="T10" fmla="*/ 19732948 w 49"/>
              <a:gd name="T11" fmla="*/ 5766268 h 47"/>
              <a:gd name="T12" fmla="*/ 17633561 w 49"/>
              <a:gd name="T13" fmla="*/ 2882813 h 47"/>
              <a:gd name="T14" fmla="*/ 13855312 w 49"/>
              <a:gd name="T15" fmla="*/ 412014 h 47"/>
              <a:gd name="T16" fmla="*/ 10076413 w 49"/>
              <a:gd name="T17" fmla="*/ 0 h 47"/>
              <a:gd name="T18" fmla="*/ 6717393 w 49"/>
              <a:gd name="T19" fmla="*/ 412014 h 47"/>
              <a:gd name="T20" fmla="*/ 2939143 w 49"/>
              <a:gd name="T21" fmla="*/ 2882813 h 47"/>
              <a:gd name="T22" fmla="*/ 419878 w 49"/>
              <a:gd name="T23" fmla="*/ 5766268 h 47"/>
              <a:gd name="T24" fmla="*/ 0 w 49"/>
              <a:gd name="T25" fmla="*/ 9884479 h 47"/>
              <a:gd name="T26" fmla="*/ 419878 w 49"/>
              <a:gd name="T27" fmla="*/ 13591320 h 47"/>
              <a:gd name="T28" fmla="*/ 2939143 w 49"/>
              <a:gd name="T29" fmla="*/ 16474774 h 47"/>
              <a:gd name="T30" fmla="*/ 6717393 w 49"/>
              <a:gd name="T31" fmla="*/ 18945572 h 47"/>
              <a:gd name="T32" fmla="*/ 10076413 w 49"/>
              <a:gd name="T33" fmla="*/ 19357585 h 47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9"/>
              <a:gd name="T52" fmla="*/ 0 h 47"/>
              <a:gd name="T53" fmla="*/ 49 w 49"/>
              <a:gd name="T54" fmla="*/ 47 h 47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9" h="47">
                <a:moveTo>
                  <a:pt x="24" y="47"/>
                </a:moveTo>
                <a:lnTo>
                  <a:pt x="33" y="46"/>
                </a:lnTo>
                <a:lnTo>
                  <a:pt x="42" y="40"/>
                </a:lnTo>
                <a:lnTo>
                  <a:pt x="47" y="33"/>
                </a:lnTo>
                <a:lnTo>
                  <a:pt x="49" y="24"/>
                </a:lnTo>
                <a:lnTo>
                  <a:pt x="47" y="14"/>
                </a:lnTo>
                <a:lnTo>
                  <a:pt x="42" y="7"/>
                </a:lnTo>
                <a:lnTo>
                  <a:pt x="33" y="1"/>
                </a:lnTo>
                <a:lnTo>
                  <a:pt x="24" y="0"/>
                </a:lnTo>
                <a:lnTo>
                  <a:pt x="16" y="1"/>
                </a:lnTo>
                <a:lnTo>
                  <a:pt x="7" y="7"/>
                </a:lnTo>
                <a:lnTo>
                  <a:pt x="1" y="14"/>
                </a:lnTo>
                <a:lnTo>
                  <a:pt x="0" y="24"/>
                </a:lnTo>
                <a:lnTo>
                  <a:pt x="1" y="33"/>
                </a:lnTo>
                <a:lnTo>
                  <a:pt x="7" y="40"/>
                </a:lnTo>
                <a:lnTo>
                  <a:pt x="16" y="46"/>
                </a:lnTo>
                <a:lnTo>
                  <a:pt x="24" y="4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1269" name="Freeform 179"/>
          <p:cNvSpPr>
            <a:spLocks/>
          </p:cNvSpPr>
          <p:nvPr/>
        </p:nvSpPr>
        <p:spPr bwMode="auto">
          <a:xfrm>
            <a:off x="-60325" y="-915988"/>
            <a:ext cx="31750" cy="30163"/>
          </a:xfrm>
          <a:custGeom>
            <a:avLst/>
            <a:gdLst>
              <a:gd name="T0" fmla="*/ 10076413 w 49"/>
              <a:gd name="T1" fmla="*/ 18954302 h 48"/>
              <a:gd name="T2" fmla="*/ 13855312 w 49"/>
              <a:gd name="T3" fmla="*/ 18164409 h 48"/>
              <a:gd name="T4" fmla="*/ 17633561 w 49"/>
              <a:gd name="T5" fmla="*/ 16189990 h 48"/>
              <a:gd name="T6" fmla="*/ 19732948 w 49"/>
              <a:gd name="T7" fmla="*/ 13031045 h 48"/>
              <a:gd name="T8" fmla="*/ 20572703 w 49"/>
              <a:gd name="T9" fmla="*/ 9082205 h 48"/>
              <a:gd name="T10" fmla="*/ 19732948 w 49"/>
              <a:gd name="T11" fmla="*/ 5923260 h 48"/>
              <a:gd name="T12" fmla="*/ 17633561 w 49"/>
              <a:gd name="T13" fmla="*/ 3158946 h 48"/>
              <a:gd name="T14" fmla="*/ 13855312 w 49"/>
              <a:gd name="T15" fmla="*/ 789894 h 48"/>
              <a:gd name="T16" fmla="*/ 10076413 w 49"/>
              <a:gd name="T17" fmla="*/ 0 h 48"/>
              <a:gd name="T18" fmla="*/ 6717393 w 49"/>
              <a:gd name="T19" fmla="*/ 789894 h 48"/>
              <a:gd name="T20" fmla="*/ 2939143 w 49"/>
              <a:gd name="T21" fmla="*/ 3158946 h 48"/>
              <a:gd name="T22" fmla="*/ 419878 w 49"/>
              <a:gd name="T23" fmla="*/ 5923260 h 48"/>
              <a:gd name="T24" fmla="*/ 0 w 49"/>
              <a:gd name="T25" fmla="*/ 9082205 h 48"/>
              <a:gd name="T26" fmla="*/ 419878 w 49"/>
              <a:gd name="T27" fmla="*/ 13031045 h 48"/>
              <a:gd name="T28" fmla="*/ 2939143 w 49"/>
              <a:gd name="T29" fmla="*/ 16189990 h 48"/>
              <a:gd name="T30" fmla="*/ 6717393 w 49"/>
              <a:gd name="T31" fmla="*/ 18164409 h 48"/>
              <a:gd name="T32" fmla="*/ 10076413 w 49"/>
              <a:gd name="T33" fmla="*/ 18954302 h 4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9"/>
              <a:gd name="T52" fmla="*/ 0 h 48"/>
              <a:gd name="T53" fmla="*/ 49 w 49"/>
              <a:gd name="T54" fmla="*/ 48 h 4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9" h="48">
                <a:moveTo>
                  <a:pt x="24" y="48"/>
                </a:moveTo>
                <a:lnTo>
                  <a:pt x="33" y="46"/>
                </a:lnTo>
                <a:lnTo>
                  <a:pt x="42" y="41"/>
                </a:lnTo>
                <a:lnTo>
                  <a:pt x="47" y="33"/>
                </a:lnTo>
                <a:lnTo>
                  <a:pt x="49" y="23"/>
                </a:lnTo>
                <a:lnTo>
                  <a:pt x="47" y="15"/>
                </a:lnTo>
                <a:lnTo>
                  <a:pt x="42" y="8"/>
                </a:lnTo>
                <a:lnTo>
                  <a:pt x="33" y="2"/>
                </a:lnTo>
                <a:lnTo>
                  <a:pt x="24" y="0"/>
                </a:lnTo>
                <a:lnTo>
                  <a:pt x="16" y="2"/>
                </a:lnTo>
                <a:lnTo>
                  <a:pt x="7" y="8"/>
                </a:lnTo>
                <a:lnTo>
                  <a:pt x="1" y="15"/>
                </a:lnTo>
                <a:lnTo>
                  <a:pt x="0" y="23"/>
                </a:lnTo>
                <a:lnTo>
                  <a:pt x="1" y="33"/>
                </a:lnTo>
                <a:lnTo>
                  <a:pt x="7" y="41"/>
                </a:lnTo>
                <a:lnTo>
                  <a:pt x="16" y="46"/>
                </a:lnTo>
                <a:lnTo>
                  <a:pt x="24" y="4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1270" name="Freeform 180"/>
          <p:cNvSpPr>
            <a:spLocks/>
          </p:cNvSpPr>
          <p:nvPr/>
        </p:nvSpPr>
        <p:spPr bwMode="auto">
          <a:xfrm>
            <a:off x="-28575" y="-957263"/>
            <a:ext cx="31750" cy="31750"/>
          </a:xfrm>
          <a:custGeom>
            <a:avLst/>
            <a:gdLst>
              <a:gd name="T0" fmla="*/ 10496290 w 49"/>
              <a:gd name="T1" fmla="*/ 20572703 h 49"/>
              <a:gd name="T2" fmla="*/ 13855312 w 49"/>
              <a:gd name="T3" fmla="*/ 19732948 h 49"/>
              <a:gd name="T4" fmla="*/ 17633561 w 49"/>
              <a:gd name="T5" fmla="*/ 17213683 h 49"/>
              <a:gd name="T6" fmla="*/ 20152825 w 49"/>
              <a:gd name="T7" fmla="*/ 13855312 h 49"/>
              <a:gd name="T8" fmla="*/ 20572703 w 49"/>
              <a:gd name="T9" fmla="*/ 10076413 h 49"/>
              <a:gd name="T10" fmla="*/ 20152825 w 49"/>
              <a:gd name="T11" fmla="*/ 6297516 h 49"/>
              <a:gd name="T12" fmla="*/ 17633561 w 49"/>
              <a:gd name="T13" fmla="*/ 2939143 h 49"/>
              <a:gd name="T14" fmla="*/ 13855312 w 49"/>
              <a:gd name="T15" fmla="*/ 419878 h 49"/>
              <a:gd name="T16" fmla="*/ 10496290 w 49"/>
              <a:gd name="T17" fmla="*/ 0 h 49"/>
              <a:gd name="T18" fmla="*/ 6717393 w 49"/>
              <a:gd name="T19" fmla="*/ 419878 h 49"/>
              <a:gd name="T20" fmla="*/ 2939143 w 49"/>
              <a:gd name="T21" fmla="*/ 2939143 h 49"/>
              <a:gd name="T22" fmla="*/ 839755 w 49"/>
              <a:gd name="T23" fmla="*/ 6297516 h 49"/>
              <a:gd name="T24" fmla="*/ 0 w 49"/>
              <a:gd name="T25" fmla="*/ 10076413 h 49"/>
              <a:gd name="T26" fmla="*/ 839755 w 49"/>
              <a:gd name="T27" fmla="*/ 13855312 h 49"/>
              <a:gd name="T28" fmla="*/ 2939143 w 49"/>
              <a:gd name="T29" fmla="*/ 17213683 h 49"/>
              <a:gd name="T30" fmla="*/ 6717393 w 49"/>
              <a:gd name="T31" fmla="*/ 19732948 h 49"/>
              <a:gd name="T32" fmla="*/ 10496290 w 49"/>
              <a:gd name="T33" fmla="*/ 20572703 h 4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9"/>
              <a:gd name="T52" fmla="*/ 0 h 49"/>
              <a:gd name="T53" fmla="*/ 49 w 49"/>
              <a:gd name="T54" fmla="*/ 49 h 49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9" h="49">
                <a:moveTo>
                  <a:pt x="25" y="49"/>
                </a:moveTo>
                <a:lnTo>
                  <a:pt x="33" y="47"/>
                </a:lnTo>
                <a:lnTo>
                  <a:pt x="42" y="41"/>
                </a:lnTo>
                <a:lnTo>
                  <a:pt x="48" y="33"/>
                </a:lnTo>
                <a:lnTo>
                  <a:pt x="49" y="24"/>
                </a:lnTo>
                <a:lnTo>
                  <a:pt x="48" y="15"/>
                </a:lnTo>
                <a:lnTo>
                  <a:pt x="42" y="7"/>
                </a:lnTo>
                <a:lnTo>
                  <a:pt x="33" y="1"/>
                </a:lnTo>
                <a:lnTo>
                  <a:pt x="25" y="0"/>
                </a:lnTo>
                <a:lnTo>
                  <a:pt x="16" y="1"/>
                </a:lnTo>
                <a:lnTo>
                  <a:pt x="7" y="7"/>
                </a:lnTo>
                <a:lnTo>
                  <a:pt x="2" y="15"/>
                </a:lnTo>
                <a:lnTo>
                  <a:pt x="0" y="24"/>
                </a:lnTo>
                <a:lnTo>
                  <a:pt x="2" y="33"/>
                </a:lnTo>
                <a:lnTo>
                  <a:pt x="7" y="41"/>
                </a:lnTo>
                <a:lnTo>
                  <a:pt x="16" y="47"/>
                </a:lnTo>
                <a:lnTo>
                  <a:pt x="25" y="4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1271" name="Freeform 181"/>
          <p:cNvSpPr>
            <a:spLocks/>
          </p:cNvSpPr>
          <p:nvPr/>
        </p:nvSpPr>
        <p:spPr bwMode="auto">
          <a:xfrm>
            <a:off x="-4763" y="-912813"/>
            <a:ext cx="30163" cy="31750"/>
          </a:xfrm>
          <a:custGeom>
            <a:avLst/>
            <a:gdLst>
              <a:gd name="T0" fmla="*/ 9872098 w 48"/>
              <a:gd name="T1" fmla="*/ 20572703 h 49"/>
              <a:gd name="T2" fmla="*/ 13031045 w 48"/>
              <a:gd name="T3" fmla="*/ 20152825 h 49"/>
              <a:gd name="T4" fmla="*/ 15795358 w 48"/>
              <a:gd name="T5" fmla="*/ 17633561 h 49"/>
              <a:gd name="T6" fmla="*/ 18164409 w 48"/>
              <a:gd name="T7" fmla="*/ 13855312 h 49"/>
              <a:gd name="T8" fmla="*/ 18954302 w 48"/>
              <a:gd name="T9" fmla="*/ 10496290 h 49"/>
              <a:gd name="T10" fmla="*/ 18164409 w 48"/>
              <a:gd name="T11" fmla="*/ 6717393 h 49"/>
              <a:gd name="T12" fmla="*/ 15795358 w 48"/>
              <a:gd name="T13" fmla="*/ 2939143 h 49"/>
              <a:gd name="T14" fmla="*/ 13031045 w 48"/>
              <a:gd name="T15" fmla="*/ 839755 h 49"/>
              <a:gd name="T16" fmla="*/ 9872098 w 48"/>
              <a:gd name="T17" fmla="*/ 0 h 49"/>
              <a:gd name="T18" fmla="*/ 5923260 w 48"/>
              <a:gd name="T19" fmla="*/ 839755 h 49"/>
              <a:gd name="T20" fmla="*/ 2764314 w 48"/>
              <a:gd name="T21" fmla="*/ 2939143 h 49"/>
              <a:gd name="T22" fmla="*/ 789894 w 48"/>
              <a:gd name="T23" fmla="*/ 6717393 h 49"/>
              <a:gd name="T24" fmla="*/ 0 w 48"/>
              <a:gd name="T25" fmla="*/ 10496290 h 49"/>
              <a:gd name="T26" fmla="*/ 789894 w 48"/>
              <a:gd name="T27" fmla="*/ 13855312 h 49"/>
              <a:gd name="T28" fmla="*/ 2764314 w 48"/>
              <a:gd name="T29" fmla="*/ 17633561 h 49"/>
              <a:gd name="T30" fmla="*/ 5923260 w 48"/>
              <a:gd name="T31" fmla="*/ 20152825 h 49"/>
              <a:gd name="T32" fmla="*/ 9872098 w 48"/>
              <a:gd name="T33" fmla="*/ 20572703 h 4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8"/>
              <a:gd name="T52" fmla="*/ 0 h 49"/>
              <a:gd name="T53" fmla="*/ 48 w 48"/>
              <a:gd name="T54" fmla="*/ 49 h 49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8" h="49">
                <a:moveTo>
                  <a:pt x="25" y="49"/>
                </a:moveTo>
                <a:lnTo>
                  <a:pt x="33" y="48"/>
                </a:lnTo>
                <a:lnTo>
                  <a:pt x="40" y="42"/>
                </a:lnTo>
                <a:lnTo>
                  <a:pt x="46" y="33"/>
                </a:lnTo>
                <a:lnTo>
                  <a:pt x="48" y="25"/>
                </a:lnTo>
                <a:lnTo>
                  <a:pt x="46" y="16"/>
                </a:lnTo>
                <a:lnTo>
                  <a:pt x="40" y="7"/>
                </a:lnTo>
                <a:lnTo>
                  <a:pt x="33" y="2"/>
                </a:lnTo>
                <a:lnTo>
                  <a:pt x="25" y="0"/>
                </a:lnTo>
                <a:lnTo>
                  <a:pt x="15" y="2"/>
                </a:lnTo>
                <a:lnTo>
                  <a:pt x="7" y="7"/>
                </a:lnTo>
                <a:lnTo>
                  <a:pt x="2" y="16"/>
                </a:lnTo>
                <a:lnTo>
                  <a:pt x="0" y="25"/>
                </a:lnTo>
                <a:lnTo>
                  <a:pt x="2" y="33"/>
                </a:lnTo>
                <a:lnTo>
                  <a:pt x="7" y="42"/>
                </a:lnTo>
                <a:lnTo>
                  <a:pt x="15" y="48"/>
                </a:lnTo>
                <a:lnTo>
                  <a:pt x="25" y="4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1272" name="Freeform 182"/>
          <p:cNvSpPr>
            <a:spLocks/>
          </p:cNvSpPr>
          <p:nvPr/>
        </p:nvSpPr>
        <p:spPr bwMode="auto">
          <a:xfrm>
            <a:off x="38100" y="-939800"/>
            <a:ext cx="30163" cy="31750"/>
          </a:xfrm>
          <a:custGeom>
            <a:avLst/>
            <a:gdLst>
              <a:gd name="T0" fmla="*/ 9082205 w 48"/>
              <a:gd name="T1" fmla="*/ 20572703 h 49"/>
              <a:gd name="T2" fmla="*/ 13425678 w 48"/>
              <a:gd name="T3" fmla="*/ 19732948 h 49"/>
              <a:gd name="T4" fmla="*/ 16189990 w 48"/>
              <a:gd name="T5" fmla="*/ 17633561 h 49"/>
              <a:gd name="T6" fmla="*/ 18559670 w 48"/>
              <a:gd name="T7" fmla="*/ 13855312 h 49"/>
              <a:gd name="T8" fmla="*/ 18954302 w 48"/>
              <a:gd name="T9" fmla="*/ 10076413 h 49"/>
              <a:gd name="T10" fmla="*/ 18559670 w 48"/>
              <a:gd name="T11" fmla="*/ 6717393 h 49"/>
              <a:gd name="T12" fmla="*/ 16189990 w 48"/>
              <a:gd name="T13" fmla="*/ 2939143 h 49"/>
              <a:gd name="T14" fmla="*/ 13425678 w 48"/>
              <a:gd name="T15" fmla="*/ 419878 h 49"/>
              <a:gd name="T16" fmla="*/ 9082205 w 48"/>
              <a:gd name="T17" fmla="*/ 0 h 49"/>
              <a:gd name="T18" fmla="*/ 5923260 w 48"/>
              <a:gd name="T19" fmla="*/ 419878 h 49"/>
              <a:gd name="T20" fmla="*/ 3158946 w 48"/>
              <a:gd name="T21" fmla="*/ 2939143 h 49"/>
              <a:gd name="T22" fmla="*/ 789894 w 48"/>
              <a:gd name="T23" fmla="*/ 6717393 h 49"/>
              <a:gd name="T24" fmla="*/ 0 w 48"/>
              <a:gd name="T25" fmla="*/ 10076413 h 49"/>
              <a:gd name="T26" fmla="*/ 789894 w 48"/>
              <a:gd name="T27" fmla="*/ 13855312 h 49"/>
              <a:gd name="T28" fmla="*/ 3158946 w 48"/>
              <a:gd name="T29" fmla="*/ 17633561 h 49"/>
              <a:gd name="T30" fmla="*/ 5923260 w 48"/>
              <a:gd name="T31" fmla="*/ 19732948 h 49"/>
              <a:gd name="T32" fmla="*/ 9082205 w 48"/>
              <a:gd name="T33" fmla="*/ 20572703 h 4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8"/>
              <a:gd name="T52" fmla="*/ 0 h 49"/>
              <a:gd name="T53" fmla="*/ 48 w 48"/>
              <a:gd name="T54" fmla="*/ 49 h 49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8" h="49">
                <a:moveTo>
                  <a:pt x="23" y="49"/>
                </a:moveTo>
                <a:lnTo>
                  <a:pt x="34" y="47"/>
                </a:lnTo>
                <a:lnTo>
                  <a:pt x="41" y="42"/>
                </a:lnTo>
                <a:lnTo>
                  <a:pt x="47" y="33"/>
                </a:lnTo>
                <a:lnTo>
                  <a:pt x="48" y="24"/>
                </a:lnTo>
                <a:lnTo>
                  <a:pt x="47" y="16"/>
                </a:lnTo>
                <a:lnTo>
                  <a:pt x="41" y="7"/>
                </a:lnTo>
                <a:lnTo>
                  <a:pt x="34" y="1"/>
                </a:lnTo>
                <a:lnTo>
                  <a:pt x="23" y="0"/>
                </a:lnTo>
                <a:lnTo>
                  <a:pt x="15" y="1"/>
                </a:lnTo>
                <a:lnTo>
                  <a:pt x="8" y="7"/>
                </a:lnTo>
                <a:lnTo>
                  <a:pt x="2" y="16"/>
                </a:lnTo>
                <a:lnTo>
                  <a:pt x="0" y="24"/>
                </a:lnTo>
                <a:lnTo>
                  <a:pt x="2" y="33"/>
                </a:lnTo>
                <a:lnTo>
                  <a:pt x="8" y="42"/>
                </a:lnTo>
                <a:lnTo>
                  <a:pt x="15" y="47"/>
                </a:lnTo>
                <a:lnTo>
                  <a:pt x="23" y="4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grpSp>
        <p:nvGrpSpPr>
          <p:cNvPr id="11273" name="Group 189"/>
          <p:cNvGrpSpPr>
            <a:grpSpLocks/>
          </p:cNvGrpSpPr>
          <p:nvPr/>
        </p:nvGrpSpPr>
        <p:grpSpPr bwMode="auto">
          <a:xfrm>
            <a:off x="914400" y="1981200"/>
            <a:ext cx="3146425" cy="1554163"/>
            <a:chOff x="576" y="1248"/>
            <a:chExt cx="1982" cy="979"/>
          </a:xfrm>
        </p:grpSpPr>
        <p:grpSp>
          <p:nvGrpSpPr>
            <p:cNvPr id="11278" name="Group 115"/>
            <p:cNvGrpSpPr>
              <a:grpSpLocks/>
            </p:cNvGrpSpPr>
            <p:nvPr/>
          </p:nvGrpSpPr>
          <p:grpSpPr bwMode="auto">
            <a:xfrm>
              <a:off x="2112" y="1728"/>
              <a:ext cx="446" cy="499"/>
              <a:chOff x="1238" y="1409"/>
              <a:chExt cx="463" cy="509"/>
            </a:xfrm>
          </p:grpSpPr>
          <p:sp>
            <p:nvSpPr>
              <p:cNvPr id="11340" name="Rectangle 127"/>
              <p:cNvSpPr>
                <a:spLocks noChangeArrowheads="1"/>
              </p:cNvSpPr>
              <p:nvPr/>
            </p:nvSpPr>
            <p:spPr bwMode="auto">
              <a:xfrm>
                <a:off x="1470" y="1409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41" name="Rectangle 126"/>
              <p:cNvSpPr>
                <a:spLocks noChangeArrowheads="1"/>
              </p:cNvSpPr>
              <p:nvPr/>
            </p:nvSpPr>
            <p:spPr bwMode="auto">
              <a:xfrm>
                <a:off x="1373" y="1440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42" name="Rectangle 125"/>
              <p:cNvSpPr>
                <a:spLocks noChangeArrowheads="1"/>
              </p:cNvSpPr>
              <p:nvPr/>
            </p:nvSpPr>
            <p:spPr bwMode="auto">
              <a:xfrm>
                <a:off x="1238" y="1538"/>
                <a:ext cx="141" cy="17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43" name="Rectangle 124"/>
              <p:cNvSpPr>
                <a:spLocks noChangeArrowheads="1"/>
              </p:cNvSpPr>
              <p:nvPr/>
            </p:nvSpPr>
            <p:spPr bwMode="auto">
              <a:xfrm>
                <a:off x="1320" y="1583"/>
                <a:ext cx="143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44" name="Rectangle 123"/>
              <p:cNvSpPr>
                <a:spLocks noChangeArrowheads="1"/>
              </p:cNvSpPr>
              <p:nvPr/>
            </p:nvSpPr>
            <p:spPr bwMode="auto">
              <a:xfrm>
                <a:off x="1493" y="1590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45" name="Rectangle 122"/>
              <p:cNvSpPr>
                <a:spLocks noChangeArrowheads="1"/>
              </p:cNvSpPr>
              <p:nvPr/>
            </p:nvSpPr>
            <p:spPr bwMode="auto">
              <a:xfrm>
                <a:off x="1425" y="1680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46" name="Rectangle 121"/>
              <p:cNvSpPr>
                <a:spLocks noChangeArrowheads="1"/>
              </p:cNvSpPr>
              <p:nvPr/>
            </p:nvSpPr>
            <p:spPr bwMode="auto">
              <a:xfrm>
                <a:off x="1493" y="1485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47" name="Rectangle 120"/>
              <p:cNvSpPr>
                <a:spLocks noChangeArrowheads="1"/>
              </p:cNvSpPr>
              <p:nvPr/>
            </p:nvSpPr>
            <p:spPr bwMode="auto">
              <a:xfrm>
                <a:off x="1343" y="1725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48" name="Rectangle 119"/>
              <p:cNvSpPr>
                <a:spLocks noChangeArrowheads="1"/>
              </p:cNvSpPr>
              <p:nvPr/>
            </p:nvSpPr>
            <p:spPr bwMode="auto">
              <a:xfrm>
                <a:off x="1252" y="1671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49" name="Rectangle 118"/>
              <p:cNvSpPr>
                <a:spLocks noChangeArrowheads="1"/>
              </p:cNvSpPr>
              <p:nvPr/>
            </p:nvSpPr>
            <p:spPr bwMode="auto">
              <a:xfrm>
                <a:off x="1508" y="1679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50" name="Rectangle 117"/>
              <p:cNvSpPr>
                <a:spLocks noChangeArrowheads="1"/>
              </p:cNvSpPr>
              <p:nvPr/>
            </p:nvSpPr>
            <p:spPr bwMode="auto">
              <a:xfrm>
                <a:off x="1560" y="1529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51" name="Rectangle 116"/>
              <p:cNvSpPr>
                <a:spLocks noChangeArrowheads="1"/>
              </p:cNvSpPr>
              <p:nvPr/>
            </p:nvSpPr>
            <p:spPr bwMode="auto">
              <a:xfrm>
                <a:off x="1432" y="1777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grpSp>
          <p:nvGrpSpPr>
            <p:cNvPr id="11279" name="Group 103"/>
            <p:cNvGrpSpPr>
              <a:grpSpLocks/>
            </p:cNvGrpSpPr>
            <p:nvPr/>
          </p:nvGrpSpPr>
          <p:grpSpPr bwMode="auto">
            <a:xfrm rot="6786267">
              <a:off x="711" y="1113"/>
              <a:ext cx="667" cy="938"/>
              <a:chOff x="1192" y="744"/>
              <a:chExt cx="680" cy="973"/>
            </a:xfrm>
          </p:grpSpPr>
          <p:sp>
            <p:nvSpPr>
              <p:cNvPr id="11329" name="Freeform 114"/>
              <p:cNvSpPr>
                <a:spLocks/>
              </p:cNvSpPr>
              <p:nvPr/>
            </p:nvSpPr>
            <p:spPr bwMode="auto">
              <a:xfrm>
                <a:off x="1192" y="744"/>
                <a:ext cx="680" cy="973"/>
              </a:xfrm>
              <a:custGeom>
                <a:avLst/>
                <a:gdLst>
                  <a:gd name="T0" fmla="*/ 392 w 680"/>
                  <a:gd name="T1" fmla="*/ 0 h 973"/>
                  <a:gd name="T2" fmla="*/ 435 w 680"/>
                  <a:gd name="T3" fmla="*/ 3 h 973"/>
                  <a:gd name="T4" fmla="*/ 473 w 680"/>
                  <a:gd name="T5" fmla="*/ 8 h 973"/>
                  <a:gd name="T6" fmla="*/ 507 w 680"/>
                  <a:gd name="T7" fmla="*/ 19 h 973"/>
                  <a:gd name="T8" fmla="*/ 534 w 680"/>
                  <a:gd name="T9" fmla="*/ 31 h 973"/>
                  <a:gd name="T10" fmla="*/ 558 w 680"/>
                  <a:gd name="T11" fmla="*/ 46 h 973"/>
                  <a:gd name="T12" fmla="*/ 575 w 680"/>
                  <a:gd name="T13" fmla="*/ 62 h 973"/>
                  <a:gd name="T14" fmla="*/ 585 w 680"/>
                  <a:gd name="T15" fmla="*/ 78 h 973"/>
                  <a:gd name="T16" fmla="*/ 591 w 680"/>
                  <a:gd name="T17" fmla="*/ 92 h 973"/>
                  <a:gd name="T18" fmla="*/ 591 w 680"/>
                  <a:gd name="T19" fmla="*/ 101 h 973"/>
                  <a:gd name="T20" fmla="*/ 591 w 680"/>
                  <a:gd name="T21" fmla="*/ 111 h 973"/>
                  <a:gd name="T22" fmla="*/ 588 w 680"/>
                  <a:gd name="T23" fmla="*/ 124 h 973"/>
                  <a:gd name="T24" fmla="*/ 583 w 680"/>
                  <a:gd name="T25" fmla="*/ 137 h 973"/>
                  <a:gd name="T26" fmla="*/ 575 w 680"/>
                  <a:gd name="T27" fmla="*/ 150 h 973"/>
                  <a:gd name="T28" fmla="*/ 565 w 680"/>
                  <a:gd name="T29" fmla="*/ 162 h 973"/>
                  <a:gd name="T30" fmla="*/ 550 w 680"/>
                  <a:gd name="T31" fmla="*/ 173 h 973"/>
                  <a:gd name="T32" fmla="*/ 533 w 680"/>
                  <a:gd name="T33" fmla="*/ 180 h 973"/>
                  <a:gd name="T34" fmla="*/ 547 w 680"/>
                  <a:gd name="T35" fmla="*/ 188 h 973"/>
                  <a:gd name="T36" fmla="*/ 555 w 680"/>
                  <a:gd name="T37" fmla="*/ 196 h 973"/>
                  <a:gd name="T38" fmla="*/ 555 w 680"/>
                  <a:gd name="T39" fmla="*/ 204 h 973"/>
                  <a:gd name="T40" fmla="*/ 547 w 680"/>
                  <a:gd name="T41" fmla="*/ 211 h 973"/>
                  <a:gd name="T42" fmla="*/ 559 w 680"/>
                  <a:gd name="T43" fmla="*/ 222 h 973"/>
                  <a:gd name="T44" fmla="*/ 562 w 680"/>
                  <a:gd name="T45" fmla="*/ 234 h 973"/>
                  <a:gd name="T46" fmla="*/ 558 w 680"/>
                  <a:gd name="T47" fmla="*/ 246 h 973"/>
                  <a:gd name="T48" fmla="*/ 549 w 680"/>
                  <a:gd name="T49" fmla="*/ 252 h 973"/>
                  <a:gd name="T50" fmla="*/ 549 w 680"/>
                  <a:gd name="T51" fmla="*/ 257 h 973"/>
                  <a:gd name="T52" fmla="*/ 546 w 680"/>
                  <a:gd name="T53" fmla="*/ 270 h 973"/>
                  <a:gd name="T54" fmla="*/ 545 w 680"/>
                  <a:gd name="T55" fmla="*/ 286 h 973"/>
                  <a:gd name="T56" fmla="*/ 543 w 680"/>
                  <a:gd name="T57" fmla="*/ 299 h 973"/>
                  <a:gd name="T58" fmla="*/ 680 w 680"/>
                  <a:gd name="T59" fmla="*/ 852 h 973"/>
                  <a:gd name="T60" fmla="*/ 513 w 680"/>
                  <a:gd name="T61" fmla="*/ 973 h 973"/>
                  <a:gd name="T62" fmla="*/ 163 w 680"/>
                  <a:gd name="T63" fmla="*/ 973 h 973"/>
                  <a:gd name="T64" fmla="*/ 0 w 680"/>
                  <a:gd name="T65" fmla="*/ 805 h 973"/>
                  <a:gd name="T66" fmla="*/ 213 w 680"/>
                  <a:gd name="T67" fmla="*/ 293 h 973"/>
                  <a:gd name="T68" fmla="*/ 213 w 680"/>
                  <a:gd name="T69" fmla="*/ 281 h 973"/>
                  <a:gd name="T70" fmla="*/ 213 w 680"/>
                  <a:gd name="T71" fmla="*/ 265 h 973"/>
                  <a:gd name="T72" fmla="*/ 213 w 680"/>
                  <a:gd name="T73" fmla="*/ 252 h 973"/>
                  <a:gd name="T74" fmla="*/ 213 w 680"/>
                  <a:gd name="T75" fmla="*/ 246 h 973"/>
                  <a:gd name="T76" fmla="*/ 205 w 680"/>
                  <a:gd name="T77" fmla="*/ 239 h 973"/>
                  <a:gd name="T78" fmla="*/ 202 w 680"/>
                  <a:gd name="T79" fmla="*/ 229 h 973"/>
                  <a:gd name="T80" fmla="*/ 206 w 680"/>
                  <a:gd name="T81" fmla="*/ 216 h 973"/>
                  <a:gd name="T82" fmla="*/ 220 w 680"/>
                  <a:gd name="T83" fmla="*/ 207 h 973"/>
                  <a:gd name="T84" fmla="*/ 212 w 680"/>
                  <a:gd name="T85" fmla="*/ 200 h 973"/>
                  <a:gd name="T86" fmla="*/ 207 w 680"/>
                  <a:gd name="T87" fmla="*/ 193 h 973"/>
                  <a:gd name="T88" fmla="*/ 212 w 680"/>
                  <a:gd name="T89" fmla="*/ 187 h 973"/>
                  <a:gd name="T90" fmla="*/ 223 w 680"/>
                  <a:gd name="T91" fmla="*/ 183 h 973"/>
                  <a:gd name="T92" fmla="*/ 206 w 680"/>
                  <a:gd name="T93" fmla="*/ 174 h 973"/>
                  <a:gd name="T94" fmla="*/ 194 w 680"/>
                  <a:gd name="T95" fmla="*/ 162 h 973"/>
                  <a:gd name="T96" fmla="*/ 184 w 680"/>
                  <a:gd name="T97" fmla="*/ 148 h 973"/>
                  <a:gd name="T98" fmla="*/ 179 w 680"/>
                  <a:gd name="T99" fmla="*/ 135 h 973"/>
                  <a:gd name="T100" fmla="*/ 176 w 680"/>
                  <a:gd name="T101" fmla="*/ 121 h 973"/>
                  <a:gd name="T102" fmla="*/ 174 w 680"/>
                  <a:gd name="T103" fmla="*/ 108 h 973"/>
                  <a:gd name="T104" fmla="*/ 174 w 680"/>
                  <a:gd name="T105" fmla="*/ 98 h 973"/>
                  <a:gd name="T106" fmla="*/ 176 w 680"/>
                  <a:gd name="T107" fmla="*/ 89 h 973"/>
                  <a:gd name="T108" fmla="*/ 183 w 680"/>
                  <a:gd name="T109" fmla="*/ 75 h 973"/>
                  <a:gd name="T110" fmla="*/ 197 w 680"/>
                  <a:gd name="T111" fmla="*/ 59 h 973"/>
                  <a:gd name="T112" fmla="*/ 216 w 680"/>
                  <a:gd name="T113" fmla="*/ 44 h 973"/>
                  <a:gd name="T114" fmla="*/ 242 w 680"/>
                  <a:gd name="T115" fmla="*/ 30 h 973"/>
                  <a:gd name="T116" fmla="*/ 272 w 680"/>
                  <a:gd name="T117" fmla="*/ 19 h 973"/>
                  <a:gd name="T118" fmla="*/ 308 w 680"/>
                  <a:gd name="T119" fmla="*/ 8 h 973"/>
                  <a:gd name="T120" fmla="*/ 349 w 680"/>
                  <a:gd name="T121" fmla="*/ 3 h 973"/>
                  <a:gd name="T122" fmla="*/ 392 w 680"/>
                  <a:gd name="T123" fmla="*/ 0 h 973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680"/>
                  <a:gd name="T187" fmla="*/ 0 h 973"/>
                  <a:gd name="T188" fmla="*/ 680 w 680"/>
                  <a:gd name="T189" fmla="*/ 973 h 973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680" h="973">
                    <a:moveTo>
                      <a:pt x="392" y="0"/>
                    </a:moveTo>
                    <a:lnTo>
                      <a:pt x="435" y="3"/>
                    </a:lnTo>
                    <a:lnTo>
                      <a:pt x="473" y="8"/>
                    </a:lnTo>
                    <a:lnTo>
                      <a:pt x="507" y="19"/>
                    </a:lnTo>
                    <a:lnTo>
                      <a:pt x="534" y="31"/>
                    </a:lnTo>
                    <a:lnTo>
                      <a:pt x="558" y="46"/>
                    </a:lnTo>
                    <a:lnTo>
                      <a:pt x="575" y="62"/>
                    </a:lnTo>
                    <a:lnTo>
                      <a:pt x="585" y="78"/>
                    </a:lnTo>
                    <a:lnTo>
                      <a:pt x="591" y="92"/>
                    </a:lnTo>
                    <a:lnTo>
                      <a:pt x="591" y="101"/>
                    </a:lnTo>
                    <a:lnTo>
                      <a:pt x="591" y="111"/>
                    </a:lnTo>
                    <a:lnTo>
                      <a:pt x="588" y="124"/>
                    </a:lnTo>
                    <a:lnTo>
                      <a:pt x="583" y="137"/>
                    </a:lnTo>
                    <a:lnTo>
                      <a:pt x="575" y="150"/>
                    </a:lnTo>
                    <a:lnTo>
                      <a:pt x="565" y="162"/>
                    </a:lnTo>
                    <a:lnTo>
                      <a:pt x="550" y="173"/>
                    </a:lnTo>
                    <a:lnTo>
                      <a:pt x="533" y="180"/>
                    </a:lnTo>
                    <a:lnTo>
                      <a:pt x="547" y="188"/>
                    </a:lnTo>
                    <a:lnTo>
                      <a:pt x="555" y="196"/>
                    </a:lnTo>
                    <a:lnTo>
                      <a:pt x="555" y="204"/>
                    </a:lnTo>
                    <a:lnTo>
                      <a:pt x="547" y="211"/>
                    </a:lnTo>
                    <a:lnTo>
                      <a:pt x="559" y="222"/>
                    </a:lnTo>
                    <a:lnTo>
                      <a:pt x="562" y="234"/>
                    </a:lnTo>
                    <a:lnTo>
                      <a:pt x="558" y="246"/>
                    </a:lnTo>
                    <a:lnTo>
                      <a:pt x="549" y="252"/>
                    </a:lnTo>
                    <a:lnTo>
                      <a:pt x="549" y="257"/>
                    </a:lnTo>
                    <a:lnTo>
                      <a:pt x="546" y="270"/>
                    </a:lnTo>
                    <a:lnTo>
                      <a:pt x="545" y="286"/>
                    </a:lnTo>
                    <a:lnTo>
                      <a:pt x="543" y="299"/>
                    </a:lnTo>
                    <a:lnTo>
                      <a:pt x="680" y="852"/>
                    </a:lnTo>
                    <a:lnTo>
                      <a:pt x="513" y="973"/>
                    </a:lnTo>
                    <a:lnTo>
                      <a:pt x="163" y="973"/>
                    </a:lnTo>
                    <a:lnTo>
                      <a:pt x="0" y="805"/>
                    </a:lnTo>
                    <a:lnTo>
                      <a:pt x="213" y="293"/>
                    </a:lnTo>
                    <a:lnTo>
                      <a:pt x="213" y="281"/>
                    </a:lnTo>
                    <a:lnTo>
                      <a:pt x="213" y="265"/>
                    </a:lnTo>
                    <a:lnTo>
                      <a:pt x="213" y="252"/>
                    </a:lnTo>
                    <a:lnTo>
                      <a:pt x="213" y="246"/>
                    </a:lnTo>
                    <a:lnTo>
                      <a:pt x="205" y="239"/>
                    </a:lnTo>
                    <a:lnTo>
                      <a:pt x="202" y="229"/>
                    </a:lnTo>
                    <a:lnTo>
                      <a:pt x="206" y="216"/>
                    </a:lnTo>
                    <a:lnTo>
                      <a:pt x="220" y="207"/>
                    </a:lnTo>
                    <a:lnTo>
                      <a:pt x="212" y="200"/>
                    </a:lnTo>
                    <a:lnTo>
                      <a:pt x="207" y="193"/>
                    </a:lnTo>
                    <a:lnTo>
                      <a:pt x="212" y="187"/>
                    </a:lnTo>
                    <a:lnTo>
                      <a:pt x="223" y="183"/>
                    </a:lnTo>
                    <a:lnTo>
                      <a:pt x="206" y="174"/>
                    </a:lnTo>
                    <a:lnTo>
                      <a:pt x="194" y="162"/>
                    </a:lnTo>
                    <a:lnTo>
                      <a:pt x="184" y="148"/>
                    </a:lnTo>
                    <a:lnTo>
                      <a:pt x="179" y="135"/>
                    </a:lnTo>
                    <a:lnTo>
                      <a:pt x="176" y="121"/>
                    </a:lnTo>
                    <a:lnTo>
                      <a:pt x="174" y="108"/>
                    </a:lnTo>
                    <a:lnTo>
                      <a:pt x="174" y="98"/>
                    </a:lnTo>
                    <a:lnTo>
                      <a:pt x="176" y="89"/>
                    </a:lnTo>
                    <a:lnTo>
                      <a:pt x="183" y="75"/>
                    </a:lnTo>
                    <a:lnTo>
                      <a:pt x="197" y="59"/>
                    </a:lnTo>
                    <a:lnTo>
                      <a:pt x="216" y="44"/>
                    </a:lnTo>
                    <a:lnTo>
                      <a:pt x="242" y="30"/>
                    </a:lnTo>
                    <a:lnTo>
                      <a:pt x="272" y="19"/>
                    </a:lnTo>
                    <a:lnTo>
                      <a:pt x="308" y="8"/>
                    </a:lnTo>
                    <a:lnTo>
                      <a:pt x="349" y="3"/>
                    </a:lnTo>
                    <a:lnTo>
                      <a:pt x="39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30" name="Freeform 113"/>
              <p:cNvSpPr>
                <a:spLocks/>
              </p:cNvSpPr>
              <p:nvPr/>
            </p:nvSpPr>
            <p:spPr bwMode="auto">
              <a:xfrm>
                <a:off x="1238" y="1151"/>
                <a:ext cx="176" cy="419"/>
              </a:xfrm>
              <a:custGeom>
                <a:avLst/>
                <a:gdLst>
                  <a:gd name="T0" fmla="*/ 0 w 176"/>
                  <a:gd name="T1" fmla="*/ 323 h 419"/>
                  <a:gd name="T2" fmla="*/ 92 w 176"/>
                  <a:gd name="T3" fmla="*/ 419 h 419"/>
                  <a:gd name="T4" fmla="*/ 97 w 176"/>
                  <a:gd name="T5" fmla="*/ 402 h 419"/>
                  <a:gd name="T6" fmla="*/ 108 w 176"/>
                  <a:gd name="T7" fmla="*/ 357 h 419"/>
                  <a:gd name="T8" fmla="*/ 124 w 176"/>
                  <a:gd name="T9" fmla="*/ 292 h 419"/>
                  <a:gd name="T10" fmla="*/ 141 w 176"/>
                  <a:gd name="T11" fmla="*/ 218 h 419"/>
                  <a:gd name="T12" fmla="*/ 157 w 176"/>
                  <a:gd name="T13" fmla="*/ 143 h 419"/>
                  <a:gd name="T14" fmla="*/ 170 w 176"/>
                  <a:gd name="T15" fmla="*/ 75 h 419"/>
                  <a:gd name="T16" fmla="*/ 176 w 176"/>
                  <a:gd name="T17" fmla="*/ 25 h 419"/>
                  <a:gd name="T18" fmla="*/ 173 w 176"/>
                  <a:gd name="T19" fmla="*/ 0 h 419"/>
                  <a:gd name="T20" fmla="*/ 160 w 176"/>
                  <a:gd name="T21" fmla="*/ 6 h 419"/>
                  <a:gd name="T22" fmla="*/ 138 w 176"/>
                  <a:gd name="T23" fmla="*/ 32 h 419"/>
                  <a:gd name="T24" fmla="*/ 111 w 176"/>
                  <a:gd name="T25" fmla="*/ 75 h 419"/>
                  <a:gd name="T26" fmla="*/ 82 w 176"/>
                  <a:gd name="T27" fmla="*/ 128 h 419"/>
                  <a:gd name="T28" fmla="*/ 53 w 176"/>
                  <a:gd name="T29" fmla="*/ 184 h 419"/>
                  <a:gd name="T30" fmla="*/ 29 w 176"/>
                  <a:gd name="T31" fmla="*/ 241 h 419"/>
                  <a:gd name="T32" fmla="*/ 10 w 176"/>
                  <a:gd name="T33" fmla="*/ 288 h 419"/>
                  <a:gd name="T34" fmla="*/ 0 w 176"/>
                  <a:gd name="T35" fmla="*/ 323 h 41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76"/>
                  <a:gd name="T55" fmla="*/ 0 h 419"/>
                  <a:gd name="T56" fmla="*/ 176 w 176"/>
                  <a:gd name="T57" fmla="*/ 419 h 41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76" h="419">
                    <a:moveTo>
                      <a:pt x="0" y="323"/>
                    </a:moveTo>
                    <a:lnTo>
                      <a:pt x="92" y="419"/>
                    </a:lnTo>
                    <a:lnTo>
                      <a:pt x="97" y="402"/>
                    </a:lnTo>
                    <a:lnTo>
                      <a:pt x="108" y="357"/>
                    </a:lnTo>
                    <a:lnTo>
                      <a:pt x="124" y="292"/>
                    </a:lnTo>
                    <a:lnTo>
                      <a:pt x="141" y="218"/>
                    </a:lnTo>
                    <a:lnTo>
                      <a:pt x="157" y="143"/>
                    </a:lnTo>
                    <a:lnTo>
                      <a:pt x="170" y="75"/>
                    </a:lnTo>
                    <a:lnTo>
                      <a:pt x="176" y="25"/>
                    </a:lnTo>
                    <a:lnTo>
                      <a:pt x="173" y="0"/>
                    </a:lnTo>
                    <a:lnTo>
                      <a:pt x="160" y="6"/>
                    </a:lnTo>
                    <a:lnTo>
                      <a:pt x="138" y="32"/>
                    </a:lnTo>
                    <a:lnTo>
                      <a:pt x="111" y="75"/>
                    </a:lnTo>
                    <a:lnTo>
                      <a:pt x="82" y="128"/>
                    </a:lnTo>
                    <a:lnTo>
                      <a:pt x="53" y="184"/>
                    </a:lnTo>
                    <a:lnTo>
                      <a:pt x="29" y="241"/>
                    </a:lnTo>
                    <a:lnTo>
                      <a:pt x="10" y="288"/>
                    </a:lnTo>
                    <a:lnTo>
                      <a:pt x="0" y="3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31" name="Freeform 112"/>
              <p:cNvSpPr>
                <a:spLocks/>
              </p:cNvSpPr>
              <p:nvPr/>
            </p:nvSpPr>
            <p:spPr bwMode="auto">
              <a:xfrm>
                <a:off x="1379" y="1114"/>
                <a:ext cx="310" cy="511"/>
              </a:xfrm>
              <a:custGeom>
                <a:avLst/>
                <a:gdLst>
                  <a:gd name="T0" fmla="*/ 310 w 310"/>
                  <a:gd name="T1" fmla="*/ 511 h 511"/>
                  <a:gd name="T2" fmla="*/ 0 w 310"/>
                  <a:gd name="T3" fmla="*/ 509 h 511"/>
                  <a:gd name="T4" fmla="*/ 3 w 310"/>
                  <a:gd name="T5" fmla="*/ 488 h 511"/>
                  <a:gd name="T6" fmla="*/ 12 w 310"/>
                  <a:gd name="T7" fmla="*/ 429 h 511"/>
                  <a:gd name="T8" fmla="*/ 25 w 310"/>
                  <a:gd name="T9" fmla="*/ 347 h 511"/>
                  <a:gd name="T10" fmla="*/ 43 w 310"/>
                  <a:gd name="T11" fmla="*/ 252 h 511"/>
                  <a:gd name="T12" fmla="*/ 66 w 310"/>
                  <a:gd name="T13" fmla="*/ 158 h 511"/>
                  <a:gd name="T14" fmla="*/ 94 w 310"/>
                  <a:gd name="T15" fmla="*/ 76 h 511"/>
                  <a:gd name="T16" fmla="*/ 124 w 310"/>
                  <a:gd name="T17" fmla="*/ 20 h 511"/>
                  <a:gd name="T18" fmla="*/ 160 w 310"/>
                  <a:gd name="T19" fmla="*/ 0 h 511"/>
                  <a:gd name="T20" fmla="*/ 202 w 310"/>
                  <a:gd name="T21" fmla="*/ 21 h 511"/>
                  <a:gd name="T22" fmla="*/ 235 w 310"/>
                  <a:gd name="T23" fmla="*/ 75 h 511"/>
                  <a:gd name="T24" fmla="*/ 261 w 310"/>
                  <a:gd name="T25" fmla="*/ 150 h 511"/>
                  <a:gd name="T26" fmla="*/ 281 w 310"/>
                  <a:gd name="T27" fmla="*/ 234 h 511"/>
                  <a:gd name="T28" fmla="*/ 296 w 310"/>
                  <a:gd name="T29" fmla="*/ 324 h 511"/>
                  <a:gd name="T30" fmla="*/ 304 w 310"/>
                  <a:gd name="T31" fmla="*/ 406 h 511"/>
                  <a:gd name="T32" fmla="*/ 309 w 310"/>
                  <a:gd name="T33" fmla="*/ 471 h 511"/>
                  <a:gd name="T34" fmla="*/ 310 w 310"/>
                  <a:gd name="T35" fmla="*/ 511 h 51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10"/>
                  <a:gd name="T55" fmla="*/ 0 h 511"/>
                  <a:gd name="T56" fmla="*/ 310 w 310"/>
                  <a:gd name="T57" fmla="*/ 511 h 51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10" h="511">
                    <a:moveTo>
                      <a:pt x="310" y="511"/>
                    </a:moveTo>
                    <a:lnTo>
                      <a:pt x="0" y="509"/>
                    </a:lnTo>
                    <a:lnTo>
                      <a:pt x="3" y="488"/>
                    </a:lnTo>
                    <a:lnTo>
                      <a:pt x="12" y="429"/>
                    </a:lnTo>
                    <a:lnTo>
                      <a:pt x="25" y="347"/>
                    </a:lnTo>
                    <a:lnTo>
                      <a:pt x="43" y="252"/>
                    </a:lnTo>
                    <a:lnTo>
                      <a:pt x="66" y="158"/>
                    </a:lnTo>
                    <a:lnTo>
                      <a:pt x="94" y="76"/>
                    </a:lnTo>
                    <a:lnTo>
                      <a:pt x="124" y="20"/>
                    </a:lnTo>
                    <a:lnTo>
                      <a:pt x="160" y="0"/>
                    </a:lnTo>
                    <a:lnTo>
                      <a:pt x="202" y="21"/>
                    </a:lnTo>
                    <a:lnTo>
                      <a:pt x="235" y="75"/>
                    </a:lnTo>
                    <a:lnTo>
                      <a:pt x="261" y="150"/>
                    </a:lnTo>
                    <a:lnTo>
                      <a:pt x="281" y="234"/>
                    </a:lnTo>
                    <a:lnTo>
                      <a:pt x="296" y="324"/>
                    </a:lnTo>
                    <a:lnTo>
                      <a:pt x="304" y="406"/>
                    </a:lnTo>
                    <a:lnTo>
                      <a:pt x="309" y="471"/>
                    </a:lnTo>
                    <a:lnTo>
                      <a:pt x="310" y="5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32" name="Freeform 111"/>
              <p:cNvSpPr>
                <a:spLocks/>
              </p:cNvSpPr>
              <p:nvPr/>
            </p:nvSpPr>
            <p:spPr bwMode="auto">
              <a:xfrm>
                <a:off x="1689" y="1154"/>
                <a:ext cx="134" cy="425"/>
              </a:xfrm>
              <a:custGeom>
                <a:avLst/>
                <a:gdLst>
                  <a:gd name="T0" fmla="*/ 134 w 134"/>
                  <a:gd name="T1" fmla="*/ 374 h 425"/>
                  <a:gd name="T2" fmla="*/ 65 w 134"/>
                  <a:gd name="T3" fmla="*/ 425 h 425"/>
                  <a:gd name="T4" fmla="*/ 56 w 134"/>
                  <a:gd name="T5" fmla="*/ 382 h 425"/>
                  <a:gd name="T6" fmla="*/ 45 w 134"/>
                  <a:gd name="T7" fmla="*/ 324 h 425"/>
                  <a:gd name="T8" fmla="*/ 30 w 134"/>
                  <a:gd name="T9" fmla="*/ 258 h 425"/>
                  <a:gd name="T10" fmla="*/ 17 w 134"/>
                  <a:gd name="T11" fmla="*/ 187 h 425"/>
                  <a:gd name="T12" fmla="*/ 7 w 134"/>
                  <a:gd name="T13" fmla="*/ 120 h 425"/>
                  <a:gd name="T14" fmla="*/ 0 w 134"/>
                  <a:gd name="T15" fmla="*/ 62 h 425"/>
                  <a:gd name="T16" fmla="*/ 1 w 134"/>
                  <a:gd name="T17" fmla="*/ 20 h 425"/>
                  <a:gd name="T18" fmla="*/ 12 w 134"/>
                  <a:gd name="T19" fmla="*/ 0 h 425"/>
                  <a:gd name="T20" fmla="*/ 30 w 134"/>
                  <a:gd name="T21" fmla="*/ 7 h 425"/>
                  <a:gd name="T22" fmla="*/ 50 w 134"/>
                  <a:gd name="T23" fmla="*/ 42 h 425"/>
                  <a:gd name="T24" fmla="*/ 71 w 134"/>
                  <a:gd name="T25" fmla="*/ 97 h 425"/>
                  <a:gd name="T26" fmla="*/ 88 w 134"/>
                  <a:gd name="T27" fmla="*/ 161 h 425"/>
                  <a:gd name="T28" fmla="*/ 105 w 134"/>
                  <a:gd name="T29" fmla="*/ 230 h 425"/>
                  <a:gd name="T30" fmla="*/ 118 w 134"/>
                  <a:gd name="T31" fmla="*/ 294 h 425"/>
                  <a:gd name="T32" fmla="*/ 128 w 134"/>
                  <a:gd name="T33" fmla="*/ 346 h 425"/>
                  <a:gd name="T34" fmla="*/ 134 w 134"/>
                  <a:gd name="T35" fmla="*/ 374 h 42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34"/>
                  <a:gd name="T55" fmla="*/ 0 h 425"/>
                  <a:gd name="T56" fmla="*/ 134 w 134"/>
                  <a:gd name="T57" fmla="*/ 425 h 42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34" h="425">
                    <a:moveTo>
                      <a:pt x="134" y="374"/>
                    </a:moveTo>
                    <a:lnTo>
                      <a:pt x="65" y="425"/>
                    </a:lnTo>
                    <a:lnTo>
                      <a:pt x="56" y="382"/>
                    </a:lnTo>
                    <a:lnTo>
                      <a:pt x="45" y="324"/>
                    </a:lnTo>
                    <a:lnTo>
                      <a:pt x="30" y="258"/>
                    </a:lnTo>
                    <a:lnTo>
                      <a:pt x="17" y="187"/>
                    </a:lnTo>
                    <a:lnTo>
                      <a:pt x="7" y="120"/>
                    </a:lnTo>
                    <a:lnTo>
                      <a:pt x="0" y="62"/>
                    </a:lnTo>
                    <a:lnTo>
                      <a:pt x="1" y="20"/>
                    </a:lnTo>
                    <a:lnTo>
                      <a:pt x="12" y="0"/>
                    </a:lnTo>
                    <a:lnTo>
                      <a:pt x="30" y="7"/>
                    </a:lnTo>
                    <a:lnTo>
                      <a:pt x="50" y="42"/>
                    </a:lnTo>
                    <a:lnTo>
                      <a:pt x="71" y="97"/>
                    </a:lnTo>
                    <a:lnTo>
                      <a:pt x="88" y="161"/>
                    </a:lnTo>
                    <a:lnTo>
                      <a:pt x="105" y="230"/>
                    </a:lnTo>
                    <a:lnTo>
                      <a:pt x="118" y="294"/>
                    </a:lnTo>
                    <a:lnTo>
                      <a:pt x="128" y="346"/>
                    </a:lnTo>
                    <a:lnTo>
                      <a:pt x="134" y="3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33" name="Freeform 110"/>
              <p:cNvSpPr>
                <a:spLocks/>
              </p:cNvSpPr>
              <p:nvPr/>
            </p:nvSpPr>
            <p:spPr bwMode="auto">
              <a:xfrm>
                <a:off x="1405" y="990"/>
                <a:ext cx="336" cy="73"/>
              </a:xfrm>
              <a:custGeom>
                <a:avLst/>
                <a:gdLst>
                  <a:gd name="T0" fmla="*/ 330 w 336"/>
                  <a:gd name="T1" fmla="*/ 53 h 73"/>
                  <a:gd name="T2" fmla="*/ 332 w 336"/>
                  <a:gd name="T3" fmla="*/ 40 h 73"/>
                  <a:gd name="T4" fmla="*/ 333 w 336"/>
                  <a:gd name="T5" fmla="*/ 24 h 73"/>
                  <a:gd name="T6" fmla="*/ 336 w 336"/>
                  <a:gd name="T7" fmla="*/ 11 h 73"/>
                  <a:gd name="T8" fmla="*/ 336 w 336"/>
                  <a:gd name="T9" fmla="*/ 6 h 73"/>
                  <a:gd name="T10" fmla="*/ 320 w 336"/>
                  <a:gd name="T11" fmla="*/ 11 h 73"/>
                  <a:gd name="T12" fmla="*/ 303 w 336"/>
                  <a:gd name="T13" fmla="*/ 17 h 73"/>
                  <a:gd name="T14" fmla="*/ 284 w 336"/>
                  <a:gd name="T15" fmla="*/ 22 h 73"/>
                  <a:gd name="T16" fmla="*/ 262 w 336"/>
                  <a:gd name="T17" fmla="*/ 26 h 73"/>
                  <a:gd name="T18" fmla="*/ 241 w 336"/>
                  <a:gd name="T19" fmla="*/ 29 h 73"/>
                  <a:gd name="T20" fmla="*/ 218 w 336"/>
                  <a:gd name="T21" fmla="*/ 30 h 73"/>
                  <a:gd name="T22" fmla="*/ 193 w 336"/>
                  <a:gd name="T23" fmla="*/ 32 h 73"/>
                  <a:gd name="T24" fmla="*/ 170 w 336"/>
                  <a:gd name="T25" fmla="*/ 32 h 73"/>
                  <a:gd name="T26" fmla="*/ 146 w 336"/>
                  <a:gd name="T27" fmla="*/ 30 h 73"/>
                  <a:gd name="T28" fmla="*/ 121 w 336"/>
                  <a:gd name="T29" fmla="*/ 29 h 73"/>
                  <a:gd name="T30" fmla="*/ 98 w 336"/>
                  <a:gd name="T31" fmla="*/ 26 h 73"/>
                  <a:gd name="T32" fmla="*/ 75 w 336"/>
                  <a:gd name="T33" fmla="*/ 23 h 73"/>
                  <a:gd name="T34" fmla="*/ 53 w 336"/>
                  <a:gd name="T35" fmla="*/ 19 h 73"/>
                  <a:gd name="T36" fmla="*/ 35 w 336"/>
                  <a:gd name="T37" fmla="*/ 13 h 73"/>
                  <a:gd name="T38" fmla="*/ 16 w 336"/>
                  <a:gd name="T39" fmla="*/ 7 h 73"/>
                  <a:gd name="T40" fmla="*/ 0 w 336"/>
                  <a:gd name="T41" fmla="*/ 0 h 73"/>
                  <a:gd name="T42" fmla="*/ 0 w 336"/>
                  <a:gd name="T43" fmla="*/ 6 h 73"/>
                  <a:gd name="T44" fmla="*/ 0 w 336"/>
                  <a:gd name="T45" fmla="*/ 19 h 73"/>
                  <a:gd name="T46" fmla="*/ 0 w 336"/>
                  <a:gd name="T47" fmla="*/ 35 h 73"/>
                  <a:gd name="T48" fmla="*/ 0 w 336"/>
                  <a:gd name="T49" fmla="*/ 47 h 73"/>
                  <a:gd name="T50" fmla="*/ 16 w 336"/>
                  <a:gd name="T51" fmla="*/ 53 h 73"/>
                  <a:gd name="T52" fmla="*/ 33 w 336"/>
                  <a:gd name="T53" fmla="*/ 58 h 73"/>
                  <a:gd name="T54" fmla="*/ 52 w 336"/>
                  <a:gd name="T55" fmla="*/ 62 h 73"/>
                  <a:gd name="T56" fmla="*/ 71 w 336"/>
                  <a:gd name="T57" fmla="*/ 66 h 73"/>
                  <a:gd name="T58" fmla="*/ 92 w 336"/>
                  <a:gd name="T59" fmla="*/ 69 h 73"/>
                  <a:gd name="T60" fmla="*/ 114 w 336"/>
                  <a:gd name="T61" fmla="*/ 71 h 73"/>
                  <a:gd name="T62" fmla="*/ 136 w 336"/>
                  <a:gd name="T63" fmla="*/ 72 h 73"/>
                  <a:gd name="T64" fmla="*/ 159 w 336"/>
                  <a:gd name="T65" fmla="*/ 73 h 73"/>
                  <a:gd name="T66" fmla="*/ 180 w 336"/>
                  <a:gd name="T67" fmla="*/ 73 h 73"/>
                  <a:gd name="T68" fmla="*/ 203 w 336"/>
                  <a:gd name="T69" fmla="*/ 73 h 73"/>
                  <a:gd name="T70" fmla="*/ 226 w 336"/>
                  <a:gd name="T71" fmla="*/ 72 h 73"/>
                  <a:gd name="T72" fmla="*/ 248 w 336"/>
                  <a:gd name="T73" fmla="*/ 71 h 73"/>
                  <a:gd name="T74" fmla="*/ 270 w 336"/>
                  <a:gd name="T75" fmla="*/ 68 h 73"/>
                  <a:gd name="T76" fmla="*/ 291 w 336"/>
                  <a:gd name="T77" fmla="*/ 63 h 73"/>
                  <a:gd name="T78" fmla="*/ 311 w 336"/>
                  <a:gd name="T79" fmla="*/ 59 h 73"/>
                  <a:gd name="T80" fmla="*/ 330 w 336"/>
                  <a:gd name="T81" fmla="*/ 53 h 7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36"/>
                  <a:gd name="T124" fmla="*/ 0 h 73"/>
                  <a:gd name="T125" fmla="*/ 336 w 336"/>
                  <a:gd name="T126" fmla="*/ 73 h 7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36" h="73">
                    <a:moveTo>
                      <a:pt x="330" y="53"/>
                    </a:moveTo>
                    <a:lnTo>
                      <a:pt x="332" y="40"/>
                    </a:lnTo>
                    <a:lnTo>
                      <a:pt x="333" y="24"/>
                    </a:lnTo>
                    <a:lnTo>
                      <a:pt x="336" y="11"/>
                    </a:lnTo>
                    <a:lnTo>
                      <a:pt x="336" y="6"/>
                    </a:lnTo>
                    <a:lnTo>
                      <a:pt x="320" y="11"/>
                    </a:lnTo>
                    <a:lnTo>
                      <a:pt x="303" y="17"/>
                    </a:lnTo>
                    <a:lnTo>
                      <a:pt x="284" y="22"/>
                    </a:lnTo>
                    <a:lnTo>
                      <a:pt x="262" y="26"/>
                    </a:lnTo>
                    <a:lnTo>
                      <a:pt x="241" y="29"/>
                    </a:lnTo>
                    <a:lnTo>
                      <a:pt x="218" y="30"/>
                    </a:lnTo>
                    <a:lnTo>
                      <a:pt x="193" y="32"/>
                    </a:lnTo>
                    <a:lnTo>
                      <a:pt x="170" y="32"/>
                    </a:lnTo>
                    <a:lnTo>
                      <a:pt x="146" y="30"/>
                    </a:lnTo>
                    <a:lnTo>
                      <a:pt x="121" y="29"/>
                    </a:lnTo>
                    <a:lnTo>
                      <a:pt x="98" y="26"/>
                    </a:lnTo>
                    <a:lnTo>
                      <a:pt x="75" y="23"/>
                    </a:lnTo>
                    <a:lnTo>
                      <a:pt x="53" y="19"/>
                    </a:lnTo>
                    <a:lnTo>
                      <a:pt x="35" y="13"/>
                    </a:lnTo>
                    <a:lnTo>
                      <a:pt x="16" y="7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9"/>
                    </a:lnTo>
                    <a:lnTo>
                      <a:pt x="0" y="35"/>
                    </a:lnTo>
                    <a:lnTo>
                      <a:pt x="0" y="47"/>
                    </a:lnTo>
                    <a:lnTo>
                      <a:pt x="16" y="53"/>
                    </a:lnTo>
                    <a:lnTo>
                      <a:pt x="33" y="58"/>
                    </a:lnTo>
                    <a:lnTo>
                      <a:pt x="52" y="62"/>
                    </a:lnTo>
                    <a:lnTo>
                      <a:pt x="71" y="66"/>
                    </a:lnTo>
                    <a:lnTo>
                      <a:pt x="92" y="69"/>
                    </a:lnTo>
                    <a:lnTo>
                      <a:pt x="114" y="71"/>
                    </a:lnTo>
                    <a:lnTo>
                      <a:pt x="136" y="72"/>
                    </a:lnTo>
                    <a:lnTo>
                      <a:pt x="159" y="73"/>
                    </a:lnTo>
                    <a:lnTo>
                      <a:pt x="180" y="73"/>
                    </a:lnTo>
                    <a:lnTo>
                      <a:pt x="203" y="73"/>
                    </a:lnTo>
                    <a:lnTo>
                      <a:pt x="226" y="72"/>
                    </a:lnTo>
                    <a:lnTo>
                      <a:pt x="248" y="71"/>
                    </a:lnTo>
                    <a:lnTo>
                      <a:pt x="270" y="68"/>
                    </a:lnTo>
                    <a:lnTo>
                      <a:pt x="291" y="63"/>
                    </a:lnTo>
                    <a:lnTo>
                      <a:pt x="311" y="59"/>
                    </a:lnTo>
                    <a:lnTo>
                      <a:pt x="330" y="5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34" name="Freeform 109"/>
              <p:cNvSpPr>
                <a:spLocks/>
              </p:cNvSpPr>
              <p:nvPr/>
            </p:nvSpPr>
            <p:spPr bwMode="auto">
              <a:xfrm>
                <a:off x="1399" y="924"/>
                <a:ext cx="348" cy="57"/>
              </a:xfrm>
              <a:custGeom>
                <a:avLst/>
                <a:gdLst>
                  <a:gd name="T0" fmla="*/ 326 w 348"/>
                  <a:gd name="T1" fmla="*/ 0 h 57"/>
                  <a:gd name="T2" fmla="*/ 340 w 348"/>
                  <a:gd name="T3" fmla="*/ 8 h 57"/>
                  <a:gd name="T4" fmla="*/ 348 w 348"/>
                  <a:gd name="T5" fmla="*/ 16 h 57"/>
                  <a:gd name="T6" fmla="*/ 348 w 348"/>
                  <a:gd name="T7" fmla="*/ 24 h 57"/>
                  <a:gd name="T8" fmla="*/ 340 w 348"/>
                  <a:gd name="T9" fmla="*/ 31 h 57"/>
                  <a:gd name="T10" fmla="*/ 319 w 348"/>
                  <a:gd name="T11" fmla="*/ 39 h 57"/>
                  <a:gd name="T12" fmla="*/ 297 w 348"/>
                  <a:gd name="T13" fmla="*/ 44 h 57"/>
                  <a:gd name="T14" fmla="*/ 276 w 348"/>
                  <a:gd name="T15" fmla="*/ 49 h 57"/>
                  <a:gd name="T16" fmla="*/ 253 w 348"/>
                  <a:gd name="T17" fmla="*/ 52 h 57"/>
                  <a:gd name="T18" fmla="*/ 229 w 348"/>
                  <a:gd name="T19" fmla="*/ 54 h 57"/>
                  <a:gd name="T20" fmla="*/ 208 w 348"/>
                  <a:gd name="T21" fmla="*/ 57 h 57"/>
                  <a:gd name="T22" fmla="*/ 185 w 348"/>
                  <a:gd name="T23" fmla="*/ 57 h 57"/>
                  <a:gd name="T24" fmla="*/ 163 w 348"/>
                  <a:gd name="T25" fmla="*/ 57 h 57"/>
                  <a:gd name="T26" fmla="*/ 142 w 348"/>
                  <a:gd name="T27" fmla="*/ 56 h 57"/>
                  <a:gd name="T28" fmla="*/ 120 w 348"/>
                  <a:gd name="T29" fmla="*/ 54 h 57"/>
                  <a:gd name="T30" fmla="*/ 100 w 348"/>
                  <a:gd name="T31" fmla="*/ 52 h 57"/>
                  <a:gd name="T32" fmla="*/ 80 w 348"/>
                  <a:gd name="T33" fmla="*/ 49 h 57"/>
                  <a:gd name="T34" fmla="*/ 62 w 348"/>
                  <a:gd name="T35" fmla="*/ 44 h 57"/>
                  <a:gd name="T36" fmla="*/ 44 w 348"/>
                  <a:gd name="T37" fmla="*/ 39 h 57"/>
                  <a:gd name="T38" fmla="*/ 28 w 348"/>
                  <a:gd name="T39" fmla="*/ 33 h 57"/>
                  <a:gd name="T40" fmla="*/ 13 w 348"/>
                  <a:gd name="T41" fmla="*/ 27 h 57"/>
                  <a:gd name="T42" fmla="*/ 5 w 348"/>
                  <a:gd name="T43" fmla="*/ 20 h 57"/>
                  <a:gd name="T44" fmla="*/ 0 w 348"/>
                  <a:gd name="T45" fmla="*/ 13 h 57"/>
                  <a:gd name="T46" fmla="*/ 5 w 348"/>
                  <a:gd name="T47" fmla="*/ 7 h 57"/>
                  <a:gd name="T48" fmla="*/ 16 w 348"/>
                  <a:gd name="T49" fmla="*/ 3 h 57"/>
                  <a:gd name="T50" fmla="*/ 38 w 348"/>
                  <a:gd name="T51" fmla="*/ 8 h 57"/>
                  <a:gd name="T52" fmla="*/ 58 w 348"/>
                  <a:gd name="T53" fmla="*/ 14 h 57"/>
                  <a:gd name="T54" fmla="*/ 78 w 348"/>
                  <a:gd name="T55" fmla="*/ 18 h 57"/>
                  <a:gd name="T56" fmla="*/ 98 w 348"/>
                  <a:gd name="T57" fmla="*/ 21 h 57"/>
                  <a:gd name="T58" fmla="*/ 119 w 348"/>
                  <a:gd name="T59" fmla="*/ 24 h 57"/>
                  <a:gd name="T60" fmla="*/ 139 w 348"/>
                  <a:gd name="T61" fmla="*/ 27 h 57"/>
                  <a:gd name="T62" fmla="*/ 159 w 348"/>
                  <a:gd name="T63" fmla="*/ 27 h 57"/>
                  <a:gd name="T64" fmla="*/ 178 w 348"/>
                  <a:gd name="T65" fmla="*/ 29 h 57"/>
                  <a:gd name="T66" fmla="*/ 198 w 348"/>
                  <a:gd name="T67" fmla="*/ 27 h 57"/>
                  <a:gd name="T68" fmla="*/ 217 w 348"/>
                  <a:gd name="T69" fmla="*/ 27 h 57"/>
                  <a:gd name="T70" fmla="*/ 235 w 348"/>
                  <a:gd name="T71" fmla="*/ 24 h 57"/>
                  <a:gd name="T72" fmla="*/ 254 w 348"/>
                  <a:gd name="T73" fmla="*/ 21 h 57"/>
                  <a:gd name="T74" fmla="*/ 273 w 348"/>
                  <a:gd name="T75" fmla="*/ 17 h 57"/>
                  <a:gd name="T76" fmla="*/ 290 w 348"/>
                  <a:gd name="T77" fmla="*/ 13 h 57"/>
                  <a:gd name="T78" fmla="*/ 309 w 348"/>
                  <a:gd name="T79" fmla="*/ 7 h 57"/>
                  <a:gd name="T80" fmla="*/ 326 w 348"/>
                  <a:gd name="T81" fmla="*/ 0 h 5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48"/>
                  <a:gd name="T124" fmla="*/ 0 h 57"/>
                  <a:gd name="T125" fmla="*/ 348 w 348"/>
                  <a:gd name="T126" fmla="*/ 57 h 5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48" h="57">
                    <a:moveTo>
                      <a:pt x="326" y="0"/>
                    </a:moveTo>
                    <a:lnTo>
                      <a:pt x="340" y="8"/>
                    </a:lnTo>
                    <a:lnTo>
                      <a:pt x="348" y="16"/>
                    </a:lnTo>
                    <a:lnTo>
                      <a:pt x="348" y="24"/>
                    </a:lnTo>
                    <a:lnTo>
                      <a:pt x="340" y="31"/>
                    </a:lnTo>
                    <a:lnTo>
                      <a:pt x="319" y="39"/>
                    </a:lnTo>
                    <a:lnTo>
                      <a:pt x="297" y="44"/>
                    </a:lnTo>
                    <a:lnTo>
                      <a:pt x="276" y="49"/>
                    </a:lnTo>
                    <a:lnTo>
                      <a:pt x="253" y="52"/>
                    </a:lnTo>
                    <a:lnTo>
                      <a:pt x="229" y="54"/>
                    </a:lnTo>
                    <a:lnTo>
                      <a:pt x="208" y="57"/>
                    </a:lnTo>
                    <a:lnTo>
                      <a:pt x="185" y="57"/>
                    </a:lnTo>
                    <a:lnTo>
                      <a:pt x="163" y="57"/>
                    </a:lnTo>
                    <a:lnTo>
                      <a:pt x="142" y="56"/>
                    </a:lnTo>
                    <a:lnTo>
                      <a:pt x="120" y="54"/>
                    </a:lnTo>
                    <a:lnTo>
                      <a:pt x="100" y="52"/>
                    </a:lnTo>
                    <a:lnTo>
                      <a:pt x="80" y="49"/>
                    </a:lnTo>
                    <a:lnTo>
                      <a:pt x="62" y="44"/>
                    </a:lnTo>
                    <a:lnTo>
                      <a:pt x="44" y="39"/>
                    </a:lnTo>
                    <a:lnTo>
                      <a:pt x="28" y="33"/>
                    </a:lnTo>
                    <a:lnTo>
                      <a:pt x="13" y="27"/>
                    </a:lnTo>
                    <a:lnTo>
                      <a:pt x="5" y="20"/>
                    </a:lnTo>
                    <a:lnTo>
                      <a:pt x="0" y="13"/>
                    </a:lnTo>
                    <a:lnTo>
                      <a:pt x="5" y="7"/>
                    </a:lnTo>
                    <a:lnTo>
                      <a:pt x="16" y="3"/>
                    </a:lnTo>
                    <a:lnTo>
                      <a:pt x="38" y="8"/>
                    </a:lnTo>
                    <a:lnTo>
                      <a:pt x="58" y="14"/>
                    </a:lnTo>
                    <a:lnTo>
                      <a:pt x="78" y="18"/>
                    </a:lnTo>
                    <a:lnTo>
                      <a:pt x="98" y="21"/>
                    </a:lnTo>
                    <a:lnTo>
                      <a:pt x="119" y="24"/>
                    </a:lnTo>
                    <a:lnTo>
                      <a:pt x="139" y="27"/>
                    </a:lnTo>
                    <a:lnTo>
                      <a:pt x="159" y="27"/>
                    </a:lnTo>
                    <a:lnTo>
                      <a:pt x="178" y="29"/>
                    </a:lnTo>
                    <a:lnTo>
                      <a:pt x="198" y="27"/>
                    </a:lnTo>
                    <a:lnTo>
                      <a:pt x="217" y="27"/>
                    </a:lnTo>
                    <a:lnTo>
                      <a:pt x="235" y="24"/>
                    </a:lnTo>
                    <a:lnTo>
                      <a:pt x="254" y="21"/>
                    </a:lnTo>
                    <a:lnTo>
                      <a:pt x="273" y="17"/>
                    </a:lnTo>
                    <a:lnTo>
                      <a:pt x="290" y="13"/>
                    </a:lnTo>
                    <a:lnTo>
                      <a:pt x="309" y="7"/>
                    </a:lnTo>
                    <a:lnTo>
                      <a:pt x="32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35" name="Freeform 108"/>
              <p:cNvSpPr>
                <a:spLocks/>
              </p:cNvSpPr>
              <p:nvPr/>
            </p:nvSpPr>
            <p:spPr bwMode="auto">
              <a:xfrm>
                <a:off x="1444" y="793"/>
                <a:ext cx="48" cy="49"/>
              </a:xfrm>
              <a:custGeom>
                <a:avLst/>
                <a:gdLst>
                  <a:gd name="T0" fmla="*/ 25 w 48"/>
                  <a:gd name="T1" fmla="*/ 49 h 49"/>
                  <a:gd name="T2" fmla="*/ 33 w 48"/>
                  <a:gd name="T3" fmla="*/ 47 h 49"/>
                  <a:gd name="T4" fmla="*/ 40 w 48"/>
                  <a:gd name="T5" fmla="*/ 41 h 49"/>
                  <a:gd name="T6" fmla="*/ 46 w 48"/>
                  <a:gd name="T7" fmla="*/ 33 h 49"/>
                  <a:gd name="T8" fmla="*/ 48 w 48"/>
                  <a:gd name="T9" fmla="*/ 24 h 49"/>
                  <a:gd name="T10" fmla="*/ 46 w 48"/>
                  <a:gd name="T11" fmla="*/ 16 h 49"/>
                  <a:gd name="T12" fmla="*/ 40 w 48"/>
                  <a:gd name="T13" fmla="*/ 7 h 49"/>
                  <a:gd name="T14" fmla="*/ 33 w 48"/>
                  <a:gd name="T15" fmla="*/ 1 h 49"/>
                  <a:gd name="T16" fmla="*/ 25 w 48"/>
                  <a:gd name="T17" fmla="*/ 0 h 49"/>
                  <a:gd name="T18" fmla="*/ 14 w 48"/>
                  <a:gd name="T19" fmla="*/ 1 h 49"/>
                  <a:gd name="T20" fmla="*/ 7 w 48"/>
                  <a:gd name="T21" fmla="*/ 7 h 49"/>
                  <a:gd name="T22" fmla="*/ 1 w 48"/>
                  <a:gd name="T23" fmla="*/ 16 h 49"/>
                  <a:gd name="T24" fmla="*/ 0 w 48"/>
                  <a:gd name="T25" fmla="*/ 24 h 49"/>
                  <a:gd name="T26" fmla="*/ 1 w 48"/>
                  <a:gd name="T27" fmla="*/ 33 h 49"/>
                  <a:gd name="T28" fmla="*/ 7 w 48"/>
                  <a:gd name="T29" fmla="*/ 41 h 49"/>
                  <a:gd name="T30" fmla="*/ 14 w 48"/>
                  <a:gd name="T31" fmla="*/ 47 h 49"/>
                  <a:gd name="T32" fmla="*/ 25 w 48"/>
                  <a:gd name="T33" fmla="*/ 49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8"/>
                  <a:gd name="T52" fmla="*/ 0 h 49"/>
                  <a:gd name="T53" fmla="*/ 48 w 48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8" h="49">
                    <a:moveTo>
                      <a:pt x="25" y="49"/>
                    </a:moveTo>
                    <a:lnTo>
                      <a:pt x="33" y="47"/>
                    </a:lnTo>
                    <a:lnTo>
                      <a:pt x="40" y="41"/>
                    </a:lnTo>
                    <a:lnTo>
                      <a:pt x="46" y="33"/>
                    </a:lnTo>
                    <a:lnTo>
                      <a:pt x="48" y="24"/>
                    </a:lnTo>
                    <a:lnTo>
                      <a:pt x="46" y="16"/>
                    </a:lnTo>
                    <a:lnTo>
                      <a:pt x="40" y="7"/>
                    </a:lnTo>
                    <a:lnTo>
                      <a:pt x="33" y="1"/>
                    </a:lnTo>
                    <a:lnTo>
                      <a:pt x="25" y="0"/>
                    </a:lnTo>
                    <a:lnTo>
                      <a:pt x="14" y="1"/>
                    </a:lnTo>
                    <a:lnTo>
                      <a:pt x="7" y="7"/>
                    </a:lnTo>
                    <a:lnTo>
                      <a:pt x="1" y="16"/>
                    </a:lnTo>
                    <a:lnTo>
                      <a:pt x="0" y="24"/>
                    </a:lnTo>
                    <a:lnTo>
                      <a:pt x="1" y="33"/>
                    </a:lnTo>
                    <a:lnTo>
                      <a:pt x="7" y="41"/>
                    </a:lnTo>
                    <a:lnTo>
                      <a:pt x="14" y="47"/>
                    </a:lnTo>
                    <a:lnTo>
                      <a:pt x="25" y="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36" name="Freeform 107"/>
              <p:cNvSpPr>
                <a:spLocks/>
              </p:cNvSpPr>
              <p:nvPr/>
            </p:nvSpPr>
            <p:spPr bwMode="auto">
              <a:xfrm>
                <a:off x="1503" y="843"/>
                <a:ext cx="48" cy="48"/>
              </a:xfrm>
              <a:custGeom>
                <a:avLst/>
                <a:gdLst>
                  <a:gd name="T0" fmla="*/ 25 w 48"/>
                  <a:gd name="T1" fmla="*/ 48 h 48"/>
                  <a:gd name="T2" fmla="*/ 33 w 48"/>
                  <a:gd name="T3" fmla="*/ 46 h 48"/>
                  <a:gd name="T4" fmla="*/ 40 w 48"/>
                  <a:gd name="T5" fmla="*/ 40 h 48"/>
                  <a:gd name="T6" fmla="*/ 46 w 48"/>
                  <a:gd name="T7" fmla="*/ 33 h 48"/>
                  <a:gd name="T8" fmla="*/ 48 w 48"/>
                  <a:gd name="T9" fmla="*/ 25 h 48"/>
                  <a:gd name="T10" fmla="*/ 46 w 48"/>
                  <a:gd name="T11" fmla="*/ 15 h 48"/>
                  <a:gd name="T12" fmla="*/ 40 w 48"/>
                  <a:gd name="T13" fmla="*/ 7 h 48"/>
                  <a:gd name="T14" fmla="*/ 33 w 48"/>
                  <a:gd name="T15" fmla="*/ 2 h 48"/>
                  <a:gd name="T16" fmla="*/ 25 w 48"/>
                  <a:gd name="T17" fmla="*/ 0 h 48"/>
                  <a:gd name="T18" fmla="*/ 15 w 48"/>
                  <a:gd name="T19" fmla="*/ 2 h 48"/>
                  <a:gd name="T20" fmla="*/ 7 w 48"/>
                  <a:gd name="T21" fmla="*/ 7 h 48"/>
                  <a:gd name="T22" fmla="*/ 2 w 48"/>
                  <a:gd name="T23" fmla="*/ 15 h 48"/>
                  <a:gd name="T24" fmla="*/ 0 w 48"/>
                  <a:gd name="T25" fmla="*/ 25 h 48"/>
                  <a:gd name="T26" fmla="*/ 2 w 48"/>
                  <a:gd name="T27" fmla="*/ 33 h 48"/>
                  <a:gd name="T28" fmla="*/ 7 w 48"/>
                  <a:gd name="T29" fmla="*/ 40 h 48"/>
                  <a:gd name="T30" fmla="*/ 15 w 48"/>
                  <a:gd name="T31" fmla="*/ 46 h 48"/>
                  <a:gd name="T32" fmla="*/ 25 w 48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8"/>
                  <a:gd name="T52" fmla="*/ 0 h 48"/>
                  <a:gd name="T53" fmla="*/ 48 w 48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8" h="48">
                    <a:moveTo>
                      <a:pt x="25" y="48"/>
                    </a:moveTo>
                    <a:lnTo>
                      <a:pt x="33" y="46"/>
                    </a:lnTo>
                    <a:lnTo>
                      <a:pt x="40" y="40"/>
                    </a:lnTo>
                    <a:lnTo>
                      <a:pt x="46" y="33"/>
                    </a:lnTo>
                    <a:lnTo>
                      <a:pt x="48" y="25"/>
                    </a:lnTo>
                    <a:lnTo>
                      <a:pt x="46" y="15"/>
                    </a:lnTo>
                    <a:lnTo>
                      <a:pt x="40" y="7"/>
                    </a:lnTo>
                    <a:lnTo>
                      <a:pt x="33" y="2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2" y="33"/>
                    </a:lnTo>
                    <a:lnTo>
                      <a:pt x="7" y="40"/>
                    </a:lnTo>
                    <a:lnTo>
                      <a:pt x="15" y="46"/>
                    </a:lnTo>
                    <a:lnTo>
                      <a:pt x="25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37" name="Freeform 106"/>
              <p:cNvSpPr>
                <a:spLocks/>
              </p:cNvSpPr>
              <p:nvPr/>
            </p:nvSpPr>
            <p:spPr bwMode="auto">
              <a:xfrm>
                <a:off x="1554" y="780"/>
                <a:ext cx="47" cy="47"/>
              </a:xfrm>
              <a:custGeom>
                <a:avLst/>
                <a:gdLst>
                  <a:gd name="T0" fmla="*/ 23 w 47"/>
                  <a:gd name="T1" fmla="*/ 47 h 47"/>
                  <a:gd name="T2" fmla="*/ 33 w 47"/>
                  <a:gd name="T3" fmla="*/ 46 h 47"/>
                  <a:gd name="T4" fmla="*/ 40 w 47"/>
                  <a:gd name="T5" fmla="*/ 40 h 47"/>
                  <a:gd name="T6" fmla="*/ 46 w 47"/>
                  <a:gd name="T7" fmla="*/ 33 h 47"/>
                  <a:gd name="T8" fmla="*/ 47 w 47"/>
                  <a:gd name="T9" fmla="*/ 23 h 47"/>
                  <a:gd name="T10" fmla="*/ 46 w 47"/>
                  <a:gd name="T11" fmla="*/ 14 h 47"/>
                  <a:gd name="T12" fmla="*/ 40 w 47"/>
                  <a:gd name="T13" fmla="*/ 7 h 47"/>
                  <a:gd name="T14" fmla="*/ 33 w 47"/>
                  <a:gd name="T15" fmla="*/ 1 h 47"/>
                  <a:gd name="T16" fmla="*/ 23 w 47"/>
                  <a:gd name="T17" fmla="*/ 0 h 47"/>
                  <a:gd name="T18" fmla="*/ 14 w 47"/>
                  <a:gd name="T19" fmla="*/ 1 h 47"/>
                  <a:gd name="T20" fmla="*/ 7 w 47"/>
                  <a:gd name="T21" fmla="*/ 7 h 47"/>
                  <a:gd name="T22" fmla="*/ 1 w 47"/>
                  <a:gd name="T23" fmla="*/ 14 h 47"/>
                  <a:gd name="T24" fmla="*/ 0 w 47"/>
                  <a:gd name="T25" fmla="*/ 23 h 47"/>
                  <a:gd name="T26" fmla="*/ 1 w 47"/>
                  <a:gd name="T27" fmla="*/ 33 h 47"/>
                  <a:gd name="T28" fmla="*/ 7 w 47"/>
                  <a:gd name="T29" fmla="*/ 40 h 47"/>
                  <a:gd name="T30" fmla="*/ 14 w 47"/>
                  <a:gd name="T31" fmla="*/ 46 h 47"/>
                  <a:gd name="T32" fmla="*/ 23 w 47"/>
                  <a:gd name="T33" fmla="*/ 47 h 4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7"/>
                  <a:gd name="T52" fmla="*/ 0 h 47"/>
                  <a:gd name="T53" fmla="*/ 47 w 47"/>
                  <a:gd name="T54" fmla="*/ 47 h 4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7" h="47">
                    <a:moveTo>
                      <a:pt x="23" y="47"/>
                    </a:moveTo>
                    <a:lnTo>
                      <a:pt x="33" y="46"/>
                    </a:lnTo>
                    <a:lnTo>
                      <a:pt x="40" y="40"/>
                    </a:lnTo>
                    <a:lnTo>
                      <a:pt x="46" y="33"/>
                    </a:lnTo>
                    <a:lnTo>
                      <a:pt x="47" y="23"/>
                    </a:lnTo>
                    <a:lnTo>
                      <a:pt x="46" y="14"/>
                    </a:lnTo>
                    <a:lnTo>
                      <a:pt x="40" y="7"/>
                    </a:lnTo>
                    <a:lnTo>
                      <a:pt x="33" y="1"/>
                    </a:lnTo>
                    <a:lnTo>
                      <a:pt x="23" y="0"/>
                    </a:lnTo>
                    <a:lnTo>
                      <a:pt x="14" y="1"/>
                    </a:lnTo>
                    <a:lnTo>
                      <a:pt x="7" y="7"/>
                    </a:lnTo>
                    <a:lnTo>
                      <a:pt x="1" y="14"/>
                    </a:lnTo>
                    <a:lnTo>
                      <a:pt x="0" y="23"/>
                    </a:lnTo>
                    <a:lnTo>
                      <a:pt x="1" y="33"/>
                    </a:lnTo>
                    <a:lnTo>
                      <a:pt x="7" y="40"/>
                    </a:lnTo>
                    <a:lnTo>
                      <a:pt x="14" y="46"/>
                    </a:lnTo>
                    <a:lnTo>
                      <a:pt x="23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38" name="Freeform 105"/>
              <p:cNvSpPr>
                <a:spLocks/>
              </p:cNvSpPr>
              <p:nvPr/>
            </p:nvSpPr>
            <p:spPr bwMode="auto">
              <a:xfrm>
                <a:off x="1591" y="850"/>
                <a:ext cx="49" cy="48"/>
              </a:xfrm>
              <a:custGeom>
                <a:avLst/>
                <a:gdLst>
                  <a:gd name="T0" fmla="*/ 25 w 49"/>
                  <a:gd name="T1" fmla="*/ 48 h 48"/>
                  <a:gd name="T2" fmla="*/ 33 w 49"/>
                  <a:gd name="T3" fmla="*/ 46 h 48"/>
                  <a:gd name="T4" fmla="*/ 42 w 49"/>
                  <a:gd name="T5" fmla="*/ 41 h 48"/>
                  <a:gd name="T6" fmla="*/ 48 w 49"/>
                  <a:gd name="T7" fmla="*/ 33 h 48"/>
                  <a:gd name="T8" fmla="*/ 49 w 49"/>
                  <a:gd name="T9" fmla="*/ 23 h 48"/>
                  <a:gd name="T10" fmla="*/ 48 w 49"/>
                  <a:gd name="T11" fmla="*/ 15 h 48"/>
                  <a:gd name="T12" fmla="*/ 42 w 49"/>
                  <a:gd name="T13" fmla="*/ 8 h 48"/>
                  <a:gd name="T14" fmla="*/ 33 w 49"/>
                  <a:gd name="T15" fmla="*/ 2 h 48"/>
                  <a:gd name="T16" fmla="*/ 25 w 49"/>
                  <a:gd name="T17" fmla="*/ 0 h 48"/>
                  <a:gd name="T18" fmla="*/ 16 w 49"/>
                  <a:gd name="T19" fmla="*/ 2 h 48"/>
                  <a:gd name="T20" fmla="*/ 7 w 49"/>
                  <a:gd name="T21" fmla="*/ 8 h 48"/>
                  <a:gd name="T22" fmla="*/ 1 w 49"/>
                  <a:gd name="T23" fmla="*/ 15 h 48"/>
                  <a:gd name="T24" fmla="*/ 0 w 49"/>
                  <a:gd name="T25" fmla="*/ 23 h 48"/>
                  <a:gd name="T26" fmla="*/ 1 w 49"/>
                  <a:gd name="T27" fmla="*/ 33 h 48"/>
                  <a:gd name="T28" fmla="*/ 7 w 49"/>
                  <a:gd name="T29" fmla="*/ 41 h 48"/>
                  <a:gd name="T30" fmla="*/ 16 w 49"/>
                  <a:gd name="T31" fmla="*/ 46 h 48"/>
                  <a:gd name="T32" fmla="*/ 25 w 49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9"/>
                  <a:gd name="T52" fmla="*/ 0 h 48"/>
                  <a:gd name="T53" fmla="*/ 49 w 49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9" h="48">
                    <a:moveTo>
                      <a:pt x="25" y="48"/>
                    </a:moveTo>
                    <a:lnTo>
                      <a:pt x="33" y="46"/>
                    </a:lnTo>
                    <a:lnTo>
                      <a:pt x="42" y="41"/>
                    </a:lnTo>
                    <a:lnTo>
                      <a:pt x="48" y="33"/>
                    </a:lnTo>
                    <a:lnTo>
                      <a:pt x="49" y="23"/>
                    </a:lnTo>
                    <a:lnTo>
                      <a:pt x="48" y="15"/>
                    </a:lnTo>
                    <a:lnTo>
                      <a:pt x="42" y="8"/>
                    </a:lnTo>
                    <a:lnTo>
                      <a:pt x="33" y="2"/>
                    </a:lnTo>
                    <a:lnTo>
                      <a:pt x="25" y="0"/>
                    </a:lnTo>
                    <a:lnTo>
                      <a:pt x="16" y="2"/>
                    </a:lnTo>
                    <a:lnTo>
                      <a:pt x="7" y="8"/>
                    </a:lnTo>
                    <a:lnTo>
                      <a:pt x="1" y="15"/>
                    </a:lnTo>
                    <a:lnTo>
                      <a:pt x="0" y="23"/>
                    </a:lnTo>
                    <a:lnTo>
                      <a:pt x="1" y="33"/>
                    </a:lnTo>
                    <a:lnTo>
                      <a:pt x="7" y="41"/>
                    </a:lnTo>
                    <a:lnTo>
                      <a:pt x="16" y="46"/>
                    </a:lnTo>
                    <a:lnTo>
                      <a:pt x="25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39" name="Freeform 104"/>
              <p:cNvSpPr>
                <a:spLocks/>
              </p:cNvSpPr>
              <p:nvPr/>
            </p:nvSpPr>
            <p:spPr bwMode="auto">
              <a:xfrm>
                <a:off x="1657" y="807"/>
                <a:ext cx="49" cy="48"/>
              </a:xfrm>
              <a:custGeom>
                <a:avLst/>
                <a:gdLst>
                  <a:gd name="T0" fmla="*/ 25 w 49"/>
                  <a:gd name="T1" fmla="*/ 48 h 48"/>
                  <a:gd name="T2" fmla="*/ 33 w 49"/>
                  <a:gd name="T3" fmla="*/ 46 h 48"/>
                  <a:gd name="T4" fmla="*/ 42 w 49"/>
                  <a:gd name="T5" fmla="*/ 40 h 48"/>
                  <a:gd name="T6" fmla="*/ 48 w 49"/>
                  <a:gd name="T7" fmla="*/ 33 h 48"/>
                  <a:gd name="T8" fmla="*/ 49 w 49"/>
                  <a:gd name="T9" fmla="*/ 23 h 48"/>
                  <a:gd name="T10" fmla="*/ 48 w 49"/>
                  <a:gd name="T11" fmla="*/ 15 h 48"/>
                  <a:gd name="T12" fmla="*/ 42 w 49"/>
                  <a:gd name="T13" fmla="*/ 7 h 48"/>
                  <a:gd name="T14" fmla="*/ 33 w 49"/>
                  <a:gd name="T15" fmla="*/ 2 h 48"/>
                  <a:gd name="T16" fmla="*/ 25 w 49"/>
                  <a:gd name="T17" fmla="*/ 0 h 48"/>
                  <a:gd name="T18" fmla="*/ 16 w 49"/>
                  <a:gd name="T19" fmla="*/ 2 h 48"/>
                  <a:gd name="T20" fmla="*/ 8 w 49"/>
                  <a:gd name="T21" fmla="*/ 7 h 48"/>
                  <a:gd name="T22" fmla="*/ 2 w 49"/>
                  <a:gd name="T23" fmla="*/ 15 h 48"/>
                  <a:gd name="T24" fmla="*/ 0 w 49"/>
                  <a:gd name="T25" fmla="*/ 23 h 48"/>
                  <a:gd name="T26" fmla="*/ 2 w 49"/>
                  <a:gd name="T27" fmla="*/ 33 h 48"/>
                  <a:gd name="T28" fmla="*/ 8 w 49"/>
                  <a:gd name="T29" fmla="*/ 40 h 48"/>
                  <a:gd name="T30" fmla="*/ 16 w 49"/>
                  <a:gd name="T31" fmla="*/ 46 h 48"/>
                  <a:gd name="T32" fmla="*/ 25 w 49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9"/>
                  <a:gd name="T52" fmla="*/ 0 h 48"/>
                  <a:gd name="T53" fmla="*/ 49 w 49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9" h="48">
                    <a:moveTo>
                      <a:pt x="25" y="48"/>
                    </a:moveTo>
                    <a:lnTo>
                      <a:pt x="33" y="46"/>
                    </a:lnTo>
                    <a:lnTo>
                      <a:pt x="42" y="40"/>
                    </a:lnTo>
                    <a:lnTo>
                      <a:pt x="48" y="33"/>
                    </a:lnTo>
                    <a:lnTo>
                      <a:pt x="49" y="23"/>
                    </a:lnTo>
                    <a:lnTo>
                      <a:pt x="48" y="15"/>
                    </a:lnTo>
                    <a:lnTo>
                      <a:pt x="42" y="7"/>
                    </a:lnTo>
                    <a:lnTo>
                      <a:pt x="33" y="2"/>
                    </a:lnTo>
                    <a:lnTo>
                      <a:pt x="25" y="0"/>
                    </a:lnTo>
                    <a:lnTo>
                      <a:pt x="16" y="2"/>
                    </a:lnTo>
                    <a:lnTo>
                      <a:pt x="8" y="7"/>
                    </a:lnTo>
                    <a:lnTo>
                      <a:pt x="2" y="15"/>
                    </a:lnTo>
                    <a:lnTo>
                      <a:pt x="0" y="23"/>
                    </a:lnTo>
                    <a:lnTo>
                      <a:pt x="2" y="33"/>
                    </a:lnTo>
                    <a:lnTo>
                      <a:pt x="8" y="40"/>
                    </a:lnTo>
                    <a:lnTo>
                      <a:pt x="16" y="46"/>
                    </a:lnTo>
                    <a:lnTo>
                      <a:pt x="25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grpSp>
          <p:nvGrpSpPr>
            <p:cNvPr id="11280" name="Group 96"/>
            <p:cNvGrpSpPr>
              <a:grpSpLocks/>
            </p:cNvGrpSpPr>
            <p:nvPr/>
          </p:nvGrpSpPr>
          <p:grpSpPr bwMode="auto">
            <a:xfrm>
              <a:off x="1396" y="1888"/>
              <a:ext cx="64" cy="88"/>
              <a:chOff x="2608" y="1491"/>
              <a:chExt cx="66" cy="89"/>
            </a:xfrm>
          </p:grpSpPr>
          <p:sp>
            <p:nvSpPr>
              <p:cNvPr id="11323" name="Oval 102"/>
              <p:cNvSpPr>
                <a:spLocks noChangeArrowheads="1"/>
              </p:cNvSpPr>
              <p:nvPr/>
            </p:nvSpPr>
            <p:spPr bwMode="auto">
              <a:xfrm>
                <a:off x="2610" y="1563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24" name="Oval 101"/>
              <p:cNvSpPr>
                <a:spLocks noChangeArrowheads="1"/>
              </p:cNvSpPr>
              <p:nvPr/>
            </p:nvSpPr>
            <p:spPr bwMode="auto">
              <a:xfrm>
                <a:off x="2636" y="155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25" name="Oval 100"/>
              <p:cNvSpPr>
                <a:spLocks noChangeArrowheads="1"/>
              </p:cNvSpPr>
              <p:nvPr/>
            </p:nvSpPr>
            <p:spPr bwMode="auto">
              <a:xfrm>
                <a:off x="2637" y="1491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26" name="Oval 99"/>
              <p:cNvSpPr>
                <a:spLocks noChangeArrowheads="1"/>
              </p:cNvSpPr>
              <p:nvPr/>
            </p:nvSpPr>
            <p:spPr bwMode="auto">
              <a:xfrm>
                <a:off x="2636" y="152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27" name="Oval 98"/>
              <p:cNvSpPr>
                <a:spLocks noChangeArrowheads="1"/>
              </p:cNvSpPr>
              <p:nvPr/>
            </p:nvSpPr>
            <p:spPr bwMode="auto">
              <a:xfrm>
                <a:off x="2657" y="1543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28" name="Oval 97"/>
              <p:cNvSpPr>
                <a:spLocks noChangeArrowheads="1"/>
              </p:cNvSpPr>
              <p:nvPr/>
            </p:nvSpPr>
            <p:spPr bwMode="auto">
              <a:xfrm>
                <a:off x="2608" y="153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grpSp>
          <p:nvGrpSpPr>
            <p:cNvPr id="11281" name="Group 89"/>
            <p:cNvGrpSpPr>
              <a:grpSpLocks/>
            </p:cNvGrpSpPr>
            <p:nvPr/>
          </p:nvGrpSpPr>
          <p:grpSpPr bwMode="auto">
            <a:xfrm rot="-5400000">
              <a:off x="1404" y="1993"/>
              <a:ext cx="65" cy="85"/>
              <a:chOff x="2608" y="1491"/>
              <a:chExt cx="66" cy="89"/>
            </a:xfrm>
          </p:grpSpPr>
          <p:sp>
            <p:nvSpPr>
              <p:cNvPr id="11317" name="Oval 95"/>
              <p:cNvSpPr>
                <a:spLocks noChangeArrowheads="1"/>
              </p:cNvSpPr>
              <p:nvPr/>
            </p:nvSpPr>
            <p:spPr bwMode="auto">
              <a:xfrm>
                <a:off x="2610" y="1563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18" name="Oval 94"/>
              <p:cNvSpPr>
                <a:spLocks noChangeArrowheads="1"/>
              </p:cNvSpPr>
              <p:nvPr/>
            </p:nvSpPr>
            <p:spPr bwMode="auto">
              <a:xfrm>
                <a:off x="2636" y="155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19" name="Oval 93"/>
              <p:cNvSpPr>
                <a:spLocks noChangeArrowheads="1"/>
              </p:cNvSpPr>
              <p:nvPr/>
            </p:nvSpPr>
            <p:spPr bwMode="auto">
              <a:xfrm>
                <a:off x="2637" y="1491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20" name="Oval 92"/>
              <p:cNvSpPr>
                <a:spLocks noChangeArrowheads="1"/>
              </p:cNvSpPr>
              <p:nvPr/>
            </p:nvSpPr>
            <p:spPr bwMode="auto">
              <a:xfrm>
                <a:off x="2636" y="152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21" name="Oval 91"/>
              <p:cNvSpPr>
                <a:spLocks noChangeArrowheads="1"/>
              </p:cNvSpPr>
              <p:nvPr/>
            </p:nvSpPr>
            <p:spPr bwMode="auto">
              <a:xfrm>
                <a:off x="2657" y="1543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22" name="Oval 90"/>
              <p:cNvSpPr>
                <a:spLocks noChangeArrowheads="1"/>
              </p:cNvSpPr>
              <p:nvPr/>
            </p:nvSpPr>
            <p:spPr bwMode="auto">
              <a:xfrm>
                <a:off x="2608" y="153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grpSp>
          <p:nvGrpSpPr>
            <p:cNvPr id="11282" name="Group 82"/>
            <p:cNvGrpSpPr>
              <a:grpSpLocks/>
            </p:cNvGrpSpPr>
            <p:nvPr/>
          </p:nvGrpSpPr>
          <p:grpSpPr bwMode="auto">
            <a:xfrm rot="5400000">
              <a:off x="1416" y="1960"/>
              <a:ext cx="64" cy="86"/>
              <a:chOff x="2608" y="1491"/>
              <a:chExt cx="66" cy="89"/>
            </a:xfrm>
          </p:grpSpPr>
          <p:sp>
            <p:nvSpPr>
              <p:cNvPr id="11311" name="Oval 88"/>
              <p:cNvSpPr>
                <a:spLocks noChangeArrowheads="1"/>
              </p:cNvSpPr>
              <p:nvPr/>
            </p:nvSpPr>
            <p:spPr bwMode="auto">
              <a:xfrm>
                <a:off x="2610" y="1563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12" name="Oval 87"/>
              <p:cNvSpPr>
                <a:spLocks noChangeArrowheads="1"/>
              </p:cNvSpPr>
              <p:nvPr/>
            </p:nvSpPr>
            <p:spPr bwMode="auto">
              <a:xfrm>
                <a:off x="2636" y="155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13" name="Oval 86"/>
              <p:cNvSpPr>
                <a:spLocks noChangeArrowheads="1"/>
              </p:cNvSpPr>
              <p:nvPr/>
            </p:nvSpPr>
            <p:spPr bwMode="auto">
              <a:xfrm>
                <a:off x="2637" y="1491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14" name="Oval 85"/>
              <p:cNvSpPr>
                <a:spLocks noChangeArrowheads="1"/>
              </p:cNvSpPr>
              <p:nvPr/>
            </p:nvSpPr>
            <p:spPr bwMode="auto">
              <a:xfrm>
                <a:off x="2636" y="152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15" name="Oval 84"/>
              <p:cNvSpPr>
                <a:spLocks noChangeArrowheads="1"/>
              </p:cNvSpPr>
              <p:nvPr/>
            </p:nvSpPr>
            <p:spPr bwMode="auto">
              <a:xfrm>
                <a:off x="2657" y="1543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16" name="Oval 83"/>
              <p:cNvSpPr>
                <a:spLocks noChangeArrowheads="1"/>
              </p:cNvSpPr>
              <p:nvPr/>
            </p:nvSpPr>
            <p:spPr bwMode="auto">
              <a:xfrm>
                <a:off x="2608" y="153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grpSp>
          <p:nvGrpSpPr>
            <p:cNvPr id="11283" name="Group 75"/>
            <p:cNvGrpSpPr>
              <a:grpSpLocks/>
            </p:cNvGrpSpPr>
            <p:nvPr/>
          </p:nvGrpSpPr>
          <p:grpSpPr bwMode="auto">
            <a:xfrm flipH="1">
              <a:off x="1411" y="1841"/>
              <a:ext cx="64" cy="87"/>
              <a:chOff x="2608" y="1491"/>
              <a:chExt cx="66" cy="89"/>
            </a:xfrm>
          </p:grpSpPr>
          <p:sp>
            <p:nvSpPr>
              <p:cNvPr id="11305" name="Oval 81"/>
              <p:cNvSpPr>
                <a:spLocks noChangeArrowheads="1"/>
              </p:cNvSpPr>
              <p:nvPr/>
            </p:nvSpPr>
            <p:spPr bwMode="auto">
              <a:xfrm>
                <a:off x="2610" y="1563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06" name="Oval 80"/>
              <p:cNvSpPr>
                <a:spLocks noChangeArrowheads="1"/>
              </p:cNvSpPr>
              <p:nvPr/>
            </p:nvSpPr>
            <p:spPr bwMode="auto">
              <a:xfrm>
                <a:off x="2636" y="155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07" name="Oval 79"/>
              <p:cNvSpPr>
                <a:spLocks noChangeArrowheads="1"/>
              </p:cNvSpPr>
              <p:nvPr/>
            </p:nvSpPr>
            <p:spPr bwMode="auto">
              <a:xfrm>
                <a:off x="2637" y="1491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08" name="Oval 78"/>
              <p:cNvSpPr>
                <a:spLocks noChangeArrowheads="1"/>
              </p:cNvSpPr>
              <p:nvPr/>
            </p:nvSpPr>
            <p:spPr bwMode="auto">
              <a:xfrm>
                <a:off x="2636" y="152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09" name="Oval 77"/>
              <p:cNvSpPr>
                <a:spLocks noChangeArrowheads="1"/>
              </p:cNvSpPr>
              <p:nvPr/>
            </p:nvSpPr>
            <p:spPr bwMode="auto">
              <a:xfrm>
                <a:off x="2657" y="1543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10" name="Oval 76"/>
              <p:cNvSpPr>
                <a:spLocks noChangeArrowheads="1"/>
              </p:cNvSpPr>
              <p:nvPr/>
            </p:nvSpPr>
            <p:spPr bwMode="auto">
              <a:xfrm>
                <a:off x="2608" y="153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grpSp>
          <p:nvGrpSpPr>
            <p:cNvPr id="11284" name="Group 68"/>
            <p:cNvGrpSpPr>
              <a:grpSpLocks/>
            </p:cNvGrpSpPr>
            <p:nvPr/>
          </p:nvGrpSpPr>
          <p:grpSpPr bwMode="auto">
            <a:xfrm flipV="1">
              <a:off x="1402" y="2047"/>
              <a:ext cx="64" cy="87"/>
              <a:chOff x="2608" y="1491"/>
              <a:chExt cx="66" cy="89"/>
            </a:xfrm>
          </p:grpSpPr>
          <p:sp>
            <p:nvSpPr>
              <p:cNvPr id="11299" name="Oval 74"/>
              <p:cNvSpPr>
                <a:spLocks noChangeArrowheads="1"/>
              </p:cNvSpPr>
              <p:nvPr/>
            </p:nvSpPr>
            <p:spPr bwMode="auto">
              <a:xfrm>
                <a:off x="2610" y="1563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00" name="Oval 73"/>
              <p:cNvSpPr>
                <a:spLocks noChangeArrowheads="1"/>
              </p:cNvSpPr>
              <p:nvPr/>
            </p:nvSpPr>
            <p:spPr bwMode="auto">
              <a:xfrm>
                <a:off x="2636" y="155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01" name="Oval 72"/>
              <p:cNvSpPr>
                <a:spLocks noChangeArrowheads="1"/>
              </p:cNvSpPr>
              <p:nvPr/>
            </p:nvSpPr>
            <p:spPr bwMode="auto">
              <a:xfrm>
                <a:off x="2637" y="1491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02" name="Oval 71"/>
              <p:cNvSpPr>
                <a:spLocks noChangeArrowheads="1"/>
              </p:cNvSpPr>
              <p:nvPr/>
            </p:nvSpPr>
            <p:spPr bwMode="auto">
              <a:xfrm>
                <a:off x="2636" y="152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03" name="Oval 70"/>
              <p:cNvSpPr>
                <a:spLocks noChangeArrowheads="1"/>
              </p:cNvSpPr>
              <p:nvPr/>
            </p:nvSpPr>
            <p:spPr bwMode="auto">
              <a:xfrm>
                <a:off x="2657" y="1543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04" name="Oval 69"/>
              <p:cNvSpPr>
                <a:spLocks noChangeArrowheads="1"/>
              </p:cNvSpPr>
              <p:nvPr/>
            </p:nvSpPr>
            <p:spPr bwMode="auto">
              <a:xfrm>
                <a:off x="2608" y="153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grpSp>
          <p:nvGrpSpPr>
            <p:cNvPr id="11285" name="Group 61"/>
            <p:cNvGrpSpPr>
              <a:grpSpLocks/>
            </p:cNvGrpSpPr>
            <p:nvPr/>
          </p:nvGrpSpPr>
          <p:grpSpPr bwMode="auto">
            <a:xfrm>
              <a:off x="1402" y="2080"/>
              <a:ext cx="64" cy="87"/>
              <a:chOff x="2608" y="1491"/>
              <a:chExt cx="66" cy="89"/>
            </a:xfrm>
          </p:grpSpPr>
          <p:sp>
            <p:nvSpPr>
              <p:cNvPr id="11293" name="Oval 67"/>
              <p:cNvSpPr>
                <a:spLocks noChangeArrowheads="1"/>
              </p:cNvSpPr>
              <p:nvPr/>
            </p:nvSpPr>
            <p:spPr bwMode="auto">
              <a:xfrm>
                <a:off x="2610" y="1563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294" name="Oval 66"/>
              <p:cNvSpPr>
                <a:spLocks noChangeArrowheads="1"/>
              </p:cNvSpPr>
              <p:nvPr/>
            </p:nvSpPr>
            <p:spPr bwMode="auto">
              <a:xfrm>
                <a:off x="2636" y="155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295" name="Oval 65"/>
              <p:cNvSpPr>
                <a:spLocks noChangeArrowheads="1"/>
              </p:cNvSpPr>
              <p:nvPr/>
            </p:nvSpPr>
            <p:spPr bwMode="auto">
              <a:xfrm>
                <a:off x="2637" y="1491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296" name="Oval 64"/>
              <p:cNvSpPr>
                <a:spLocks noChangeArrowheads="1"/>
              </p:cNvSpPr>
              <p:nvPr/>
            </p:nvSpPr>
            <p:spPr bwMode="auto">
              <a:xfrm>
                <a:off x="2636" y="152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297" name="Oval 63"/>
              <p:cNvSpPr>
                <a:spLocks noChangeArrowheads="1"/>
              </p:cNvSpPr>
              <p:nvPr/>
            </p:nvSpPr>
            <p:spPr bwMode="auto">
              <a:xfrm>
                <a:off x="2657" y="1543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298" name="Oval 62"/>
              <p:cNvSpPr>
                <a:spLocks noChangeArrowheads="1"/>
              </p:cNvSpPr>
              <p:nvPr/>
            </p:nvSpPr>
            <p:spPr bwMode="auto">
              <a:xfrm>
                <a:off x="2608" y="153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grpSp>
          <p:nvGrpSpPr>
            <p:cNvPr id="11286" name="Group 54"/>
            <p:cNvGrpSpPr>
              <a:grpSpLocks/>
            </p:cNvGrpSpPr>
            <p:nvPr/>
          </p:nvGrpSpPr>
          <p:grpSpPr bwMode="auto">
            <a:xfrm>
              <a:off x="1428" y="2106"/>
              <a:ext cx="64" cy="87"/>
              <a:chOff x="2608" y="1491"/>
              <a:chExt cx="66" cy="89"/>
            </a:xfrm>
          </p:grpSpPr>
          <p:sp>
            <p:nvSpPr>
              <p:cNvPr id="11287" name="Oval 60"/>
              <p:cNvSpPr>
                <a:spLocks noChangeArrowheads="1"/>
              </p:cNvSpPr>
              <p:nvPr/>
            </p:nvSpPr>
            <p:spPr bwMode="auto">
              <a:xfrm>
                <a:off x="2610" y="1563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288" name="Oval 59"/>
              <p:cNvSpPr>
                <a:spLocks noChangeArrowheads="1"/>
              </p:cNvSpPr>
              <p:nvPr/>
            </p:nvSpPr>
            <p:spPr bwMode="auto">
              <a:xfrm>
                <a:off x="2636" y="155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289" name="Oval 58"/>
              <p:cNvSpPr>
                <a:spLocks noChangeArrowheads="1"/>
              </p:cNvSpPr>
              <p:nvPr/>
            </p:nvSpPr>
            <p:spPr bwMode="auto">
              <a:xfrm>
                <a:off x="2637" y="1491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290" name="Oval 57"/>
              <p:cNvSpPr>
                <a:spLocks noChangeArrowheads="1"/>
              </p:cNvSpPr>
              <p:nvPr/>
            </p:nvSpPr>
            <p:spPr bwMode="auto">
              <a:xfrm>
                <a:off x="2636" y="152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291" name="Oval 56"/>
              <p:cNvSpPr>
                <a:spLocks noChangeArrowheads="1"/>
              </p:cNvSpPr>
              <p:nvPr/>
            </p:nvSpPr>
            <p:spPr bwMode="auto">
              <a:xfrm>
                <a:off x="2657" y="1543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292" name="Oval 55"/>
              <p:cNvSpPr>
                <a:spLocks noChangeArrowheads="1"/>
              </p:cNvSpPr>
              <p:nvPr/>
            </p:nvSpPr>
            <p:spPr bwMode="auto">
              <a:xfrm>
                <a:off x="2608" y="153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</p:grpSp>
      <p:sp>
        <p:nvSpPr>
          <p:cNvPr id="11274" name="Rectangle 183"/>
          <p:cNvSpPr>
            <a:spLocks noChangeArrowheads="1"/>
          </p:cNvSpPr>
          <p:nvPr/>
        </p:nvSpPr>
        <p:spPr bwMode="auto">
          <a:xfrm>
            <a:off x="128588" y="-712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1275" name="Rectangle 184"/>
          <p:cNvSpPr>
            <a:spLocks noChangeArrowheads="1"/>
          </p:cNvSpPr>
          <p:nvPr/>
        </p:nvSpPr>
        <p:spPr bwMode="auto">
          <a:xfrm>
            <a:off x="609600" y="381000"/>
            <a:ext cx="5181600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fr-FR" altLang="fr-FR" sz="2800" b="1" u="sng">
                <a:solidFill>
                  <a:srgbClr val="0000FF"/>
                </a:solidFill>
              </a:rPr>
              <a:t>MODELISATION de la structure de la matière</a:t>
            </a:r>
          </a:p>
          <a:p>
            <a:pPr algn="l"/>
            <a:endParaRPr lang="fr-FR" altLang="fr-FR" sz="3200"/>
          </a:p>
        </p:txBody>
      </p:sp>
      <p:sp>
        <p:nvSpPr>
          <p:cNvPr id="11276" name="Rectangle 187"/>
          <p:cNvSpPr>
            <a:spLocks noChangeArrowheads="1"/>
          </p:cNvSpPr>
          <p:nvPr/>
        </p:nvSpPr>
        <p:spPr bwMode="auto">
          <a:xfrm>
            <a:off x="4648200" y="2819400"/>
            <a:ext cx="2209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fr-FR" altLang="fr-FR" sz="2800" b="1"/>
              <a:t>Grain de sel </a:t>
            </a:r>
            <a:endParaRPr lang="fr-FR" altLang="fr-FR" sz="4600" b="1"/>
          </a:p>
          <a:p>
            <a:pPr algn="l"/>
            <a:endParaRPr lang="fr-FR" altLang="fr-FR" sz="4400"/>
          </a:p>
        </p:txBody>
      </p:sp>
      <p:sp>
        <p:nvSpPr>
          <p:cNvPr id="2236" name="Rectangle 188"/>
          <p:cNvSpPr>
            <a:spLocks noChangeArrowheads="1"/>
          </p:cNvSpPr>
          <p:nvPr/>
        </p:nvSpPr>
        <p:spPr bwMode="auto">
          <a:xfrm>
            <a:off x="4267200" y="3733800"/>
            <a:ext cx="2971800" cy="167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fr-FR" altLang="fr-FR" sz="2800" b="1">
                <a:solidFill>
                  <a:srgbClr val="0000FF"/>
                </a:solidFill>
                <a:cs typeface="Times New Roman" panose="02020603050405020304" pitchFamily="18" charset="0"/>
              </a:rPr>
              <a:t>1 mm (millimètre)</a:t>
            </a:r>
            <a:endParaRPr lang="fr-FR" altLang="fr-FR" sz="2800" b="1">
              <a:cs typeface="Times New Roman" panose="02020603050405020304" pitchFamily="18" charset="0"/>
            </a:endParaRPr>
          </a:p>
          <a:p>
            <a:r>
              <a:rPr lang="fr-FR" altLang="fr-FR" sz="2800" b="1">
                <a:solidFill>
                  <a:srgbClr val="0000FF"/>
                </a:solidFill>
                <a:cs typeface="Times New Roman" panose="02020603050405020304" pitchFamily="18" charset="0"/>
              </a:rPr>
              <a:t>10</a:t>
            </a:r>
            <a:r>
              <a:rPr lang="fr-FR" altLang="fr-FR" sz="2800" b="1" baseline="30000">
                <a:solidFill>
                  <a:srgbClr val="0000FF"/>
                </a:solidFill>
                <a:cs typeface="Times New Roman" panose="02020603050405020304" pitchFamily="18" charset="0"/>
              </a:rPr>
              <a:t>-3</a:t>
            </a:r>
            <a:r>
              <a:rPr lang="fr-FR" altLang="fr-FR" sz="2800" b="1">
                <a:solidFill>
                  <a:srgbClr val="0000FF"/>
                </a:solidFill>
                <a:cs typeface="Times New Roman" panose="02020603050405020304" pitchFamily="18" charset="0"/>
              </a:rPr>
              <a:t> m</a:t>
            </a:r>
            <a:endParaRPr lang="fr-FR" altLang="fr-FR" sz="2800">
              <a:cs typeface="Times New Roman" panose="02020603050405020304" pitchFamily="18" charset="0"/>
            </a:endParaRPr>
          </a:p>
          <a:p>
            <a:pPr algn="l"/>
            <a:endParaRPr lang="fr-FR" altLang="fr-FR" sz="4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6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/>
          <p:cNvGrpSpPr>
            <a:grpSpLocks/>
          </p:cNvGrpSpPr>
          <p:nvPr/>
        </p:nvGrpSpPr>
        <p:grpSpPr bwMode="auto">
          <a:xfrm>
            <a:off x="762000" y="914400"/>
            <a:ext cx="1974850" cy="4572000"/>
            <a:chOff x="2889" y="2205"/>
            <a:chExt cx="1221" cy="2939"/>
          </a:xfrm>
        </p:grpSpPr>
        <p:grpSp>
          <p:nvGrpSpPr>
            <p:cNvPr id="12293" name="Group 3"/>
            <p:cNvGrpSpPr>
              <a:grpSpLocks/>
            </p:cNvGrpSpPr>
            <p:nvPr/>
          </p:nvGrpSpPr>
          <p:grpSpPr bwMode="auto">
            <a:xfrm>
              <a:off x="2889" y="4090"/>
              <a:ext cx="1221" cy="1054"/>
              <a:chOff x="1187" y="4749"/>
              <a:chExt cx="1221" cy="1054"/>
            </a:xfrm>
          </p:grpSpPr>
          <p:sp>
            <p:nvSpPr>
              <p:cNvPr id="12309" name="Oval 4"/>
              <p:cNvSpPr>
                <a:spLocks noChangeArrowheads="1"/>
              </p:cNvSpPr>
              <p:nvPr/>
            </p:nvSpPr>
            <p:spPr bwMode="auto">
              <a:xfrm>
                <a:off x="2177" y="4983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10" name="Oval 5"/>
              <p:cNvSpPr>
                <a:spLocks noChangeArrowheads="1"/>
              </p:cNvSpPr>
              <p:nvPr/>
            </p:nvSpPr>
            <p:spPr bwMode="auto">
              <a:xfrm>
                <a:off x="1520" y="5076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11" name="Oval 6"/>
              <p:cNvSpPr>
                <a:spLocks noChangeArrowheads="1"/>
              </p:cNvSpPr>
              <p:nvPr/>
            </p:nvSpPr>
            <p:spPr bwMode="auto">
              <a:xfrm>
                <a:off x="1747" y="5078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12" name="Oval 7"/>
              <p:cNvSpPr>
                <a:spLocks noChangeArrowheads="1"/>
              </p:cNvSpPr>
              <p:nvPr/>
            </p:nvSpPr>
            <p:spPr bwMode="auto">
              <a:xfrm>
                <a:off x="1298" y="5082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13" name="Oval 8"/>
              <p:cNvSpPr>
                <a:spLocks noChangeArrowheads="1"/>
              </p:cNvSpPr>
              <p:nvPr/>
            </p:nvSpPr>
            <p:spPr bwMode="auto">
              <a:xfrm>
                <a:off x="1517" y="5301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14" name="Oval 9"/>
              <p:cNvSpPr>
                <a:spLocks noChangeArrowheads="1"/>
              </p:cNvSpPr>
              <p:nvPr/>
            </p:nvSpPr>
            <p:spPr bwMode="auto">
              <a:xfrm>
                <a:off x="1744" y="5303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15" name="Oval 10"/>
              <p:cNvSpPr>
                <a:spLocks noChangeArrowheads="1"/>
              </p:cNvSpPr>
              <p:nvPr/>
            </p:nvSpPr>
            <p:spPr bwMode="auto">
              <a:xfrm>
                <a:off x="1295" y="5307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16" name="Oval 11"/>
              <p:cNvSpPr>
                <a:spLocks noChangeArrowheads="1"/>
              </p:cNvSpPr>
              <p:nvPr/>
            </p:nvSpPr>
            <p:spPr bwMode="auto">
              <a:xfrm>
                <a:off x="1520" y="5532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17" name="Oval 12"/>
              <p:cNvSpPr>
                <a:spLocks noChangeArrowheads="1"/>
              </p:cNvSpPr>
              <p:nvPr/>
            </p:nvSpPr>
            <p:spPr bwMode="auto">
              <a:xfrm>
                <a:off x="1747" y="5534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18" name="Oval 13"/>
              <p:cNvSpPr>
                <a:spLocks noChangeArrowheads="1"/>
              </p:cNvSpPr>
              <p:nvPr/>
            </p:nvSpPr>
            <p:spPr bwMode="auto">
              <a:xfrm>
                <a:off x="1298" y="5538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19" name="Oval 14"/>
              <p:cNvSpPr>
                <a:spLocks noChangeArrowheads="1"/>
              </p:cNvSpPr>
              <p:nvPr/>
            </p:nvSpPr>
            <p:spPr bwMode="auto">
              <a:xfrm>
                <a:off x="1736" y="4749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20" name="Oval 15"/>
              <p:cNvSpPr>
                <a:spLocks noChangeArrowheads="1"/>
              </p:cNvSpPr>
              <p:nvPr/>
            </p:nvSpPr>
            <p:spPr bwMode="auto">
              <a:xfrm>
                <a:off x="1963" y="4751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21" name="Oval 16"/>
              <p:cNvSpPr>
                <a:spLocks noChangeArrowheads="1"/>
              </p:cNvSpPr>
              <p:nvPr/>
            </p:nvSpPr>
            <p:spPr bwMode="auto">
              <a:xfrm>
                <a:off x="1514" y="4755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22" name="Oval 17"/>
              <p:cNvSpPr>
                <a:spLocks noChangeArrowheads="1"/>
              </p:cNvSpPr>
              <p:nvPr/>
            </p:nvSpPr>
            <p:spPr bwMode="auto">
              <a:xfrm>
                <a:off x="1631" y="4794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23" name="Oval 18"/>
              <p:cNvSpPr>
                <a:spLocks noChangeArrowheads="1"/>
              </p:cNvSpPr>
              <p:nvPr/>
            </p:nvSpPr>
            <p:spPr bwMode="auto">
              <a:xfrm>
                <a:off x="1858" y="4796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24" name="Oval 19"/>
              <p:cNvSpPr>
                <a:spLocks noChangeArrowheads="1"/>
              </p:cNvSpPr>
              <p:nvPr/>
            </p:nvSpPr>
            <p:spPr bwMode="auto">
              <a:xfrm>
                <a:off x="1409" y="4800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25" name="Oval 20"/>
              <p:cNvSpPr>
                <a:spLocks noChangeArrowheads="1"/>
              </p:cNvSpPr>
              <p:nvPr/>
            </p:nvSpPr>
            <p:spPr bwMode="auto">
              <a:xfrm>
                <a:off x="2170" y="4760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26" name="Oval 21"/>
              <p:cNvSpPr>
                <a:spLocks noChangeArrowheads="1"/>
              </p:cNvSpPr>
              <p:nvPr/>
            </p:nvSpPr>
            <p:spPr bwMode="auto">
              <a:xfrm>
                <a:off x="2068" y="4801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27" name="Oval 22"/>
              <p:cNvSpPr>
                <a:spLocks noChangeArrowheads="1"/>
              </p:cNvSpPr>
              <p:nvPr/>
            </p:nvSpPr>
            <p:spPr bwMode="auto">
              <a:xfrm>
                <a:off x="1508" y="4839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28" name="Oval 23"/>
              <p:cNvSpPr>
                <a:spLocks noChangeArrowheads="1"/>
              </p:cNvSpPr>
              <p:nvPr/>
            </p:nvSpPr>
            <p:spPr bwMode="auto">
              <a:xfrm>
                <a:off x="1735" y="4841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29" name="Oval 24"/>
              <p:cNvSpPr>
                <a:spLocks noChangeArrowheads="1"/>
              </p:cNvSpPr>
              <p:nvPr/>
            </p:nvSpPr>
            <p:spPr bwMode="auto">
              <a:xfrm>
                <a:off x="1957" y="4840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30" name="Oval 25"/>
              <p:cNvSpPr>
                <a:spLocks noChangeArrowheads="1"/>
              </p:cNvSpPr>
              <p:nvPr/>
            </p:nvSpPr>
            <p:spPr bwMode="auto">
              <a:xfrm>
                <a:off x="1286" y="4845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31" name="Oval 26"/>
              <p:cNvSpPr>
                <a:spLocks noChangeArrowheads="1"/>
              </p:cNvSpPr>
              <p:nvPr/>
            </p:nvSpPr>
            <p:spPr bwMode="auto">
              <a:xfrm>
                <a:off x="2195" y="5430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32" name="Oval 27"/>
              <p:cNvSpPr>
                <a:spLocks noChangeArrowheads="1"/>
              </p:cNvSpPr>
              <p:nvPr/>
            </p:nvSpPr>
            <p:spPr bwMode="auto">
              <a:xfrm>
                <a:off x="2188" y="5207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33" name="Oval 28"/>
              <p:cNvSpPr>
                <a:spLocks noChangeArrowheads="1"/>
              </p:cNvSpPr>
              <p:nvPr/>
            </p:nvSpPr>
            <p:spPr bwMode="auto">
              <a:xfrm>
                <a:off x="2086" y="5248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34" name="Oval 29"/>
              <p:cNvSpPr>
                <a:spLocks noChangeArrowheads="1"/>
              </p:cNvSpPr>
              <p:nvPr/>
            </p:nvSpPr>
            <p:spPr bwMode="auto">
              <a:xfrm>
                <a:off x="2086" y="5480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35" name="Oval 30"/>
              <p:cNvSpPr>
                <a:spLocks noChangeArrowheads="1"/>
              </p:cNvSpPr>
              <p:nvPr/>
            </p:nvSpPr>
            <p:spPr bwMode="auto">
              <a:xfrm>
                <a:off x="2068" y="5033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36" name="Oval 31"/>
              <p:cNvSpPr>
                <a:spLocks noChangeArrowheads="1"/>
              </p:cNvSpPr>
              <p:nvPr/>
            </p:nvSpPr>
            <p:spPr bwMode="auto">
              <a:xfrm>
                <a:off x="1967" y="5067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37" name="Oval 32"/>
              <p:cNvSpPr>
                <a:spLocks noChangeArrowheads="1"/>
              </p:cNvSpPr>
              <p:nvPr/>
            </p:nvSpPr>
            <p:spPr bwMode="auto">
              <a:xfrm>
                <a:off x="1409" y="4884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38" name="Oval 33"/>
              <p:cNvSpPr>
                <a:spLocks noChangeArrowheads="1"/>
              </p:cNvSpPr>
              <p:nvPr/>
            </p:nvSpPr>
            <p:spPr bwMode="auto">
              <a:xfrm>
                <a:off x="1636" y="4886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39" name="Oval 34"/>
              <p:cNvSpPr>
                <a:spLocks noChangeArrowheads="1"/>
              </p:cNvSpPr>
              <p:nvPr/>
            </p:nvSpPr>
            <p:spPr bwMode="auto">
              <a:xfrm>
                <a:off x="1858" y="4885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40" name="Oval 35"/>
              <p:cNvSpPr>
                <a:spLocks noChangeArrowheads="1"/>
              </p:cNvSpPr>
              <p:nvPr/>
            </p:nvSpPr>
            <p:spPr bwMode="auto">
              <a:xfrm>
                <a:off x="1415" y="5116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41" name="Oval 36"/>
              <p:cNvSpPr>
                <a:spLocks noChangeArrowheads="1"/>
              </p:cNvSpPr>
              <p:nvPr/>
            </p:nvSpPr>
            <p:spPr bwMode="auto">
              <a:xfrm>
                <a:off x="1636" y="5115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42" name="Oval 37"/>
              <p:cNvSpPr>
                <a:spLocks noChangeArrowheads="1"/>
              </p:cNvSpPr>
              <p:nvPr/>
            </p:nvSpPr>
            <p:spPr bwMode="auto">
              <a:xfrm>
                <a:off x="1858" y="5117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43" name="Oval 38"/>
              <p:cNvSpPr>
                <a:spLocks noChangeArrowheads="1"/>
              </p:cNvSpPr>
              <p:nvPr/>
            </p:nvSpPr>
            <p:spPr bwMode="auto">
              <a:xfrm>
                <a:off x="1979" y="5526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44" name="Oval 39"/>
              <p:cNvSpPr>
                <a:spLocks noChangeArrowheads="1"/>
              </p:cNvSpPr>
              <p:nvPr/>
            </p:nvSpPr>
            <p:spPr bwMode="auto">
              <a:xfrm>
                <a:off x="1972" y="5303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45" name="Oval 40"/>
              <p:cNvSpPr>
                <a:spLocks noChangeArrowheads="1"/>
              </p:cNvSpPr>
              <p:nvPr/>
            </p:nvSpPr>
            <p:spPr bwMode="auto">
              <a:xfrm>
                <a:off x="1870" y="5344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46" name="Oval 41"/>
              <p:cNvSpPr>
                <a:spLocks noChangeArrowheads="1"/>
              </p:cNvSpPr>
              <p:nvPr/>
            </p:nvSpPr>
            <p:spPr bwMode="auto">
              <a:xfrm>
                <a:off x="1870" y="5573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47" name="Oval 42"/>
              <p:cNvSpPr>
                <a:spLocks noChangeArrowheads="1"/>
              </p:cNvSpPr>
              <p:nvPr/>
            </p:nvSpPr>
            <p:spPr bwMode="auto">
              <a:xfrm>
                <a:off x="1418" y="5340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48" name="Oval 43"/>
              <p:cNvSpPr>
                <a:spLocks noChangeArrowheads="1"/>
              </p:cNvSpPr>
              <p:nvPr/>
            </p:nvSpPr>
            <p:spPr bwMode="auto">
              <a:xfrm>
                <a:off x="1645" y="5342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49" name="Oval 44"/>
              <p:cNvSpPr>
                <a:spLocks noChangeArrowheads="1"/>
              </p:cNvSpPr>
              <p:nvPr/>
            </p:nvSpPr>
            <p:spPr bwMode="auto">
              <a:xfrm>
                <a:off x="1424" y="5572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50" name="Oval 45"/>
              <p:cNvSpPr>
                <a:spLocks noChangeArrowheads="1"/>
              </p:cNvSpPr>
              <p:nvPr/>
            </p:nvSpPr>
            <p:spPr bwMode="auto">
              <a:xfrm>
                <a:off x="1645" y="5571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51" name="Oval 46"/>
              <p:cNvSpPr>
                <a:spLocks noChangeArrowheads="1"/>
              </p:cNvSpPr>
              <p:nvPr/>
            </p:nvSpPr>
            <p:spPr bwMode="auto">
              <a:xfrm>
                <a:off x="1187" y="4890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52" name="Oval 47"/>
              <p:cNvSpPr>
                <a:spLocks noChangeArrowheads="1"/>
              </p:cNvSpPr>
              <p:nvPr/>
            </p:nvSpPr>
            <p:spPr bwMode="auto">
              <a:xfrm>
                <a:off x="1193" y="5122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53" name="Oval 48"/>
              <p:cNvSpPr>
                <a:spLocks noChangeArrowheads="1"/>
              </p:cNvSpPr>
              <p:nvPr/>
            </p:nvSpPr>
            <p:spPr bwMode="auto">
              <a:xfrm>
                <a:off x="1196" y="5346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54" name="Oval 49"/>
              <p:cNvSpPr>
                <a:spLocks noChangeArrowheads="1"/>
              </p:cNvSpPr>
              <p:nvPr/>
            </p:nvSpPr>
            <p:spPr bwMode="auto">
              <a:xfrm>
                <a:off x="1202" y="5578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grpSp>
          <p:nvGrpSpPr>
            <p:cNvPr id="12294" name="Group 50"/>
            <p:cNvGrpSpPr>
              <a:grpSpLocks/>
            </p:cNvGrpSpPr>
            <p:nvPr/>
          </p:nvGrpSpPr>
          <p:grpSpPr bwMode="auto">
            <a:xfrm>
              <a:off x="3233" y="2205"/>
              <a:ext cx="463" cy="509"/>
              <a:chOff x="1238" y="1409"/>
              <a:chExt cx="463" cy="509"/>
            </a:xfrm>
          </p:grpSpPr>
          <p:sp>
            <p:nvSpPr>
              <p:cNvPr id="12297" name="Rectangle 51"/>
              <p:cNvSpPr>
                <a:spLocks noChangeArrowheads="1"/>
              </p:cNvSpPr>
              <p:nvPr/>
            </p:nvSpPr>
            <p:spPr bwMode="auto">
              <a:xfrm>
                <a:off x="1470" y="1409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298" name="Rectangle 52"/>
              <p:cNvSpPr>
                <a:spLocks noChangeArrowheads="1"/>
              </p:cNvSpPr>
              <p:nvPr/>
            </p:nvSpPr>
            <p:spPr bwMode="auto">
              <a:xfrm>
                <a:off x="1373" y="1440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299" name="Rectangle 53"/>
              <p:cNvSpPr>
                <a:spLocks noChangeArrowheads="1"/>
              </p:cNvSpPr>
              <p:nvPr/>
            </p:nvSpPr>
            <p:spPr bwMode="auto">
              <a:xfrm>
                <a:off x="1238" y="1538"/>
                <a:ext cx="141" cy="17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00" name="Rectangle 54"/>
              <p:cNvSpPr>
                <a:spLocks noChangeArrowheads="1"/>
              </p:cNvSpPr>
              <p:nvPr/>
            </p:nvSpPr>
            <p:spPr bwMode="auto">
              <a:xfrm>
                <a:off x="1320" y="1583"/>
                <a:ext cx="143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01" name="Rectangle 55"/>
              <p:cNvSpPr>
                <a:spLocks noChangeArrowheads="1"/>
              </p:cNvSpPr>
              <p:nvPr/>
            </p:nvSpPr>
            <p:spPr bwMode="auto">
              <a:xfrm>
                <a:off x="1493" y="1590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02" name="Rectangle 56"/>
              <p:cNvSpPr>
                <a:spLocks noChangeArrowheads="1"/>
              </p:cNvSpPr>
              <p:nvPr/>
            </p:nvSpPr>
            <p:spPr bwMode="auto">
              <a:xfrm>
                <a:off x="1425" y="1680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03" name="Rectangle 57"/>
              <p:cNvSpPr>
                <a:spLocks noChangeArrowheads="1"/>
              </p:cNvSpPr>
              <p:nvPr/>
            </p:nvSpPr>
            <p:spPr bwMode="auto">
              <a:xfrm>
                <a:off x="1493" y="1485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04" name="Rectangle 58"/>
              <p:cNvSpPr>
                <a:spLocks noChangeArrowheads="1"/>
              </p:cNvSpPr>
              <p:nvPr/>
            </p:nvSpPr>
            <p:spPr bwMode="auto">
              <a:xfrm>
                <a:off x="1343" y="1725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05" name="Rectangle 59"/>
              <p:cNvSpPr>
                <a:spLocks noChangeArrowheads="1"/>
              </p:cNvSpPr>
              <p:nvPr/>
            </p:nvSpPr>
            <p:spPr bwMode="auto">
              <a:xfrm>
                <a:off x="1252" y="1671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06" name="Rectangle 60"/>
              <p:cNvSpPr>
                <a:spLocks noChangeArrowheads="1"/>
              </p:cNvSpPr>
              <p:nvPr/>
            </p:nvSpPr>
            <p:spPr bwMode="auto">
              <a:xfrm>
                <a:off x="1508" y="1679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07" name="Rectangle 61"/>
              <p:cNvSpPr>
                <a:spLocks noChangeArrowheads="1"/>
              </p:cNvSpPr>
              <p:nvPr/>
            </p:nvSpPr>
            <p:spPr bwMode="auto">
              <a:xfrm>
                <a:off x="1560" y="1529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08" name="Rectangle 62"/>
              <p:cNvSpPr>
                <a:spLocks noChangeArrowheads="1"/>
              </p:cNvSpPr>
              <p:nvPr/>
            </p:nvSpPr>
            <p:spPr bwMode="auto">
              <a:xfrm>
                <a:off x="1432" y="1777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sp>
          <p:nvSpPr>
            <p:cNvPr id="12295" name="Line 63"/>
            <p:cNvSpPr>
              <a:spLocks noChangeShapeType="1"/>
            </p:cNvSpPr>
            <p:nvPr/>
          </p:nvSpPr>
          <p:spPr bwMode="auto">
            <a:xfrm flipH="1">
              <a:off x="2925" y="2708"/>
              <a:ext cx="510" cy="1515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296" name="Line 64"/>
            <p:cNvSpPr>
              <a:spLocks noChangeShapeType="1"/>
            </p:cNvSpPr>
            <p:nvPr/>
          </p:nvSpPr>
          <p:spPr bwMode="auto">
            <a:xfrm>
              <a:off x="3555" y="2708"/>
              <a:ext cx="525" cy="144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2291" name="Rectangle 65"/>
          <p:cNvSpPr>
            <a:spLocks noChangeArrowheads="1"/>
          </p:cNvSpPr>
          <p:nvPr/>
        </p:nvSpPr>
        <p:spPr bwMode="auto">
          <a:xfrm>
            <a:off x="2819400" y="3276600"/>
            <a:ext cx="31242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2800" b="1">
                <a:cs typeface="Times New Roman" panose="02020603050405020304" pitchFamily="18" charset="0"/>
              </a:rPr>
              <a:t>Micro-cristal de sel</a:t>
            </a:r>
            <a:endParaRPr lang="fr-FR" altLang="fr-FR" b="1">
              <a:cs typeface="Times New Roman" panose="02020603050405020304" pitchFamily="18" charset="0"/>
            </a:endParaRPr>
          </a:p>
          <a:p>
            <a:r>
              <a:rPr lang="fr-FR" altLang="fr-FR" b="1">
                <a:cs typeface="Times New Roman" panose="02020603050405020304" pitchFamily="18" charset="0"/>
              </a:rPr>
              <a:t>Sodium (Na)</a:t>
            </a:r>
          </a:p>
          <a:p>
            <a:r>
              <a:rPr lang="fr-FR" altLang="fr-FR" b="1">
                <a:cs typeface="Times New Roman" panose="02020603050405020304" pitchFamily="18" charset="0"/>
              </a:rPr>
              <a:t>Chlore (Cl )</a:t>
            </a:r>
          </a:p>
          <a:p>
            <a:pPr algn="l"/>
            <a:endParaRPr lang="fr-FR" altLang="fr-FR" sz="4400"/>
          </a:p>
        </p:txBody>
      </p:sp>
      <p:sp>
        <p:nvSpPr>
          <p:cNvPr id="3138" name="Rectangle 66"/>
          <p:cNvSpPr>
            <a:spLocks noChangeArrowheads="1"/>
          </p:cNvSpPr>
          <p:nvPr/>
        </p:nvSpPr>
        <p:spPr bwMode="auto">
          <a:xfrm>
            <a:off x="6019800" y="4038600"/>
            <a:ext cx="2590800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2800" b="1">
                <a:solidFill>
                  <a:srgbClr val="0000FF"/>
                </a:solidFill>
                <a:cs typeface="Times New Roman" panose="02020603050405020304" pitchFamily="18" charset="0"/>
              </a:rPr>
              <a:t>1 µm (micromètre)</a:t>
            </a:r>
            <a:endParaRPr lang="fr-FR" altLang="fr-FR" sz="2800">
              <a:cs typeface="Times New Roman" panose="02020603050405020304" pitchFamily="18" charset="0"/>
            </a:endParaRPr>
          </a:p>
          <a:p>
            <a:r>
              <a:rPr lang="fr-FR" altLang="fr-FR" sz="2800" b="1">
                <a:solidFill>
                  <a:srgbClr val="0000FF"/>
                </a:solidFill>
                <a:cs typeface="Times New Roman" panose="02020603050405020304" pitchFamily="18" charset="0"/>
              </a:rPr>
              <a:t>10</a:t>
            </a:r>
            <a:r>
              <a:rPr lang="fr-FR" altLang="fr-FR" sz="2800" b="1" baseline="30000">
                <a:solidFill>
                  <a:srgbClr val="0000FF"/>
                </a:solidFill>
                <a:cs typeface="Times New Roman" panose="02020603050405020304" pitchFamily="18" charset="0"/>
              </a:rPr>
              <a:t>-6</a:t>
            </a:r>
            <a:r>
              <a:rPr lang="fr-FR" altLang="fr-FR" sz="2800" b="1">
                <a:solidFill>
                  <a:srgbClr val="0000FF"/>
                </a:solidFill>
                <a:cs typeface="Times New Roman" panose="02020603050405020304" pitchFamily="18" charset="0"/>
              </a:rPr>
              <a:t> m</a:t>
            </a:r>
            <a:endParaRPr lang="fr-FR" altLang="fr-FR" sz="2800">
              <a:cs typeface="Times New Roman" panose="02020603050405020304" pitchFamily="18" charset="0"/>
            </a:endParaRPr>
          </a:p>
          <a:p>
            <a:pPr algn="l"/>
            <a:endParaRPr lang="fr-FR" altLang="fr-FR" sz="4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38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990600" y="609600"/>
            <a:ext cx="2667000" cy="5410200"/>
            <a:chOff x="2490" y="4090"/>
            <a:chExt cx="1695" cy="3523"/>
          </a:xfrm>
        </p:grpSpPr>
        <p:grpSp>
          <p:nvGrpSpPr>
            <p:cNvPr id="13317" name="Group 3"/>
            <p:cNvGrpSpPr>
              <a:grpSpLocks/>
            </p:cNvGrpSpPr>
            <p:nvPr/>
          </p:nvGrpSpPr>
          <p:grpSpPr bwMode="auto">
            <a:xfrm>
              <a:off x="2889" y="4090"/>
              <a:ext cx="1221" cy="1054"/>
              <a:chOff x="1187" y="4749"/>
              <a:chExt cx="1221" cy="1054"/>
            </a:xfrm>
          </p:grpSpPr>
          <p:sp>
            <p:nvSpPr>
              <p:cNvPr id="13343" name="Oval 4"/>
              <p:cNvSpPr>
                <a:spLocks noChangeArrowheads="1"/>
              </p:cNvSpPr>
              <p:nvPr/>
            </p:nvSpPr>
            <p:spPr bwMode="auto">
              <a:xfrm>
                <a:off x="2177" y="4983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44" name="Oval 5"/>
              <p:cNvSpPr>
                <a:spLocks noChangeArrowheads="1"/>
              </p:cNvSpPr>
              <p:nvPr/>
            </p:nvSpPr>
            <p:spPr bwMode="auto">
              <a:xfrm>
                <a:off x="1520" y="5076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45" name="Oval 6"/>
              <p:cNvSpPr>
                <a:spLocks noChangeArrowheads="1"/>
              </p:cNvSpPr>
              <p:nvPr/>
            </p:nvSpPr>
            <p:spPr bwMode="auto">
              <a:xfrm>
                <a:off x="1747" y="5078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46" name="Oval 7"/>
              <p:cNvSpPr>
                <a:spLocks noChangeArrowheads="1"/>
              </p:cNvSpPr>
              <p:nvPr/>
            </p:nvSpPr>
            <p:spPr bwMode="auto">
              <a:xfrm>
                <a:off x="1298" y="5082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47" name="Oval 8"/>
              <p:cNvSpPr>
                <a:spLocks noChangeArrowheads="1"/>
              </p:cNvSpPr>
              <p:nvPr/>
            </p:nvSpPr>
            <p:spPr bwMode="auto">
              <a:xfrm>
                <a:off x="1517" y="5301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48" name="Oval 9"/>
              <p:cNvSpPr>
                <a:spLocks noChangeArrowheads="1"/>
              </p:cNvSpPr>
              <p:nvPr/>
            </p:nvSpPr>
            <p:spPr bwMode="auto">
              <a:xfrm>
                <a:off x="1744" y="5303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49" name="Oval 10"/>
              <p:cNvSpPr>
                <a:spLocks noChangeArrowheads="1"/>
              </p:cNvSpPr>
              <p:nvPr/>
            </p:nvSpPr>
            <p:spPr bwMode="auto">
              <a:xfrm>
                <a:off x="1295" y="5307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50" name="Oval 11"/>
              <p:cNvSpPr>
                <a:spLocks noChangeArrowheads="1"/>
              </p:cNvSpPr>
              <p:nvPr/>
            </p:nvSpPr>
            <p:spPr bwMode="auto">
              <a:xfrm>
                <a:off x="1520" y="5532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51" name="Oval 12"/>
              <p:cNvSpPr>
                <a:spLocks noChangeArrowheads="1"/>
              </p:cNvSpPr>
              <p:nvPr/>
            </p:nvSpPr>
            <p:spPr bwMode="auto">
              <a:xfrm>
                <a:off x="1747" y="5534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52" name="Oval 13"/>
              <p:cNvSpPr>
                <a:spLocks noChangeArrowheads="1"/>
              </p:cNvSpPr>
              <p:nvPr/>
            </p:nvSpPr>
            <p:spPr bwMode="auto">
              <a:xfrm>
                <a:off x="1298" y="5538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53" name="Oval 14"/>
              <p:cNvSpPr>
                <a:spLocks noChangeArrowheads="1"/>
              </p:cNvSpPr>
              <p:nvPr/>
            </p:nvSpPr>
            <p:spPr bwMode="auto">
              <a:xfrm>
                <a:off x="1736" y="4749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54" name="Oval 15"/>
              <p:cNvSpPr>
                <a:spLocks noChangeArrowheads="1"/>
              </p:cNvSpPr>
              <p:nvPr/>
            </p:nvSpPr>
            <p:spPr bwMode="auto">
              <a:xfrm>
                <a:off x="1963" y="4751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55" name="Oval 16"/>
              <p:cNvSpPr>
                <a:spLocks noChangeArrowheads="1"/>
              </p:cNvSpPr>
              <p:nvPr/>
            </p:nvSpPr>
            <p:spPr bwMode="auto">
              <a:xfrm>
                <a:off x="1514" y="4755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56" name="Oval 17"/>
              <p:cNvSpPr>
                <a:spLocks noChangeArrowheads="1"/>
              </p:cNvSpPr>
              <p:nvPr/>
            </p:nvSpPr>
            <p:spPr bwMode="auto">
              <a:xfrm>
                <a:off x="1631" y="4794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57" name="Oval 18"/>
              <p:cNvSpPr>
                <a:spLocks noChangeArrowheads="1"/>
              </p:cNvSpPr>
              <p:nvPr/>
            </p:nvSpPr>
            <p:spPr bwMode="auto">
              <a:xfrm>
                <a:off x="1858" y="4796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58" name="Oval 19"/>
              <p:cNvSpPr>
                <a:spLocks noChangeArrowheads="1"/>
              </p:cNvSpPr>
              <p:nvPr/>
            </p:nvSpPr>
            <p:spPr bwMode="auto">
              <a:xfrm>
                <a:off x="1409" y="4800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59" name="Oval 20"/>
              <p:cNvSpPr>
                <a:spLocks noChangeArrowheads="1"/>
              </p:cNvSpPr>
              <p:nvPr/>
            </p:nvSpPr>
            <p:spPr bwMode="auto">
              <a:xfrm>
                <a:off x="2170" y="4760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60" name="Oval 21"/>
              <p:cNvSpPr>
                <a:spLocks noChangeArrowheads="1"/>
              </p:cNvSpPr>
              <p:nvPr/>
            </p:nvSpPr>
            <p:spPr bwMode="auto">
              <a:xfrm>
                <a:off x="2068" y="4801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61" name="Oval 22"/>
              <p:cNvSpPr>
                <a:spLocks noChangeArrowheads="1"/>
              </p:cNvSpPr>
              <p:nvPr/>
            </p:nvSpPr>
            <p:spPr bwMode="auto">
              <a:xfrm>
                <a:off x="1508" y="4839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62" name="Oval 23"/>
              <p:cNvSpPr>
                <a:spLocks noChangeArrowheads="1"/>
              </p:cNvSpPr>
              <p:nvPr/>
            </p:nvSpPr>
            <p:spPr bwMode="auto">
              <a:xfrm>
                <a:off x="1735" y="4841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63" name="Oval 24"/>
              <p:cNvSpPr>
                <a:spLocks noChangeArrowheads="1"/>
              </p:cNvSpPr>
              <p:nvPr/>
            </p:nvSpPr>
            <p:spPr bwMode="auto">
              <a:xfrm>
                <a:off x="1957" y="4840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64" name="Oval 25"/>
              <p:cNvSpPr>
                <a:spLocks noChangeArrowheads="1"/>
              </p:cNvSpPr>
              <p:nvPr/>
            </p:nvSpPr>
            <p:spPr bwMode="auto">
              <a:xfrm>
                <a:off x="1286" y="4845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65" name="Oval 26"/>
              <p:cNvSpPr>
                <a:spLocks noChangeArrowheads="1"/>
              </p:cNvSpPr>
              <p:nvPr/>
            </p:nvSpPr>
            <p:spPr bwMode="auto">
              <a:xfrm>
                <a:off x="2195" y="5430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66" name="Oval 27"/>
              <p:cNvSpPr>
                <a:spLocks noChangeArrowheads="1"/>
              </p:cNvSpPr>
              <p:nvPr/>
            </p:nvSpPr>
            <p:spPr bwMode="auto">
              <a:xfrm>
                <a:off x="2188" y="5207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67" name="Oval 28"/>
              <p:cNvSpPr>
                <a:spLocks noChangeArrowheads="1"/>
              </p:cNvSpPr>
              <p:nvPr/>
            </p:nvSpPr>
            <p:spPr bwMode="auto">
              <a:xfrm>
                <a:off x="2086" y="5248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68" name="Oval 29"/>
              <p:cNvSpPr>
                <a:spLocks noChangeArrowheads="1"/>
              </p:cNvSpPr>
              <p:nvPr/>
            </p:nvSpPr>
            <p:spPr bwMode="auto">
              <a:xfrm>
                <a:off x="2086" y="5480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69" name="Oval 30"/>
              <p:cNvSpPr>
                <a:spLocks noChangeArrowheads="1"/>
              </p:cNvSpPr>
              <p:nvPr/>
            </p:nvSpPr>
            <p:spPr bwMode="auto">
              <a:xfrm>
                <a:off x="2068" y="5033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70" name="Oval 31"/>
              <p:cNvSpPr>
                <a:spLocks noChangeArrowheads="1"/>
              </p:cNvSpPr>
              <p:nvPr/>
            </p:nvSpPr>
            <p:spPr bwMode="auto">
              <a:xfrm>
                <a:off x="1967" y="5067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71" name="Oval 32"/>
              <p:cNvSpPr>
                <a:spLocks noChangeArrowheads="1"/>
              </p:cNvSpPr>
              <p:nvPr/>
            </p:nvSpPr>
            <p:spPr bwMode="auto">
              <a:xfrm>
                <a:off x="1409" y="4884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72" name="Oval 33"/>
              <p:cNvSpPr>
                <a:spLocks noChangeArrowheads="1"/>
              </p:cNvSpPr>
              <p:nvPr/>
            </p:nvSpPr>
            <p:spPr bwMode="auto">
              <a:xfrm>
                <a:off x="1636" y="4886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73" name="Oval 34"/>
              <p:cNvSpPr>
                <a:spLocks noChangeArrowheads="1"/>
              </p:cNvSpPr>
              <p:nvPr/>
            </p:nvSpPr>
            <p:spPr bwMode="auto">
              <a:xfrm>
                <a:off x="1858" y="4885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74" name="Oval 35"/>
              <p:cNvSpPr>
                <a:spLocks noChangeArrowheads="1"/>
              </p:cNvSpPr>
              <p:nvPr/>
            </p:nvSpPr>
            <p:spPr bwMode="auto">
              <a:xfrm>
                <a:off x="1415" y="5116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75" name="Oval 36"/>
              <p:cNvSpPr>
                <a:spLocks noChangeArrowheads="1"/>
              </p:cNvSpPr>
              <p:nvPr/>
            </p:nvSpPr>
            <p:spPr bwMode="auto">
              <a:xfrm>
                <a:off x="1636" y="5115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76" name="Oval 37"/>
              <p:cNvSpPr>
                <a:spLocks noChangeArrowheads="1"/>
              </p:cNvSpPr>
              <p:nvPr/>
            </p:nvSpPr>
            <p:spPr bwMode="auto">
              <a:xfrm>
                <a:off x="1858" y="5117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77" name="Oval 38"/>
              <p:cNvSpPr>
                <a:spLocks noChangeArrowheads="1"/>
              </p:cNvSpPr>
              <p:nvPr/>
            </p:nvSpPr>
            <p:spPr bwMode="auto">
              <a:xfrm>
                <a:off x="1979" y="5526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78" name="Oval 39"/>
              <p:cNvSpPr>
                <a:spLocks noChangeArrowheads="1"/>
              </p:cNvSpPr>
              <p:nvPr/>
            </p:nvSpPr>
            <p:spPr bwMode="auto">
              <a:xfrm>
                <a:off x="1972" y="5303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79" name="Oval 40"/>
              <p:cNvSpPr>
                <a:spLocks noChangeArrowheads="1"/>
              </p:cNvSpPr>
              <p:nvPr/>
            </p:nvSpPr>
            <p:spPr bwMode="auto">
              <a:xfrm>
                <a:off x="1870" y="5344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80" name="Oval 41"/>
              <p:cNvSpPr>
                <a:spLocks noChangeArrowheads="1"/>
              </p:cNvSpPr>
              <p:nvPr/>
            </p:nvSpPr>
            <p:spPr bwMode="auto">
              <a:xfrm>
                <a:off x="1870" y="5573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81" name="Oval 42"/>
              <p:cNvSpPr>
                <a:spLocks noChangeArrowheads="1"/>
              </p:cNvSpPr>
              <p:nvPr/>
            </p:nvSpPr>
            <p:spPr bwMode="auto">
              <a:xfrm>
                <a:off x="1418" y="5340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82" name="Oval 43"/>
              <p:cNvSpPr>
                <a:spLocks noChangeArrowheads="1"/>
              </p:cNvSpPr>
              <p:nvPr/>
            </p:nvSpPr>
            <p:spPr bwMode="auto">
              <a:xfrm>
                <a:off x="1645" y="5342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83" name="Oval 44"/>
              <p:cNvSpPr>
                <a:spLocks noChangeArrowheads="1"/>
              </p:cNvSpPr>
              <p:nvPr/>
            </p:nvSpPr>
            <p:spPr bwMode="auto">
              <a:xfrm>
                <a:off x="1424" y="5572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84" name="Oval 45"/>
              <p:cNvSpPr>
                <a:spLocks noChangeArrowheads="1"/>
              </p:cNvSpPr>
              <p:nvPr/>
            </p:nvSpPr>
            <p:spPr bwMode="auto">
              <a:xfrm>
                <a:off x="1645" y="5571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85" name="Oval 46"/>
              <p:cNvSpPr>
                <a:spLocks noChangeArrowheads="1"/>
              </p:cNvSpPr>
              <p:nvPr/>
            </p:nvSpPr>
            <p:spPr bwMode="auto">
              <a:xfrm>
                <a:off x="1187" y="4890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86" name="Oval 47"/>
              <p:cNvSpPr>
                <a:spLocks noChangeArrowheads="1"/>
              </p:cNvSpPr>
              <p:nvPr/>
            </p:nvSpPr>
            <p:spPr bwMode="auto">
              <a:xfrm>
                <a:off x="1193" y="5122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87" name="Oval 48"/>
              <p:cNvSpPr>
                <a:spLocks noChangeArrowheads="1"/>
              </p:cNvSpPr>
              <p:nvPr/>
            </p:nvSpPr>
            <p:spPr bwMode="auto">
              <a:xfrm>
                <a:off x="1196" y="5346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88" name="Oval 49"/>
              <p:cNvSpPr>
                <a:spLocks noChangeArrowheads="1"/>
              </p:cNvSpPr>
              <p:nvPr/>
            </p:nvSpPr>
            <p:spPr bwMode="auto">
              <a:xfrm>
                <a:off x="1202" y="5578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sp>
          <p:nvSpPr>
            <p:cNvPr id="13318" name="Line 50"/>
            <p:cNvSpPr>
              <a:spLocks noChangeShapeType="1"/>
            </p:cNvSpPr>
            <p:nvPr/>
          </p:nvSpPr>
          <p:spPr bwMode="auto">
            <a:xfrm flipH="1">
              <a:off x="2505" y="5033"/>
              <a:ext cx="855" cy="1665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319" name="Line 51"/>
            <p:cNvSpPr>
              <a:spLocks noChangeShapeType="1"/>
            </p:cNvSpPr>
            <p:nvPr/>
          </p:nvSpPr>
          <p:spPr bwMode="auto">
            <a:xfrm>
              <a:off x="3540" y="5078"/>
              <a:ext cx="585" cy="159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13320" name="Group 52"/>
            <p:cNvGrpSpPr>
              <a:grpSpLocks/>
            </p:cNvGrpSpPr>
            <p:nvPr/>
          </p:nvGrpSpPr>
          <p:grpSpPr bwMode="auto">
            <a:xfrm>
              <a:off x="3195" y="6653"/>
              <a:ext cx="321" cy="336"/>
              <a:chOff x="3915" y="6720"/>
              <a:chExt cx="321" cy="336"/>
            </a:xfrm>
          </p:grpSpPr>
          <p:sp>
            <p:nvSpPr>
              <p:cNvPr id="13336" name="Oval 53"/>
              <p:cNvSpPr>
                <a:spLocks noChangeArrowheads="1"/>
              </p:cNvSpPr>
              <p:nvPr/>
            </p:nvSpPr>
            <p:spPr bwMode="auto">
              <a:xfrm>
                <a:off x="3915" y="6780"/>
                <a:ext cx="141" cy="14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37" name="Oval 54"/>
              <p:cNvSpPr>
                <a:spLocks noChangeArrowheads="1"/>
              </p:cNvSpPr>
              <p:nvPr/>
            </p:nvSpPr>
            <p:spPr bwMode="auto">
              <a:xfrm>
                <a:off x="3930" y="6870"/>
                <a:ext cx="141" cy="141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38" name="Oval 55"/>
              <p:cNvSpPr>
                <a:spLocks noChangeArrowheads="1"/>
              </p:cNvSpPr>
              <p:nvPr/>
            </p:nvSpPr>
            <p:spPr bwMode="auto">
              <a:xfrm>
                <a:off x="4020" y="6810"/>
                <a:ext cx="141" cy="14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39" name="Oval 56"/>
              <p:cNvSpPr>
                <a:spLocks noChangeArrowheads="1"/>
              </p:cNvSpPr>
              <p:nvPr/>
            </p:nvSpPr>
            <p:spPr bwMode="auto">
              <a:xfrm>
                <a:off x="4035" y="6915"/>
                <a:ext cx="141" cy="141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40" name="Oval 57"/>
              <p:cNvSpPr>
                <a:spLocks noChangeArrowheads="1"/>
              </p:cNvSpPr>
              <p:nvPr/>
            </p:nvSpPr>
            <p:spPr bwMode="auto">
              <a:xfrm>
                <a:off x="4020" y="6720"/>
                <a:ext cx="141" cy="14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41" name="Oval 58"/>
              <p:cNvSpPr>
                <a:spLocks noChangeArrowheads="1"/>
              </p:cNvSpPr>
              <p:nvPr/>
            </p:nvSpPr>
            <p:spPr bwMode="auto">
              <a:xfrm>
                <a:off x="4095" y="6855"/>
                <a:ext cx="141" cy="14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42" name="Oval 59"/>
              <p:cNvSpPr>
                <a:spLocks noChangeArrowheads="1"/>
              </p:cNvSpPr>
              <p:nvPr/>
            </p:nvSpPr>
            <p:spPr bwMode="auto">
              <a:xfrm>
                <a:off x="4095" y="6750"/>
                <a:ext cx="141" cy="141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sp>
          <p:nvSpPr>
            <p:cNvPr id="13321" name="Oval 60"/>
            <p:cNvSpPr>
              <a:spLocks noChangeArrowheads="1"/>
            </p:cNvSpPr>
            <p:nvPr/>
          </p:nvSpPr>
          <p:spPr bwMode="auto">
            <a:xfrm rot="1499937">
              <a:off x="3090" y="5978"/>
              <a:ext cx="540" cy="162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3322" name="Oval 61"/>
            <p:cNvSpPr>
              <a:spLocks noChangeArrowheads="1"/>
            </p:cNvSpPr>
            <p:nvPr/>
          </p:nvSpPr>
          <p:spPr bwMode="auto">
            <a:xfrm rot="7609516">
              <a:off x="3105" y="5993"/>
              <a:ext cx="540" cy="162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3323" name="Oval 62"/>
            <p:cNvSpPr>
              <a:spLocks noChangeArrowheads="1"/>
            </p:cNvSpPr>
            <p:nvPr/>
          </p:nvSpPr>
          <p:spPr bwMode="auto">
            <a:xfrm rot="5304894">
              <a:off x="3030" y="5978"/>
              <a:ext cx="540" cy="162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3324" name="Oval 63"/>
            <p:cNvSpPr>
              <a:spLocks noChangeArrowheads="1"/>
            </p:cNvSpPr>
            <p:nvPr/>
          </p:nvSpPr>
          <p:spPr bwMode="auto">
            <a:xfrm rot="2843022">
              <a:off x="3060" y="6008"/>
              <a:ext cx="540" cy="162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3325" name="Oval 64"/>
            <p:cNvSpPr>
              <a:spLocks noChangeArrowheads="1"/>
            </p:cNvSpPr>
            <p:nvPr/>
          </p:nvSpPr>
          <p:spPr bwMode="auto">
            <a:xfrm rot="9152114">
              <a:off x="3060" y="5993"/>
              <a:ext cx="540" cy="162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3326" name="Oval 65"/>
            <p:cNvSpPr>
              <a:spLocks noChangeArrowheads="1"/>
            </p:cNvSpPr>
            <p:nvPr/>
          </p:nvSpPr>
          <p:spPr bwMode="auto">
            <a:xfrm rot="1935455">
              <a:off x="3045" y="6263"/>
              <a:ext cx="630" cy="103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3327" name="Oval 66"/>
            <p:cNvSpPr>
              <a:spLocks noChangeArrowheads="1"/>
            </p:cNvSpPr>
            <p:nvPr/>
          </p:nvSpPr>
          <p:spPr bwMode="auto">
            <a:xfrm rot="-896598">
              <a:off x="3015" y="6263"/>
              <a:ext cx="630" cy="103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3328" name="Oval 67"/>
            <p:cNvSpPr>
              <a:spLocks noChangeArrowheads="1"/>
            </p:cNvSpPr>
            <p:nvPr/>
          </p:nvSpPr>
          <p:spPr bwMode="auto">
            <a:xfrm>
              <a:off x="3030" y="7136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3329" name="Oval 68"/>
            <p:cNvSpPr>
              <a:spLocks noChangeArrowheads="1"/>
            </p:cNvSpPr>
            <p:nvPr/>
          </p:nvSpPr>
          <p:spPr bwMode="auto">
            <a:xfrm>
              <a:off x="3720" y="6281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3330" name="Oval 69"/>
            <p:cNvSpPr>
              <a:spLocks noChangeArrowheads="1"/>
            </p:cNvSpPr>
            <p:nvPr/>
          </p:nvSpPr>
          <p:spPr bwMode="auto">
            <a:xfrm>
              <a:off x="3930" y="7016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3331" name="Oval 70"/>
            <p:cNvSpPr>
              <a:spLocks noChangeArrowheads="1"/>
            </p:cNvSpPr>
            <p:nvPr/>
          </p:nvSpPr>
          <p:spPr bwMode="auto">
            <a:xfrm>
              <a:off x="3000" y="6401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3332" name="Oval 71"/>
            <p:cNvSpPr>
              <a:spLocks noChangeArrowheads="1"/>
            </p:cNvSpPr>
            <p:nvPr/>
          </p:nvSpPr>
          <p:spPr bwMode="auto">
            <a:xfrm>
              <a:off x="3705" y="7076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3333" name="Oval 72"/>
            <p:cNvSpPr>
              <a:spLocks noChangeArrowheads="1"/>
            </p:cNvSpPr>
            <p:nvPr/>
          </p:nvSpPr>
          <p:spPr bwMode="auto">
            <a:xfrm>
              <a:off x="3435" y="6281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3334" name="Oval 73"/>
            <p:cNvSpPr>
              <a:spLocks noChangeArrowheads="1"/>
            </p:cNvSpPr>
            <p:nvPr/>
          </p:nvSpPr>
          <p:spPr bwMode="auto">
            <a:xfrm>
              <a:off x="2820" y="6896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3335" name="Oval 74"/>
            <p:cNvSpPr>
              <a:spLocks noChangeArrowheads="1"/>
            </p:cNvSpPr>
            <p:nvPr/>
          </p:nvSpPr>
          <p:spPr bwMode="auto">
            <a:xfrm>
              <a:off x="3210" y="7376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</p:grpSp>
      <p:sp>
        <p:nvSpPr>
          <p:cNvPr id="13315" name="Rectangle 75"/>
          <p:cNvSpPr>
            <a:spLocks noChangeArrowheads="1"/>
          </p:cNvSpPr>
          <p:nvPr/>
        </p:nvSpPr>
        <p:spPr bwMode="auto">
          <a:xfrm>
            <a:off x="3429000" y="3276600"/>
            <a:ext cx="22860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2800" b="1">
                <a:cs typeface="Times New Roman" panose="02020603050405020304" pitchFamily="18" charset="0"/>
              </a:rPr>
              <a:t>Atome de</a:t>
            </a:r>
          </a:p>
          <a:p>
            <a:pPr eaLnBrk="1" hangingPunct="1"/>
            <a:r>
              <a:rPr lang="fr-FR" altLang="fr-FR" sz="3200" b="1">
                <a:cs typeface="Times New Roman" panose="02020603050405020304" pitchFamily="18" charset="0"/>
              </a:rPr>
              <a:t>Sodium Na</a:t>
            </a:r>
            <a:endParaRPr lang="fr-FR" altLang="fr-FR" sz="2800" b="1">
              <a:cs typeface="Times New Roman" panose="02020603050405020304" pitchFamily="18" charset="0"/>
            </a:endParaRPr>
          </a:p>
          <a:p>
            <a:r>
              <a:rPr lang="fr-FR" altLang="fr-FR" sz="2800" b="1">
                <a:cs typeface="Times New Roman" panose="02020603050405020304" pitchFamily="18" charset="0"/>
              </a:rPr>
              <a:t>11 électrons</a:t>
            </a:r>
          </a:p>
          <a:p>
            <a:r>
              <a:rPr lang="fr-FR" altLang="fr-FR" sz="2800" b="1">
                <a:cs typeface="Times New Roman" panose="02020603050405020304" pitchFamily="18" charset="0"/>
              </a:rPr>
              <a:t>et noyau atomique</a:t>
            </a:r>
          </a:p>
          <a:p>
            <a:endParaRPr lang="fr-FR" altLang="fr-FR" sz="2800" b="1">
              <a:cs typeface="Times New Roman" panose="02020603050405020304" pitchFamily="18" charset="0"/>
            </a:endParaRPr>
          </a:p>
        </p:txBody>
      </p:sp>
      <p:sp>
        <p:nvSpPr>
          <p:cNvPr id="4172" name="Rectangle 76"/>
          <p:cNvSpPr>
            <a:spLocks noChangeArrowheads="1"/>
          </p:cNvSpPr>
          <p:nvPr/>
        </p:nvSpPr>
        <p:spPr bwMode="auto">
          <a:xfrm>
            <a:off x="5943600" y="4038600"/>
            <a:ext cx="2438400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3200" b="1">
                <a:solidFill>
                  <a:srgbClr val="0000FF"/>
                </a:solidFill>
                <a:cs typeface="Times New Roman" panose="02020603050405020304" pitchFamily="18" charset="0"/>
              </a:rPr>
              <a:t>1 nm (nanomètre)</a:t>
            </a:r>
            <a:endParaRPr lang="fr-FR" altLang="fr-FR" sz="3200">
              <a:cs typeface="Times New Roman" panose="02020603050405020304" pitchFamily="18" charset="0"/>
            </a:endParaRPr>
          </a:p>
          <a:p>
            <a:r>
              <a:rPr lang="fr-FR" altLang="fr-FR" sz="3200" b="1">
                <a:solidFill>
                  <a:srgbClr val="0000FF"/>
                </a:solidFill>
                <a:cs typeface="Times New Roman" panose="02020603050405020304" pitchFamily="18" charset="0"/>
              </a:rPr>
              <a:t>10</a:t>
            </a:r>
            <a:r>
              <a:rPr lang="fr-FR" altLang="fr-FR" sz="3200" b="1" baseline="30000">
                <a:solidFill>
                  <a:srgbClr val="0000FF"/>
                </a:solidFill>
                <a:cs typeface="Times New Roman" panose="02020603050405020304" pitchFamily="18" charset="0"/>
              </a:rPr>
              <a:t>-9</a:t>
            </a:r>
            <a:r>
              <a:rPr lang="fr-FR" altLang="fr-FR" sz="3200" b="1">
                <a:solidFill>
                  <a:srgbClr val="0000FF"/>
                </a:solidFill>
                <a:cs typeface="Times New Roman" panose="02020603050405020304" pitchFamily="18" charset="0"/>
              </a:rPr>
              <a:t> m</a:t>
            </a:r>
            <a:endParaRPr lang="fr-FR" altLang="fr-FR" sz="3200">
              <a:cs typeface="Times New Roman" panose="02020603050405020304" pitchFamily="18" charset="0"/>
            </a:endParaRPr>
          </a:p>
          <a:p>
            <a:endParaRPr lang="fr-FR" altLang="fr-FR" sz="5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2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45" y="395109"/>
            <a:ext cx="2343355" cy="204663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100" y="1852160"/>
            <a:ext cx="2627800" cy="244084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799" y="3746500"/>
            <a:ext cx="2799684" cy="256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810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/>
          <p:cNvGrpSpPr>
            <a:grpSpLocks/>
          </p:cNvGrpSpPr>
          <p:nvPr/>
        </p:nvGrpSpPr>
        <p:grpSpPr bwMode="auto">
          <a:xfrm>
            <a:off x="1066800" y="381000"/>
            <a:ext cx="2362200" cy="5715000"/>
            <a:chOff x="2490" y="5978"/>
            <a:chExt cx="1695" cy="4326"/>
          </a:xfrm>
        </p:grpSpPr>
        <p:grpSp>
          <p:nvGrpSpPr>
            <p:cNvPr id="15365" name="Group 3"/>
            <p:cNvGrpSpPr>
              <a:grpSpLocks/>
            </p:cNvGrpSpPr>
            <p:nvPr/>
          </p:nvGrpSpPr>
          <p:grpSpPr bwMode="auto">
            <a:xfrm>
              <a:off x="3195" y="6653"/>
              <a:ext cx="321" cy="336"/>
              <a:chOff x="3915" y="6720"/>
              <a:chExt cx="321" cy="336"/>
            </a:xfrm>
          </p:grpSpPr>
          <p:sp>
            <p:nvSpPr>
              <p:cNvPr id="15395" name="Oval 4"/>
              <p:cNvSpPr>
                <a:spLocks noChangeArrowheads="1"/>
              </p:cNvSpPr>
              <p:nvPr/>
            </p:nvSpPr>
            <p:spPr bwMode="auto">
              <a:xfrm>
                <a:off x="3915" y="6780"/>
                <a:ext cx="141" cy="14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5396" name="Oval 5"/>
              <p:cNvSpPr>
                <a:spLocks noChangeArrowheads="1"/>
              </p:cNvSpPr>
              <p:nvPr/>
            </p:nvSpPr>
            <p:spPr bwMode="auto">
              <a:xfrm>
                <a:off x="3930" y="6870"/>
                <a:ext cx="141" cy="141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5397" name="Oval 6"/>
              <p:cNvSpPr>
                <a:spLocks noChangeArrowheads="1"/>
              </p:cNvSpPr>
              <p:nvPr/>
            </p:nvSpPr>
            <p:spPr bwMode="auto">
              <a:xfrm>
                <a:off x="4020" y="6810"/>
                <a:ext cx="141" cy="14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5398" name="Oval 7"/>
              <p:cNvSpPr>
                <a:spLocks noChangeArrowheads="1"/>
              </p:cNvSpPr>
              <p:nvPr/>
            </p:nvSpPr>
            <p:spPr bwMode="auto">
              <a:xfrm>
                <a:off x="4035" y="6915"/>
                <a:ext cx="141" cy="141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5399" name="Oval 8"/>
              <p:cNvSpPr>
                <a:spLocks noChangeArrowheads="1"/>
              </p:cNvSpPr>
              <p:nvPr/>
            </p:nvSpPr>
            <p:spPr bwMode="auto">
              <a:xfrm>
                <a:off x="4020" y="6720"/>
                <a:ext cx="141" cy="14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5400" name="Oval 9"/>
              <p:cNvSpPr>
                <a:spLocks noChangeArrowheads="1"/>
              </p:cNvSpPr>
              <p:nvPr/>
            </p:nvSpPr>
            <p:spPr bwMode="auto">
              <a:xfrm>
                <a:off x="4095" y="6855"/>
                <a:ext cx="141" cy="14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5401" name="Oval 10"/>
              <p:cNvSpPr>
                <a:spLocks noChangeArrowheads="1"/>
              </p:cNvSpPr>
              <p:nvPr/>
            </p:nvSpPr>
            <p:spPr bwMode="auto">
              <a:xfrm>
                <a:off x="4095" y="6750"/>
                <a:ext cx="141" cy="141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sp>
          <p:nvSpPr>
            <p:cNvPr id="15366" name="Oval 11"/>
            <p:cNvSpPr>
              <a:spLocks noChangeArrowheads="1"/>
            </p:cNvSpPr>
            <p:nvPr/>
          </p:nvSpPr>
          <p:spPr bwMode="auto">
            <a:xfrm rot="1499937">
              <a:off x="3090" y="5978"/>
              <a:ext cx="540" cy="162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67" name="Oval 12"/>
            <p:cNvSpPr>
              <a:spLocks noChangeArrowheads="1"/>
            </p:cNvSpPr>
            <p:nvPr/>
          </p:nvSpPr>
          <p:spPr bwMode="auto">
            <a:xfrm rot="7609516">
              <a:off x="3105" y="5993"/>
              <a:ext cx="540" cy="162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68" name="Oval 13"/>
            <p:cNvSpPr>
              <a:spLocks noChangeArrowheads="1"/>
            </p:cNvSpPr>
            <p:nvPr/>
          </p:nvSpPr>
          <p:spPr bwMode="auto">
            <a:xfrm rot="5304894">
              <a:off x="3030" y="5978"/>
              <a:ext cx="540" cy="162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69" name="Oval 14"/>
            <p:cNvSpPr>
              <a:spLocks noChangeArrowheads="1"/>
            </p:cNvSpPr>
            <p:nvPr/>
          </p:nvSpPr>
          <p:spPr bwMode="auto">
            <a:xfrm rot="2843022">
              <a:off x="3060" y="6008"/>
              <a:ext cx="540" cy="162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70" name="Oval 15"/>
            <p:cNvSpPr>
              <a:spLocks noChangeArrowheads="1"/>
            </p:cNvSpPr>
            <p:nvPr/>
          </p:nvSpPr>
          <p:spPr bwMode="auto">
            <a:xfrm rot="9152114">
              <a:off x="3060" y="5993"/>
              <a:ext cx="540" cy="162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71" name="Oval 16"/>
            <p:cNvSpPr>
              <a:spLocks noChangeArrowheads="1"/>
            </p:cNvSpPr>
            <p:nvPr/>
          </p:nvSpPr>
          <p:spPr bwMode="auto">
            <a:xfrm rot="1935455">
              <a:off x="3045" y="6263"/>
              <a:ext cx="630" cy="103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72" name="Oval 17"/>
            <p:cNvSpPr>
              <a:spLocks noChangeArrowheads="1"/>
            </p:cNvSpPr>
            <p:nvPr/>
          </p:nvSpPr>
          <p:spPr bwMode="auto">
            <a:xfrm rot="-896598">
              <a:off x="3015" y="6263"/>
              <a:ext cx="630" cy="103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73" name="Oval 18"/>
            <p:cNvSpPr>
              <a:spLocks noChangeArrowheads="1"/>
            </p:cNvSpPr>
            <p:nvPr/>
          </p:nvSpPr>
          <p:spPr bwMode="auto">
            <a:xfrm>
              <a:off x="3030" y="7136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74" name="Oval 19"/>
            <p:cNvSpPr>
              <a:spLocks noChangeArrowheads="1"/>
            </p:cNvSpPr>
            <p:nvPr/>
          </p:nvSpPr>
          <p:spPr bwMode="auto">
            <a:xfrm>
              <a:off x="3720" y="6281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75" name="Oval 20"/>
            <p:cNvSpPr>
              <a:spLocks noChangeArrowheads="1"/>
            </p:cNvSpPr>
            <p:nvPr/>
          </p:nvSpPr>
          <p:spPr bwMode="auto">
            <a:xfrm>
              <a:off x="3930" y="7016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76" name="Oval 21"/>
            <p:cNvSpPr>
              <a:spLocks noChangeArrowheads="1"/>
            </p:cNvSpPr>
            <p:nvPr/>
          </p:nvSpPr>
          <p:spPr bwMode="auto">
            <a:xfrm>
              <a:off x="3000" y="6401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77" name="Oval 22"/>
            <p:cNvSpPr>
              <a:spLocks noChangeArrowheads="1"/>
            </p:cNvSpPr>
            <p:nvPr/>
          </p:nvSpPr>
          <p:spPr bwMode="auto">
            <a:xfrm>
              <a:off x="3705" y="7076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78" name="Oval 23"/>
            <p:cNvSpPr>
              <a:spLocks noChangeArrowheads="1"/>
            </p:cNvSpPr>
            <p:nvPr/>
          </p:nvSpPr>
          <p:spPr bwMode="auto">
            <a:xfrm>
              <a:off x="3435" y="6281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79" name="Oval 24"/>
            <p:cNvSpPr>
              <a:spLocks noChangeArrowheads="1"/>
            </p:cNvSpPr>
            <p:nvPr/>
          </p:nvSpPr>
          <p:spPr bwMode="auto">
            <a:xfrm>
              <a:off x="2820" y="6896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80" name="Oval 25"/>
            <p:cNvSpPr>
              <a:spLocks noChangeArrowheads="1"/>
            </p:cNvSpPr>
            <p:nvPr/>
          </p:nvSpPr>
          <p:spPr bwMode="auto">
            <a:xfrm>
              <a:off x="3210" y="7376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81" name="Oval 26"/>
            <p:cNvSpPr>
              <a:spLocks noChangeArrowheads="1"/>
            </p:cNvSpPr>
            <p:nvPr/>
          </p:nvSpPr>
          <p:spPr bwMode="auto">
            <a:xfrm>
              <a:off x="2577" y="9297"/>
              <a:ext cx="536" cy="581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82" name="Oval 27"/>
            <p:cNvSpPr>
              <a:spLocks noChangeArrowheads="1"/>
            </p:cNvSpPr>
            <p:nvPr/>
          </p:nvSpPr>
          <p:spPr bwMode="auto">
            <a:xfrm>
              <a:off x="2665" y="8995"/>
              <a:ext cx="536" cy="5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83" name="Oval 28"/>
            <p:cNvSpPr>
              <a:spLocks noChangeArrowheads="1"/>
            </p:cNvSpPr>
            <p:nvPr/>
          </p:nvSpPr>
          <p:spPr bwMode="auto">
            <a:xfrm>
              <a:off x="2890" y="8997"/>
              <a:ext cx="536" cy="581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84" name="Oval 29"/>
            <p:cNvSpPr>
              <a:spLocks noChangeArrowheads="1"/>
            </p:cNvSpPr>
            <p:nvPr/>
          </p:nvSpPr>
          <p:spPr bwMode="auto">
            <a:xfrm>
              <a:off x="2775" y="9166"/>
              <a:ext cx="536" cy="581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85" name="Oval 30"/>
            <p:cNvSpPr>
              <a:spLocks noChangeArrowheads="1"/>
            </p:cNvSpPr>
            <p:nvPr/>
          </p:nvSpPr>
          <p:spPr bwMode="auto">
            <a:xfrm>
              <a:off x="2667" y="9597"/>
              <a:ext cx="536" cy="581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86" name="Oval 31"/>
            <p:cNvSpPr>
              <a:spLocks noChangeArrowheads="1"/>
            </p:cNvSpPr>
            <p:nvPr/>
          </p:nvSpPr>
          <p:spPr bwMode="auto">
            <a:xfrm>
              <a:off x="3174" y="9289"/>
              <a:ext cx="537" cy="5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87" name="Oval 32"/>
            <p:cNvSpPr>
              <a:spLocks noChangeArrowheads="1"/>
            </p:cNvSpPr>
            <p:nvPr/>
          </p:nvSpPr>
          <p:spPr bwMode="auto">
            <a:xfrm>
              <a:off x="3231" y="9722"/>
              <a:ext cx="537" cy="582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88" name="Oval 33"/>
            <p:cNvSpPr>
              <a:spLocks noChangeArrowheads="1"/>
            </p:cNvSpPr>
            <p:nvPr/>
          </p:nvSpPr>
          <p:spPr bwMode="auto">
            <a:xfrm>
              <a:off x="3174" y="8918"/>
              <a:ext cx="537" cy="5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89" name="Oval 34"/>
            <p:cNvSpPr>
              <a:spLocks noChangeArrowheads="1"/>
            </p:cNvSpPr>
            <p:nvPr/>
          </p:nvSpPr>
          <p:spPr bwMode="auto">
            <a:xfrm>
              <a:off x="3460" y="9475"/>
              <a:ext cx="536" cy="5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90" name="Oval 35"/>
            <p:cNvSpPr>
              <a:spLocks noChangeArrowheads="1"/>
            </p:cNvSpPr>
            <p:nvPr/>
          </p:nvSpPr>
          <p:spPr bwMode="auto">
            <a:xfrm>
              <a:off x="3460" y="9042"/>
              <a:ext cx="536" cy="581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91" name="Oval 36"/>
            <p:cNvSpPr>
              <a:spLocks noChangeArrowheads="1"/>
            </p:cNvSpPr>
            <p:nvPr/>
          </p:nvSpPr>
          <p:spPr bwMode="auto">
            <a:xfrm>
              <a:off x="2937" y="9627"/>
              <a:ext cx="536" cy="581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92" name="Oval 37"/>
            <p:cNvSpPr>
              <a:spLocks noChangeArrowheads="1"/>
            </p:cNvSpPr>
            <p:nvPr/>
          </p:nvSpPr>
          <p:spPr bwMode="auto">
            <a:xfrm>
              <a:off x="2937" y="9222"/>
              <a:ext cx="536" cy="581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93" name="Line 38"/>
            <p:cNvSpPr>
              <a:spLocks noChangeShapeType="1"/>
            </p:cNvSpPr>
            <p:nvPr/>
          </p:nvSpPr>
          <p:spPr bwMode="auto">
            <a:xfrm flipH="1">
              <a:off x="2535" y="6818"/>
              <a:ext cx="660" cy="2745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5394" name="Line 39"/>
            <p:cNvSpPr>
              <a:spLocks noChangeShapeType="1"/>
            </p:cNvSpPr>
            <p:nvPr/>
          </p:nvSpPr>
          <p:spPr bwMode="auto">
            <a:xfrm>
              <a:off x="3510" y="6848"/>
              <a:ext cx="510" cy="2625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5363" name="Rectangle 40"/>
          <p:cNvSpPr>
            <a:spLocks noChangeArrowheads="1"/>
          </p:cNvSpPr>
          <p:nvPr/>
        </p:nvSpPr>
        <p:spPr bwMode="auto">
          <a:xfrm>
            <a:off x="3276600" y="3048000"/>
            <a:ext cx="2362200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3600" b="1">
                <a:cs typeface="Times New Roman" panose="02020603050405020304" pitchFamily="18" charset="0"/>
              </a:rPr>
              <a:t>Noyau atomique du Sodium</a:t>
            </a:r>
            <a:endParaRPr lang="fr-FR" altLang="fr-FR" sz="3200" b="1">
              <a:cs typeface="Times New Roman" panose="02020603050405020304" pitchFamily="18" charset="0"/>
            </a:endParaRPr>
          </a:p>
          <a:p>
            <a:r>
              <a:rPr lang="fr-FR" altLang="fr-FR" sz="2800" b="1">
                <a:cs typeface="Times New Roman" panose="02020603050405020304" pitchFamily="18" charset="0"/>
              </a:rPr>
              <a:t> </a:t>
            </a:r>
          </a:p>
          <a:p>
            <a:r>
              <a:rPr lang="fr-FR" altLang="fr-FR" sz="2800" b="1">
                <a:cs typeface="Times New Roman" panose="02020603050405020304" pitchFamily="18" charset="0"/>
              </a:rPr>
              <a:t>11 protons</a:t>
            </a:r>
          </a:p>
          <a:p>
            <a:r>
              <a:rPr lang="fr-FR" altLang="fr-FR" sz="2800" b="1">
                <a:cs typeface="Times New Roman" panose="02020603050405020304" pitchFamily="18" charset="0"/>
              </a:rPr>
              <a:t>12 neutrons</a:t>
            </a:r>
          </a:p>
          <a:p>
            <a:endParaRPr lang="fr-FR" altLang="fr-FR" sz="4800"/>
          </a:p>
        </p:txBody>
      </p:sp>
      <p:sp>
        <p:nvSpPr>
          <p:cNvPr id="15364" name="Rectangle 41"/>
          <p:cNvSpPr>
            <a:spLocks noChangeArrowheads="1"/>
          </p:cNvSpPr>
          <p:nvPr/>
        </p:nvSpPr>
        <p:spPr bwMode="auto">
          <a:xfrm>
            <a:off x="5867400" y="3810000"/>
            <a:ext cx="2971800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3600" b="1">
                <a:solidFill>
                  <a:srgbClr val="0000FF"/>
                </a:solidFill>
                <a:cs typeface="Times New Roman" panose="02020603050405020304" pitchFamily="18" charset="0"/>
              </a:rPr>
              <a:t>10 fm </a:t>
            </a:r>
          </a:p>
          <a:p>
            <a:pPr eaLnBrk="1" hangingPunct="1"/>
            <a:r>
              <a:rPr lang="fr-FR" altLang="fr-FR" sz="3200" b="1">
                <a:solidFill>
                  <a:srgbClr val="0000FF"/>
                </a:solidFill>
                <a:cs typeface="Times New Roman" panose="02020603050405020304" pitchFamily="18" charset="0"/>
              </a:rPr>
              <a:t>(10 femtomètre)</a:t>
            </a:r>
            <a:endParaRPr lang="fr-FR" altLang="fr-FR" sz="3200">
              <a:cs typeface="Times New Roman" panose="02020603050405020304" pitchFamily="18" charset="0"/>
            </a:endParaRPr>
          </a:p>
          <a:p>
            <a:r>
              <a:rPr lang="fr-FR" altLang="fr-FR" sz="3600" b="1">
                <a:solidFill>
                  <a:srgbClr val="0000FF"/>
                </a:solidFill>
                <a:cs typeface="Times New Roman" panose="02020603050405020304" pitchFamily="18" charset="0"/>
              </a:rPr>
              <a:t>10</a:t>
            </a:r>
            <a:r>
              <a:rPr lang="fr-FR" altLang="fr-FR" sz="3600" b="1" baseline="30000">
                <a:solidFill>
                  <a:srgbClr val="0000FF"/>
                </a:solidFill>
                <a:cs typeface="Times New Roman" panose="02020603050405020304" pitchFamily="18" charset="0"/>
              </a:rPr>
              <a:t>-14</a:t>
            </a:r>
            <a:r>
              <a:rPr lang="fr-FR" altLang="fr-FR" sz="3600" b="1">
                <a:solidFill>
                  <a:srgbClr val="0000FF"/>
                </a:solidFill>
                <a:cs typeface="Times New Roman" panose="02020603050405020304" pitchFamily="18" charset="0"/>
              </a:rPr>
              <a:t> m</a:t>
            </a:r>
            <a:endParaRPr lang="fr-FR" altLang="fr-FR" sz="3600">
              <a:cs typeface="Times New Roman" panose="02020603050405020304" pitchFamily="18" charset="0"/>
            </a:endParaRPr>
          </a:p>
          <a:p>
            <a:pPr algn="l"/>
            <a:endParaRPr lang="fr-FR" altLang="fr-FR"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4"/>
          <p:cNvGrpSpPr>
            <a:grpSpLocks/>
          </p:cNvGrpSpPr>
          <p:nvPr/>
        </p:nvGrpSpPr>
        <p:grpSpPr bwMode="auto">
          <a:xfrm>
            <a:off x="1143000" y="609600"/>
            <a:ext cx="1743075" cy="4648200"/>
            <a:chOff x="720" y="384"/>
            <a:chExt cx="1098" cy="2928"/>
          </a:xfrm>
        </p:grpSpPr>
        <p:grpSp>
          <p:nvGrpSpPr>
            <p:cNvPr id="16389" name="Group 23"/>
            <p:cNvGrpSpPr>
              <a:grpSpLocks/>
            </p:cNvGrpSpPr>
            <p:nvPr/>
          </p:nvGrpSpPr>
          <p:grpSpPr bwMode="auto">
            <a:xfrm>
              <a:off x="833" y="384"/>
              <a:ext cx="985" cy="911"/>
              <a:chOff x="833" y="336"/>
              <a:chExt cx="985" cy="959"/>
            </a:xfrm>
          </p:grpSpPr>
          <p:sp>
            <p:nvSpPr>
              <p:cNvPr id="16396" name="Oval 2"/>
              <p:cNvSpPr>
                <a:spLocks noChangeArrowheads="1"/>
              </p:cNvSpPr>
              <p:nvPr/>
            </p:nvSpPr>
            <p:spPr bwMode="auto">
              <a:xfrm>
                <a:off x="833" y="599"/>
                <a:ext cx="372" cy="401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6397" name="Oval 3"/>
              <p:cNvSpPr>
                <a:spLocks noChangeArrowheads="1"/>
              </p:cNvSpPr>
              <p:nvPr/>
            </p:nvSpPr>
            <p:spPr bwMode="auto">
              <a:xfrm>
                <a:off x="894" y="390"/>
                <a:ext cx="372" cy="40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6398" name="Oval 4"/>
              <p:cNvSpPr>
                <a:spLocks noChangeArrowheads="1"/>
              </p:cNvSpPr>
              <p:nvPr/>
            </p:nvSpPr>
            <p:spPr bwMode="auto">
              <a:xfrm>
                <a:off x="1050" y="391"/>
                <a:ext cx="372" cy="401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6399" name="Oval 5"/>
              <p:cNvSpPr>
                <a:spLocks noChangeArrowheads="1"/>
              </p:cNvSpPr>
              <p:nvPr/>
            </p:nvSpPr>
            <p:spPr bwMode="auto">
              <a:xfrm>
                <a:off x="970" y="507"/>
                <a:ext cx="372" cy="403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6400" name="Oval 6"/>
              <p:cNvSpPr>
                <a:spLocks noChangeArrowheads="1"/>
              </p:cNvSpPr>
              <p:nvPr/>
            </p:nvSpPr>
            <p:spPr bwMode="auto">
              <a:xfrm>
                <a:off x="895" y="806"/>
                <a:ext cx="372" cy="401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6401" name="Oval 7"/>
              <p:cNvSpPr>
                <a:spLocks noChangeArrowheads="1"/>
              </p:cNvSpPr>
              <p:nvPr/>
            </p:nvSpPr>
            <p:spPr bwMode="auto">
              <a:xfrm>
                <a:off x="1248" y="594"/>
                <a:ext cx="372" cy="40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6402" name="Oval 8"/>
              <p:cNvSpPr>
                <a:spLocks noChangeArrowheads="1"/>
              </p:cNvSpPr>
              <p:nvPr/>
            </p:nvSpPr>
            <p:spPr bwMode="auto">
              <a:xfrm>
                <a:off x="1286" y="892"/>
                <a:ext cx="374" cy="403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6403" name="Oval 9"/>
              <p:cNvSpPr>
                <a:spLocks noChangeArrowheads="1"/>
              </p:cNvSpPr>
              <p:nvPr/>
            </p:nvSpPr>
            <p:spPr bwMode="auto">
              <a:xfrm>
                <a:off x="1248" y="336"/>
                <a:ext cx="372" cy="403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6404" name="Oval 10"/>
              <p:cNvSpPr>
                <a:spLocks noChangeArrowheads="1"/>
              </p:cNvSpPr>
              <p:nvPr/>
            </p:nvSpPr>
            <p:spPr bwMode="auto">
              <a:xfrm>
                <a:off x="1446" y="721"/>
                <a:ext cx="372" cy="403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6405" name="Oval 11"/>
              <p:cNvSpPr>
                <a:spLocks noChangeArrowheads="1"/>
              </p:cNvSpPr>
              <p:nvPr/>
            </p:nvSpPr>
            <p:spPr bwMode="auto">
              <a:xfrm>
                <a:off x="1446" y="422"/>
                <a:ext cx="372" cy="401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6406" name="Oval 12"/>
              <p:cNvSpPr>
                <a:spLocks noChangeArrowheads="1"/>
              </p:cNvSpPr>
              <p:nvPr/>
            </p:nvSpPr>
            <p:spPr bwMode="auto">
              <a:xfrm>
                <a:off x="1083" y="827"/>
                <a:ext cx="372" cy="40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6407" name="Oval 13"/>
              <p:cNvSpPr>
                <a:spLocks noChangeArrowheads="1"/>
              </p:cNvSpPr>
              <p:nvPr/>
            </p:nvSpPr>
            <p:spPr bwMode="auto">
              <a:xfrm>
                <a:off x="1083" y="547"/>
                <a:ext cx="372" cy="401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sp>
          <p:nvSpPr>
            <p:cNvPr id="16390" name="Oval 14"/>
            <p:cNvSpPr>
              <a:spLocks noChangeArrowheads="1"/>
            </p:cNvSpPr>
            <p:nvPr/>
          </p:nvSpPr>
          <p:spPr bwMode="auto">
            <a:xfrm>
              <a:off x="729" y="2299"/>
              <a:ext cx="1059" cy="1013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6391" name="Oval 15"/>
            <p:cNvSpPr>
              <a:spLocks noChangeArrowheads="1"/>
            </p:cNvSpPr>
            <p:nvPr/>
          </p:nvSpPr>
          <p:spPr bwMode="auto">
            <a:xfrm>
              <a:off x="908" y="2431"/>
              <a:ext cx="323" cy="321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6392" name="Oval 16"/>
            <p:cNvSpPr>
              <a:spLocks noChangeArrowheads="1"/>
            </p:cNvSpPr>
            <p:nvPr/>
          </p:nvSpPr>
          <p:spPr bwMode="auto">
            <a:xfrm>
              <a:off x="1387" y="2597"/>
              <a:ext cx="323" cy="321"/>
            </a:xfrm>
            <a:prstGeom prst="ellipse">
              <a:avLst/>
            </a:prstGeom>
            <a:solidFill>
              <a:srgbClr val="CC99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6393" name="Oval 17"/>
            <p:cNvSpPr>
              <a:spLocks noChangeArrowheads="1"/>
            </p:cNvSpPr>
            <p:nvPr/>
          </p:nvSpPr>
          <p:spPr bwMode="auto">
            <a:xfrm>
              <a:off x="1022" y="2918"/>
              <a:ext cx="323" cy="321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6394" name="Line 18"/>
            <p:cNvSpPr>
              <a:spLocks noChangeShapeType="1"/>
            </p:cNvSpPr>
            <p:nvPr/>
          </p:nvSpPr>
          <p:spPr bwMode="auto">
            <a:xfrm flipH="1">
              <a:off x="720" y="1008"/>
              <a:ext cx="384" cy="1691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6395" name="Line 19"/>
            <p:cNvSpPr>
              <a:spLocks noChangeShapeType="1"/>
            </p:cNvSpPr>
            <p:nvPr/>
          </p:nvSpPr>
          <p:spPr bwMode="auto">
            <a:xfrm>
              <a:off x="1440" y="1008"/>
              <a:ext cx="355" cy="1732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387" name="Rectangle 21"/>
          <p:cNvSpPr>
            <a:spLocks noChangeArrowheads="1"/>
          </p:cNvSpPr>
          <p:nvPr/>
        </p:nvSpPr>
        <p:spPr bwMode="auto">
          <a:xfrm>
            <a:off x="2971800" y="3581400"/>
            <a:ext cx="2438400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3600" b="1">
                <a:cs typeface="Times New Roman" panose="02020603050405020304" pitchFamily="18" charset="0"/>
              </a:rPr>
              <a:t>Proton </a:t>
            </a:r>
          </a:p>
          <a:p>
            <a:pPr eaLnBrk="1" hangingPunct="1"/>
            <a:r>
              <a:rPr lang="fr-FR" altLang="fr-FR" sz="2800" b="1">
                <a:cs typeface="Times New Roman" panose="02020603050405020304" pitchFamily="18" charset="0"/>
              </a:rPr>
              <a:t>(ou neutron)</a:t>
            </a:r>
            <a:endParaRPr lang="fr-FR" altLang="fr-FR" b="1">
              <a:cs typeface="Times New Roman" panose="02020603050405020304" pitchFamily="18" charset="0"/>
            </a:endParaRPr>
          </a:p>
          <a:p>
            <a:r>
              <a:rPr lang="fr-FR" altLang="fr-FR" sz="1800" b="1">
                <a:cs typeface="Times New Roman" panose="02020603050405020304" pitchFamily="18" charset="0"/>
              </a:rPr>
              <a:t>  </a:t>
            </a:r>
          </a:p>
          <a:p>
            <a:r>
              <a:rPr lang="fr-FR" altLang="fr-FR" sz="2800" b="1">
                <a:cs typeface="Times New Roman" panose="02020603050405020304" pitchFamily="18" charset="0"/>
              </a:rPr>
              <a:t>3 quarks</a:t>
            </a:r>
          </a:p>
          <a:p>
            <a:endParaRPr lang="fr-FR" altLang="fr-FR" sz="4800"/>
          </a:p>
        </p:txBody>
      </p:sp>
      <p:sp>
        <p:nvSpPr>
          <p:cNvPr id="6166" name="Rectangle 22"/>
          <p:cNvSpPr>
            <a:spLocks noChangeArrowheads="1"/>
          </p:cNvSpPr>
          <p:nvPr/>
        </p:nvSpPr>
        <p:spPr bwMode="auto">
          <a:xfrm>
            <a:off x="5791200" y="2438400"/>
            <a:ext cx="2514600" cy="307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3600" b="1">
                <a:solidFill>
                  <a:srgbClr val="0000FF"/>
                </a:solidFill>
                <a:cs typeface="Times New Roman" panose="02020603050405020304" pitchFamily="18" charset="0"/>
              </a:rPr>
              <a:t>1 fm</a:t>
            </a:r>
            <a:r>
              <a:rPr lang="fr-FR" altLang="fr-FR" sz="3200" b="1">
                <a:solidFill>
                  <a:srgbClr val="0000FF"/>
                </a:solidFill>
                <a:cs typeface="Times New Roman" panose="02020603050405020304" pitchFamily="18" charset="0"/>
              </a:rPr>
              <a:t> (femtomètre)</a:t>
            </a:r>
            <a:endParaRPr lang="fr-FR" altLang="fr-FR" sz="3200">
              <a:cs typeface="Times New Roman" panose="02020603050405020304" pitchFamily="18" charset="0"/>
            </a:endParaRPr>
          </a:p>
          <a:p>
            <a:r>
              <a:rPr lang="fr-FR" altLang="fr-FR" sz="3200" b="1">
                <a:solidFill>
                  <a:srgbClr val="0000FF"/>
                </a:solidFill>
                <a:cs typeface="Times New Roman" panose="02020603050405020304" pitchFamily="18" charset="0"/>
              </a:rPr>
              <a:t>10</a:t>
            </a:r>
            <a:r>
              <a:rPr lang="fr-FR" altLang="fr-FR" sz="3200" b="1" baseline="30000">
                <a:solidFill>
                  <a:srgbClr val="0000FF"/>
                </a:solidFill>
                <a:cs typeface="Times New Roman" panose="02020603050405020304" pitchFamily="18" charset="0"/>
              </a:rPr>
              <a:t>-15</a:t>
            </a:r>
            <a:r>
              <a:rPr lang="fr-FR" altLang="fr-FR" sz="3200" b="1">
                <a:solidFill>
                  <a:srgbClr val="0000FF"/>
                </a:solidFill>
                <a:cs typeface="Times New Roman" panose="02020603050405020304" pitchFamily="18" charset="0"/>
              </a:rPr>
              <a:t> m</a:t>
            </a:r>
          </a:p>
          <a:p>
            <a:endParaRPr lang="fr-FR" altLang="fr-FR" sz="3200" b="1">
              <a:solidFill>
                <a:srgbClr val="0000FF"/>
              </a:solidFill>
              <a:cs typeface="Times New Roman" panose="02020603050405020304" pitchFamily="18" charset="0"/>
            </a:endParaRPr>
          </a:p>
          <a:p>
            <a:r>
              <a:rPr lang="fr-FR" altLang="fr-FR" sz="3200" b="1">
                <a:solidFill>
                  <a:srgbClr val="0000FF"/>
                </a:solidFill>
                <a:cs typeface="Times New Roman" panose="02020603050405020304" pitchFamily="18" charset="0"/>
              </a:rPr>
              <a:t>masse : </a:t>
            </a:r>
          </a:p>
          <a:p>
            <a:r>
              <a:rPr lang="fr-FR" altLang="fr-FR" sz="3200" b="1">
                <a:solidFill>
                  <a:srgbClr val="0000FF"/>
                </a:solidFill>
                <a:cs typeface="Times New Roman" panose="02020603050405020304" pitchFamily="18" charset="0"/>
              </a:rPr>
              <a:t>1,67 10</a:t>
            </a:r>
            <a:r>
              <a:rPr lang="fr-FR" altLang="fr-FR" sz="3200" b="1" baseline="30000">
                <a:solidFill>
                  <a:srgbClr val="0000FF"/>
                </a:solidFill>
                <a:cs typeface="Times New Roman" panose="02020603050405020304" pitchFamily="18" charset="0"/>
              </a:rPr>
              <a:t>-27</a:t>
            </a:r>
            <a:r>
              <a:rPr lang="fr-FR" altLang="fr-FR" sz="3200" b="1">
                <a:solidFill>
                  <a:srgbClr val="0000FF"/>
                </a:solidFill>
                <a:cs typeface="Times New Roman" panose="02020603050405020304" pitchFamily="18" charset="0"/>
              </a:rPr>
              <a:t> kg</a:t>
            </a:r>
            <a:endParaRPr lang="fr-FR" altLang="fr-FR" sz="3200"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6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e 136"/>
          <p:cNvGrpSpPr>
            <a:grpSpLocks/>
          </p:cNvGrpSpPr>
          <p:nvPr/>
        </p:nvGrpSpPr>
        <p:grpSpPr bwMode="auto">
          <a:xfrm>
            <a:off x="495300" y="463550"/>
            <a:ext cx="7978775" cy="5786438"/>
            <a:chOff x="495619" y="463639"/>
            <a:chExt cx="7978680" cy="5785834"/>
          </a:xfrm>
        </p:grpSpPr>
        <p:grpSp>
          <p:nvGrpSpPr>
            <p:cNvPr id="17411" name="Groupe 134"/>
            <p:cNvGrpSpPr>
              <a:grpSpLocks/>
            </p:cNvGrpSpPr>
            <p:nvPr/>
          </p:nvGrpSpPr>
          <p:grpSpPr bwMode="auto">
            <a:xfrm>
              <a:off x="7196272" y="5035638"/>
              <a:ext cx="1278027" cy="1213835"/>
              <a:chOff x="6462176" y="4486790"/>
              <a:chExt cx="1681163" cy="1608138"/>
            </a:xfrm>
          </p:grpSpPr>
          <p:sp>
            <p:nvSpPr>
              <p:cNvPr id="17503" name="Oval 14"/>
              <p:cNvSpPr>
                <a:spLocks noChangeArrowheads="1"/>
              </p:cNvSpPr>
              <p:nvPr/>
            </p:nvSpPr>
            <p:spPr bwMode="auto">
              <a:xfrm>
                <a:off x="6462176" y="4486790"/>
                <a:ext cx="1681163" cy="1608138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504" name="Oval 15"/>
              <p:cNvSpPr>
                <a:spLocks noChangeArrowheads="1"/>
              </p:cNvSpPr>
              <p:nvPr/>
            </p:nvSpPr>
            <p:spPr bwMode="auto">
              <a:xfrm>
                <a:off x="6746338" y="4696340"/>
                <a:ext cx="512763" cy="50958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505" name="Oval 16"/>
              <p:cNvSpPr>
                <a:spLocks noChangeArrowheads="1"/>
              </p:cNvSpPr>
              <p:nvPr/>
            </p:nvSpPr>
            <p:spPr bwMode="auto">
              <a:xfrm>
                <a:off x="7506751" y="4959865"/>
                <a:ext cx="512763" cy="509588"/>
              </a:xfrm>
              <a:prstGeom prst="ellipse">
                <a:avLst/>
              </a:prstGeom>
              <a:solidFill>
                <a:srgbClr val="CC99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506" name="Oval 17"/>
              <p:cNvSpPr>
                <a:spLocks noChangeArrowheads="1"/>
              </p:cNvSpPr>
              <p:nvPr/>
            </p:nvSpPr>
            <p:spPr bwMode="auto">
              <a:xfrm>
                <a:off x="6927313" y="5469452"/>
                <a:ext cx="512763" cy="509588"/>
              </a:xfrm>
              <a:prstGeom prst="ellipse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sp>
          <p:nvSpPr>
            <p:cNvPr id="17412" name="Line 18"/>
            <p:cNvSpPr>
              <a:spLocks noChangeShapeType="1"/>
            </p:cNvSpPr>
            <p:nvPr/>
          </p:nvSpPr>
          <p:spPr bwMode="auto">
            <a:xfrm>
              <a:off x="3335628" y="2781837"/>
              <a:ext cx="1609859" cy="1725769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7413" name="Line 19"/>
            <p:cNvSpPr>
              <a:spLocks noChangeShapeType="1"/>
            </p:cNvSpPr>
            <p:nvPr/>
          </p:nvSpPr>
          <p:spPr bwMode="auto">
            <a:xfrm>
              <a:off x="3554570" y="2511380"/>
              <a:ext cx="2228044" cy="953038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17414" name="Groupe 133"/>
            <p:cNvGrpSpPr>
              <a:grpSpLocks/>
            </p:cNvGrpSpPr>
            <p:nvPr/>
          </p:nvGrpSpPr>
          <p:grpSpPr bwMode="auto">
            <a:xfrm>
              <a:off x="4772150" y="3412901"/>
              <a:ext cx="1358193" cy="1279301"/>
              <a:chOff x="3793356" y="4539157"/>
              <a:chExt cx="1619064" cy="1453812"/>
            </a:xfrm>
          </p:grpSpPr>
          <p:sp>
            <p:nvSpPr>
              <p:cNvPr id="17491" name="Oval 26"/>
              <p:cNvSpPr>
                <a:spLocks noChangeArrowheads="1"/>
              </p:cNvSpPr>
              <p:nvPr/>
            </p:nvSpPr>
            <p:spPr bwMode="auto">
              <a:xfrm>
                <a:off x="3793356" y="4936700"/>
                <a:ext cx="611570" cy="609426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92" name="Oval 27"/>
              <p:cNvSpPr>
                <a:spLocks noChangeArrowheads="1"/>
              </p:cNvSpPr>
              <p:nvPr/>
            </p:nvSpPr>
            <p:spPr bwMode="auto">
              <a:xfrm>
                <a:off x="3893763" y="4619924"/>
                <a:ext cx="611570" cy="610475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93" name="Oval 28"/>
              <p:cNvSpPr>
                <a:spLocks noChangeArrowheads="1"/>
              </p:cNvSpPr>
              <p:nvPr/>
            </p:nvSpPr>
            <p:spPr bwMode="auto">
              <a:xfrm>
                <a:off x="4150486" y="4622022"/>
                <a:ext cx="611570" cy="609426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94" name="Oval 29"/>
              <p:cNvSpPr>
                <a:spLocks noChangeArrowheads="1"/>
              </p:cNvSpPr>
              <p:nvPr/>
            </p:nvSpPr>
            <p:spPr bwMode="auto">
              <a:xfrm>
                <a:off x="4019272" y="4799290"/>
                <a:ext cx="611570" cy="60942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95" name="Oval 30"/>
              <p:cNvSpPr>
                <a:spLocks noChangeArrowheads="1"/>
              </p:cNvSpPr>
              <p:nvPr/>
            </p:nvSpPr>
            <p:spPr bwMode="auto">
              <a:xfrm>
                <a:off x="3896045" y="5251378"/>
                <a:ext cx="611570" cy="609426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96" name="Oval 31"/>
              <p:cNvSpPr>
                <a:spLocks noChangeArrowheads="1"/>
              </p:cNvSpPr>
              <p:nvPr/>
            </p:nvSpPr>
            <p:spPr bwMode="auto">
              <a:xfrm>
                <a:off x="4474527" y="4928308"/>
                <a:ext cx="612711" cy="610475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97" name="Oval 32"/>
              <p:cNvSpPr>
                <a:spLocks noChangeArrowheads="1"/>
              </p:cNvSpPr>
              <p:nvPr/>
            </p:nvSpPr>
            <p:spPr bwMode="auto">
              <a:xfrm>
                <a:off x="4539563" y="5382494"/>
                <a:ext cx="612711" cy="610475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98" name="Oval 33"/>
              <p:cNvSpPr>
                <a:spLocks noChangeArrowheads="1"/>
              </p:cNvSpPr>
              <p:nvPr/>
            </p:nvSpPr>
            <p:spPr bwMode="auto">
              <a:xfrm>
                <a:off x="4474527" y="4539157"/>
                <a:ext cx="612711" cy="610475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99" name="Oval 34"/>
              <p:cNvSpPr>
                <a:spLocks noChangeArrowheads="1"/>
              </p:cNvSpPr>
              <p:nvPr/>
            </p:nvSpPr>
            <p:spPr bwMode="auto">
              <a:xfrm>
                <a:off x="4800850" y="5123409"/>
                <a:ext cx="611570" cy="610475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500" name="Oval 35"/>
              <p:cNvSpPr>
                <a:spLocks noChangeArrowheads="1"/>
              </p:cNvSpPr>
              <p:nvPr/>
            </p:nvSpPr>
            <p:spPr bwMode="auto">
              <a:xfrm>
                <a:off x="4800850" y="4669223"/>
                <a:ext cx="611570" cy="609426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501" name="Oval 36"/>
              <p:cNvSpPr>
                <a:spLocks noChangeArrowheads="1"/>
              </p:cNvSpPr>
              <p:nvPr/>
            </p:nvSpPr>
            <p:spPr bwMode="auto">
              <a:xfrm>
                <a:off x="4204112" y="5282846"/>
                <a:ext cx="611570" cy="60942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502" name="Oval 37"/>
              <p:cNvSpPr>
                <a:spLocks noChangeArrowheads="1"/>
              </p:cNvSpPr>
              <p:nvPr/>
            </p:nvSpPr>
            <p:spPr bwMode="auto">
              <a:xfrm>
                <a:off x="4204112" y="4858030"/>
                <a:ext cx="611570" cy="609426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sp>
          <p:nvSpPr>
            <p:cNvPr id="17415" name="Line 38"/>
            <p:cNvSpPr>
              <a:spLocks noChangeShapeType="1"/>
            </p:cNvSpPr>
            <p:nvPr/>
          </p:nvSpPr>
          <p:spPr bwMode="auto">
            <a:xfrm>
              <a:off x="5679583" y="4353059"/>
              <a:ext cx="1738648" cy="179016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7416" name="Line 39"/>
            <p:cNvSpPr>
              <a:spLocks noChangeShapeType="1"/>
            </p:cNvSpPr>
            <p:nvPr/>
          </p:nvSpPr>
          <p:spPr bwMode="auto">
            <a:xfrm>
              <a:off x="6053070" y="4031087"/>
              <a:ext cx="2099257" cy="1081826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17417" name="Group 3"/>
            <p:cNvGrpSpPr>
              <a:grpSpLocks/>
            </p:cNvGrpSpPr>
            <p:nvPr/>
          </p:nvGrpSpPr>
          <p:grpSpPr bwMode="auto">
            <a:xfrm>
              <a:off x="495619" y="463639"/>
              <a:ext cx="1559368" cy="1330911"/>
              <a:chOff x="1187" y="4749"/>
              <a:chExt cx="1221" cy="1054"/>
            </a:xfrm>
          </p:grpSpPr>
          <p:sp>
            <p:nvSpPr>
              <p:cNvPr id="17445" name="Oval 4"/>
              <p:cNvSpPr>
                <a:spLocks noChangeArrowheads="1"/>
              </p:cNvSpPr>
              <p:nvPr/>
            </p:nvSpPr>
            <p:spPr bwMode="auto">
              <a:xfrm>
                <a:off x="2177" y="4983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46" name="Oval 5"/>
              <p:cNvSpPr>
                <a:spLocks noChangeArrowheads="1"/>
              </p:cNvSpPr>
              <p:nvPr/>
            </p:nvSpPr>
            <p:spPr bwMode="auto">
              <a:xfrm>
                <a:off x="1520" y="5076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47" name="Oval 6"/>
              <p:cNvSpPr>
                <a:spLocks noChangeArrowheads="1"/>
              </p:cNvSpPr>
              <p:nvPr/>
            </p:nvSpPr>
            <p:spPr bwMode="auto">
              <a:xfrm>
                <a:off x="1747" y="5078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48" name="Oval 7"/>
              <p:cNvSpPr>
                <a:spLocks noChangeArrowheads="1"/>
              </p:cNvSpPr>
              <p:nvPr/>
            </p:nvSpPr>
            <p:spPr bwMode="auto">
              <a:xfrm>
                <a:off x="1298" y="5082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49" name="Oval 8"/>
              <p:cNvSpPr>
                <a:spLocks noChangeArrowheads="1"/>
              </p:cNvSpPr>
              <p:nvPr/>
            </p:nvSpPr>
            <p:spPr bwMode="auto">
              <a:xfrm>
                <a:off x="1517" y="5301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50" name="Oval 9"/>
              <p:cNvSpPr>
                <a:spLocks noChangeArrowheads="1"/>
              </p:cNvSpPr>
              <p:nvPr/>
            </p:nvSpPr>
            <p:spPr bwMode="auto">
              <a:xfrm>
                <a:off x="1744" y="5303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51" name="Oval 10"/>
              <p:cNvSpPr>
                <a:spLocks noChangeArrowheads="1"/>
              </p:cNvSpPr>
              <p:nvPr/>
            </p:nvSpPr>
            <p:spPr bwMode="auto">
              <a:xfrm>
                <a:off x="1295" y="5307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52" name="Oval 11"/>
              <p:cNvSpPr>
                <a:spLocks noChangeArrowheads="1"/>
              </p:cNvSpPr>
              <p:nvPr/>
            </p:nvSpPr>
            <p:spPr bwMode="auto">
              <a:xfrm>
                <a:off x="1520" y="5532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53" name="Oval 12"/>
              <p:cNvSpPr>
                <a:spLocks noChangeArrowheads="1"/>
              </p:cNvSpPr>
              <p:nvPr/>
            </p:nvSpPr>
            <p:spPr bwMode="auto">
              <a:xfrm>
                <a:off x="1747" y="5534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54" name="Oval 13"/>
              <p:cNvSpPr>
                <a:spLocks noChangeArrowheads="1"/>
              </p:cNvSpPr>
              <p:nvPr/>
            </p:nvSpPr>
            <p:spPr bwMode="auto">
              <a:xfrm>
                <a:off x="1298" y="5538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55" name="Oval 14"/>
              <p:cNvSpPr>
                <a:spLocks noChangeArrowheads="1"/>
              </p:cNvSpPr>
              <p:nvPr/>
            </p:nvSpPr>
            <p:spPr bwMode="auto">
              <a:xfrm>
                <a:off x="1736" y="4749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56" name="Oval 15"/>
              <p:cNvSpPr>
                <a:spLocks noChangeArrowheads="1"/>
              </p:cNvSpPr>
              <p:nvPr/>
            </p:nvSpPr>
            <p:spPr bwMode="auto">
              <a:xfrm>
                <a:off x="1963" y="4751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57" name="Oval 16"/>
              <p:cNvSpPr>
                <a:spLocks noChangeArrowheads="1"/>
              </p:cNvSpPr>
              <p:nvPr/>
            </p:nvSpPr>
            <p:spPr bwMode="auto">
              <a:xfrm>
                <a:off x="1514" y="4755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58" name="Oval 17"/>
              <p:cNvSpPr>
                <a:spLocks noChangeArrowheads="1"/>
              </p:cNvSpPr>
              <p:nvPr/>
            </p:nvSpPr>
            <p:spPr bwMode="auto">
              <a:xfrm>
                <a:off x="1631" y="4794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59" name="Oval 18"/>
              <p:cNvSpPr>
                <a:spLocks noChangeArrowheads="1"/>
              </p:cNvSpPr>
              <p:nvPr/>
            </p:nvSpPr>
            <p:spPr bwMode="auto">
              <a:xfrm>
                <a:off x="1858" y="4796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60" name="Oval 19"/>
              <p:cNvSpPr>
                <a:spLocks noChangeArrowheads="1"/>
              </p:cNvSpPr>
              <p:nvPr/>
            </p:nvSpPr>
            <p:spPr bwMode="auto">
              <a:xfrm>
                <a:off x="1409" y="4800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61" name="Oval 20"/>
              <p:cNvSpPr>
                <a:spLocks noChangeArrowheads="1"/>
              </p:cNvSpPr>
              <p:nvPr/>
            </p:nvSpPr>
            <p:spPr bwMode="auto">
              <a:xfrm>
                <a:off x="2170" y="4760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62" name="Oval 21"/>
              <p:cNvSpPr>
                <a:spLocks noChangeArrowheads="1"/>
              </p:cNvSpPr>
              <p:nvPr/>
            </p:nvSpPr>
            <p:spPr bwMode="auto">
              <a:xfrm>
                <a:off x="2068" y="4801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63" name="Oval 22"/>
              <p:cNvSpPr>
                <a:spLocks noChangeArrowheads="1"/>
              </p:cNvSpPr>
              <p:nvPr/>
            </p:nvSpPr>
            <p:spPr bwMode="auto">
              <a:xfrm>
                <a:off x="1508" y="4839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64" name="Oval 23"/>
              <p:cNvSpPr>
                <a:spLocks noChangeArrowheads="1"/>
              </p:cNvSpPr>
              <p:nvPr/>
            </p:nvSpPr>
            <p:spPr bwMode="auto">
              <a:xfrm>
                <a:off x="1735" y="4841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65" name="Oval 24"/>
              <p:cNvSpPr>
                <a:spLocks noChangeArrowheads="1"/>
              </p:cNvSpPr>
              <p:nvPr/>
            </p:nvSpPr>
            <p:spPr bwMode="auto">
              <a:xfrm>
                <a:off x="1957" y="4840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66" name="Oval 25"/>
              <p:cNvSpPr>
                <a:spLocks noChangeArrowheads="1"/>
              </p:cNvSpPr>
              <p:nvPr/>
            </p:nvSpPr>
            <p:spPr bwMode="auto">
              <a:xfrm>
                <a:off x="1286" y="4845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67" name="Oval 26"/>
              <p:cNvSpPr>
                <a:spLocks noChangeArrowheads="1"/>
              </p:cNvSpPr>
              <p:nvPr/>
            </p:nvSpPr>
            <p:spPr bwMode="auto">
              <a:xfrm>
                <a:off x="2195" y="5430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68" name="Oval 27"/>
              <p:cNvSpPr>
                <a:spLocks noChangeArrowheads="1"/>
              </p:cNvSpPr>
              <p:nvPr/>
            </p:nvSpPr>
            <p:spPr bwMode="auto">
              <a:xfrm>
                <a:off x="2188" y="5207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69" name="Oval 28"/>
              <p:cNvSpPr>
                <a:spLocks noChangeArrowheads="1"/>
              </p:cNvSpPr>
              <p:nvPr/>
            </p:nvSpPr>
            <p:spPr bwMode="auto">
              <a:xfrm>
                <a:off x="2086" y="5248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70" name="Oval 29"/>
              <p:cNvSpPr>
                <a:spLocks noChangeArrowheads="1"/>
              </p:cNvSpPr>
              <p:nvPr/>
            </p:nvSpPr>
            <p:spPr bwMode="auto">
              <a:xfrm>
                <a:off x="2086" y="5480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71" name="Oval 30"/>
              <p:cNvSpPr>
                <a:spLocks noChangeArrowheads="1"/>
              </p:cNvSpPr>
              <p:nvPr/>
            </p:nvSpPr>
            <p:spPr bwMode="auto">
              <a:xfrm>
                <a:off x="2068" y="5033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72" name="Oval 31"/>
              <p:cNvSpPr>
                <a:spLocks noChangeArrowheads="1"/>
              </p:cNvSpPr>
              <p:nvPr/>
            </p:nvSpPr>
            <p:spPr bwMode="auto">
              <a:xfrm>
                <a:off x="1967" y="5067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73" name="Oval 32"/>
              <p:cNvSpPr>
                <a:spLocks noChangeArrowheads="1"/>
              </p:cNvSpPr>
              <p:nvPr/>
            </p:nvSpPr>
            <p:spPr bwMode="auto">
              <a:xfrm>
                <a:off x="1409" y="4884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74" name="Oval 33"/>
              <p:cNvSpPr>
                <a:spLocks noChangeArrowheads="1"/>
              </p:cNvSpPr>
              <p:nvPr/>
            </p:nvSpPr>
            <p:spPr bwMode="auto">
              <a:xfrm>
                <a:off x="1636" y="4886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75" name="Oval 34"/>
              <p:cNvSpPr>
                <a:spLocks noChangeArrowheads="1"/>
              </p:cNvSpPr>
              <p:nvPr/>
            </p:nvSpPr>
            <p:spPr bwMode="auto">
              <a:xfrm>
                <a:off x="1858" y="4885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76" name="Oval 35"/>
              <p:cNvSpPr>
                <a:spLocks noChangeArrowheads="1"/>
              </p:cNvSpPr>
              <p:nvPr/>
            </p:nvSpPr>
            <p:spPr bwMode="auto">
              <a:xfrm>
                <a:off x="1415" y="5116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77" name="Oval 36"/>
              <p:cNvSpPr>
                <a:spLocks noChangeArrowheads="1"/>
              </p:cNvSpPr>
              <p:nvPr/>
            </p:nvSpPr>
            <p:spPr bwMode="auto">
              <a:xfrm>
                <a:off x="1636" y="5115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78" name="Oval 37"/>
              <p:cNvSpPr>
                <a:spLocks noChangeArrowheads="1"/>
              </p:cNvSpPr>
              <p:nvPr/>
            </p:nvSpPr>
            <p:spPr bwMode="auto">
              <a:xfrm>
                <a:off x="1858" y="5117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79" name="Oval 38"/>
              <p:cNvSpPr>
                <a:spLocks noChangeArrowheads="1"/>
              </p:cNvSpPr>
              <p:nvPr/>
            </p:nvSpPr>
            <p:spPr bwMode="auto">
              <a:xfrm>
                <a:off x="1979" y="5526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80" name="Oval 39"/>
              <p:cNvSpPr>
                <a:spLocks noChangeArrowheads="1"/>
              </p:cNvSpPr>
              <p:nvPr/>
            </p:nvSpPr>
            <p:spPr bwMode="auto">
              <a:xfrm>
                <a:off x="1972" y="5303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81" name="Oval 40"/>
              <p:cNvSpPr>
                <a:spLocks noChangeArrowheads="1"/>
              </p:cNvSpPr>
              <p:nvPr/>
            </p:nvSpPr>
            <p:spPr bwMode="auto">
              <a:xfrm>
                <a:off x="1870" y="5344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82" name="Oval 41"/>
              <p:cNvSpPr>
                <a:spLocks noChangeArrowheads="1"/>
              </p:cNvSpPr>
              <p:nvPr/>
            </p:nvSpPr>
            <p:spPr bwMode="auto">
              <a:xfrm>
                <a:off x="1870" y="5573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83" name="Oval 42"/>
              <p:cNvSpPr>
                <a:spLocks noChangeArrowheads="1"/>
              </p:cNvSpPr>
              <p:nvPr/>
            </p:nvSpPr>
            <p:spPr bwMode="auto">
              <a:xfrm>
                <a:off x="1418" y="5340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84" name="Oval 43"/>
              <p:cNvSpPr>
                <a:spLocks noChangeArrowheads="1"/>
              </p:cNvSpPr>
              <p:nvPr/>
            </p:nvSpPr>
            <p:spPr bwMode="auto">
              <a:xfrm>
                <a:off x="1645" y="5342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85" name="Oval 44"/>
              <p:cNvSpPr>
                <a:spLocks noChangeArrowheads="1"/>
              </p:cNvSpPr>
              <p:nvPr/>
            </p:nvSpPr>
            <p:spPr bwMode="auto">
              <a:xfrm>
                <a:off x="1424" y="5572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86" name="Oval 45"/>
              <p:cNvSpPr>
                <a:spLocks noChangeArrowheads="1"/>
              </p:cNvSpPr>
              <p:nvPr/>
            </p:nvSpPr>
            <p:spPr bwMode="auto">
              <a:xfrm>
                <a:off x="1645" y="5571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87" name="Oval 46"/>
              <p:cNvSpPr>
                <a:spLocks noChangeArrowheads="1"/>
              </p:cNvSpPr>
              <p:nvPr/>
            </p:nvSpPr>
            <p:spPr bwMode="auto">
              <a:xfrm>
                <a:off x="1187" y="4890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88" name="Oval 47"/>
              <p:cNvSpPr>
                <a:spLocks noChangeArrowheads="1"/>
              </p:cNvSpPr>
              <p:nvPr/>
            </p:nvSpPr>
            <p:spPr bwMode="auto">
              <a:xfrm>
                <a:off x="1193" y="5122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89" name="Oval 48"/>
              <p:cNvSpPr>
                <a:spLocks noChangeArrowheads="1"/>
              </p:cNvSpPr>
              <p:nvPr/>
            </p:nvSpPr>
            <p:spPr bwMode="auto">
              <a:xfrm>
                <a:off x="1196" y="5346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90" name="Oval 49"/>
              <p:cNvSpPr>
                <a:spLocks noChangeArrowheads="1"/>
              </p:cNvSpPr>
              <p:nvPr/>
            </p:nvSpPr>
            <p:spPr bwMode="auto">
              <a:xfrm>
                <a:off x="1202" y="5578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sp>
          <p:nvSpPr>
            <p:cNvPr id="17418" name="Line 50"/>
            <p:cNvSpPr>
              <a:spLocks noChangeShapeType="1"/>
            </p:cNvSpPr>
            <p:nvPr/>
          </p:nvSpPr>
          <p:spPr bwMode="auto">
            <a:xfrm>
              <a:off x="1416676" y="1416676"/>
              <a:ext cx="1326524" cy="1803042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7419" name="Line 51"/>
            <p:cNvSpPr>
              <a:spLocks noChangeShapeType="1"/>
            </p:cNvSpPr>
            <p:nvPr/>
          </p:nvSpPr>
          <p:spPr bwMode="auto">
            <a:xfrm>
              <a:off x="1584101" y="1223494"/>
              <a:ext cx="2215167" cy="540912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17420" name="Groupe 132"/>
            <p:cNvGrpSpPr>
              <a:grpSpLocks/>
            </p:cNvGrpSpPr>
            <p:nvPr/>
          </p:nvGrpSpPr>
          <p:grpSpPr bwMode="auto">
            <a:xfrm>
              <a:off x="2484549" y="1687132"/>
              <a:ext cx="1855632" cy="1821287"/>
              <a:chOff x="578475" y="3066604"/>
              <a:chExt cx="2164725" cy="2064554"/>
            </a:xfrm>
          </p:grpSpPr>
          <p:grpSp>
            <p:nvGrpSpPr>
              <p:cNvPr id="17422" name="Group 52"/>
              <p:cNvGrpSpPr>
                <a:grpSpLocks/>
              </p:cNvGrpSpPr>
              <p:nvPr/>
            </p:nvGrpSpPr>
            <p:grpSpPr bwMode="auto">
              <a:xfrm>
                <a:off x="1478847" y="3918943"/>
                <a:ext cx="409957" cy="424275"/>
                <a:chOff x="3915" y="6720"/>
                <a:chExt cx="321" cy="336"/>
              </a:xfrm>
            </p:grpSpPr>
            <p:sp>
              <p:nvSpPr>
                <p:cNvPr id="17438" name="Oval 53"/>
                <p:cNvSpPr>
                  <a:spLocks noChangeArrowheads="1"/>
                </p:cNvSpPr>
                <p:nvPr/>
              </p:nvSpPr>
              <p:spPr bwMode="auto">
                <a:xfrm>
                  <a:off x="3915" y="6780"/>
                  <a:ext cx="141" cy="141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17439" name="Oval 54"/>
                <p:cNvSpPr>
                  <a:spLocks noChangeArrowheads="1"/>
                </p:cNvSpPr>
                <p:nvPr/>
              </p:nvSpPr>
              <p:spPr bwMode="auto">
                <a:xfrm>
                  <a:off x="3930" y="6870"/>
                  <a:ext cx="141" cy="141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17440" name="Oval 55"/>
                <p:cNvSpPr>
                  <a:spLocks noChangeArrowheads="1"/>
                </p:cNvSpPr>
                <p:nvPr/>
              </p:nvSpPr>
              <p:spPr bwMode="auto">
                <a:xfrm>
                  <a:off x="4020" y="6810"/>
                  <a:ext cx="141" cy="141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17441" name="Oval 56"/>
                <p:cNvSpPr>
                  <a:spLocks noChangeArrowheads="1"/>
                </p:cNvSpPr>
                <p:nvPr/>
              </p:nvSpPr>
              <p:spPr bwMode="auto">
                <a:xfrm>
                  <a:off x="4035" y="6915"/>
                  <a:ext cx="141" cy="141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17442" name="Oval 57"/>
                <p:cNvSpPr>
                  <a:spLocks noChangeArrowheads="1"/>
                </p:cNvSpPr>
                <p:nvPr/>
              </p:nvSpPr>
              <p:spPr bwMode="auto">
                <a:xfrm>
                  <a:off x="4020" y="6720"/>
                  <a:ext cx="141" cy="141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17443" name="Oval 58"/>
                <p:cNvSpPr>
                  <a:spLocks noChangeArrowheads="1"/>
                </p:cNvSpPr>
                <p:nvPr/>
              </p:nvSpPr>
              <p:spPr bwMode="auto">
                <a:xfrm>
                  <a:off x="4095" y="6855"/>
                  <a:ext cx="141" cy="141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17444" name="Oval 59"/>
                <p:cNvSpPr>
                  <a:spLocks noChangeArrowheads="1"/>
                </p:cNvSpPr>
                <p:nvPr/>
              </p:nvSpPr>
              <p:spPr bwMode="auto">
                <a:xfrm>
                  <a:off x="4095" y="6750"/>
                  <a:ext cx="141" cy="141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</p:grpSp>
          <p:sp>
            <p:nvSpPr>
              <p:cNvPr id="17423" name="Oval 60"/>
              <p:cNvSpPr>
                <a:spLocks noChangeArrowheads="1"/>
              </p:cNvSpPr>
              <p:nvPr/>
            </p:nvSpPr>
            <p:spPr bwMode="auto">
              <a:xfrm rot="1499937">
                <a:off x="1344749" y="3066604"/>
                <a:ext cx="689647" cy="2045613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24" name="Oval 61"/>
              <p:cNvSpPr>
                <a:spLocks noChangeArrowheads="1"/>
              </p:cNvSpPr>
              <p:nvPr/>
            </p:nvSpPr>
            <p:spPr bwMode="auto">
              <a:xfrm rot="7609516">
                <a:off x="1367794" y="3073881"/>
                <a:ext cx="681871" cy="2068941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25" name="Oval 62"/>
              <p:cNvSpPr>
                <a:spLocks noChangeArrowheads="1"/>
              </p:cNvSpPr>
              <p:nvPr/>
            </p:nvSpPr>
            <p:spPr bwMode="auto">
              <a:xfrm rot="5304894">
                <a:off x="1272010" y="3054940"/>
                <a:ext cx="681871" cy="2068941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26" name="Oval 63"/>
              <p:cNvSpPr>
                <a:spLocks noChangeArrowheads="1"/>
              </p:cNvSpPr>
              <p:nvPr/>
            </p:nvSpPr>
            <p:spPr bwMode="auto">
              <a:xfrm rot="2843022">
                <a:off x="1310323" y="3092822"/>
                <a:ext cx="681871" cy="2068941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27" name="Oval 64"/>
              <p:cNvSpPr>
                <a:spLocks noChangeArrowheads="1"/>
              </p:cNvSpPr>
              <p:nvPr/>
            </p:nvSpPr>
            <p:spPr bwMode="auto">
              <a:xfrm rot="9152114">
                <a:off x="1306436" y="3085545"/>
                <a:ext cx="689647" cy="2045613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28" name="Oval 65"/>
              <p:cNvSpPr>
                <a:spLocks noChangeArrowheads="1"/>
              </p:cNvSpPr>
              <p:nvPr/>
            </p:nvSpPr>
            <p:spPr bwMode="auto">
              <a:xfrm rot="1935455">
                <a:off x="1287279" y="3426480"/>
                <a:ext cx="804588" cy="130692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29" name="Oval 66"/>
              <p:cNvSpPr>
                <a:spLocks noChangeArrowheads="1"/>
              </p:cNvSpPr>
              <p:nvPr/>
            </p:nvSpPr>
            <p:spPr bwMode="auto">
              <a:xfrm rot="-896598">
                <a:off x="1248965" y="3426480"/>
                <a:ext cx="804588" cy="130692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30" name="Oval 67"/>
              <p:cNvSpPr>
                <a:spLocks noChangeArrowheads="1"/>
              </p:cNvSpPr>
              <p:nvPr/>
            </p:nvSpPr>
            <p:spPr bwMode="auto">
              <a:xfrm>
                <a:off x="1268122" y="4528838"/>
                <a:ext cx="108556" cy="10733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31" name="Oval 68"/>
              <p:cNvSpPr>
                <a:spLocks noChangeArrowheads="1"/>
              </p:cNvSpPr>
              <p:nvPr/>
            </p:nvSpPr>
            <p:spPr bwMode="auto">
              <a:xfrm>
                <a:off x="2149337" y="3449209"/>
                <a:ext cx="108556" cy="10733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32" name="Oval 69"/>
              <p:cNvSpPr>
                <a:spLocks noChangeArrowheads="1"/>
              </p:cNvSpPr>
              <p:nvPr/>
            </p:nvSpPr>
            <p:spPr bwMode="auto">
              <a:xfrm>
                <a:off x="2417533" y="4377312"/>
                <a:ext cx="108556" cy="10733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33" name="Oval 70"/>
              <p:cNvSpPr>
                <a:spLocks noChangeArrowheads="1"/>
              </p:cNvSpPr>
              <p:nvPr/>
            </p:nvSpPr>
            <p:spPr bwMode="auto">
              <a:xfrm>
                <a:off x="1229808" y="3600736"/>
                <a:ext cx="108556" cy="10733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34" name="Oval 71"/>
              <p:cNvSpPr>
                <a:spLocks noChangeArrowheads="1"/>
              </p:cNvSpPr>
              <p:nvPr/>
            </p:nvSpPr>
            <p:spPr bwMode="auto">
              <a:xfrm>
                <a:off x="2130181" y="4453075"/>
                <a:ext cx="108556" cy="10733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35" name="Oval 72"/>
              <p:cNvSpPr>
                <a:spLocks noChangeArrowheads="1"/>
              </p:cNvSpPr>
              <p:nvPr/>
            </p:nvSpPr>
            <p:spPr bwMode="auto">
              <a:xfrm>
                <a:off x="1785357" y="3449209"/>
                <a:ext cx="108556" cy="10733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36" name="Oval 73"/>
              <p:cNvSpPr>
                <a:spLocks noChangeArrowheads="1"/>
              </p:cNvSpPr>
              <p:nvPr/>
            </p:nvSpPr>
            <p:spPr bwMode="auto">
              <a:xfrm>
                <a:off x="999926" y="4225785"/>
                <a:ext cx="108556" cy="10733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37" name="Oval 74"/>
              <p:cNvSpPr>
                <a:spLocks noChangeArrowheads="1"/>
              </p:cNvSpPr>
              <p:nvPr/>
            </p:nvSpPr>
            <p:spPr bwMode="auto">
              <a:xfrm>
                <a:off x="1498004" y="4831892"/>
                <a:ext cx="108556" cy="10733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sp>
          <p:nvSpPr>
            <p:cNvPr id="17421" name="Ellipse 135"/>
            <p:cNvSpPr>
              <a:spLocks noChangeArrowheads="1"/>
            </p:cNvSpPr>
            <p:nvPr/>
          </p:nvSpPr>
          <p:spPr bwMode="auto">
            <a:xfrm>
              <a:off x="2485622" y="1687133"/>
              <a:ext cx="1841679" cy="1841678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7" t="6430" r="55276" b="23059"/>
          <a:stretch>
            <a:fillRect/>
          </a:stretch>
        </p:blipFill>
        <p:spPr bwMode="auto">
          <a:xfrm>
            <a:off x="2611438" y="536575"/>
            <a:ext cx="1316037" cy="553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7" t="6430" b="23059"/>
          <a:stretch>
            <a:fillRect/>
          </a:stretch>
        </p:blipFill>
        <p:spPr bwMode="auto">
          <a:xfrm>
            <a:off x="2609850" y="547688"/>
            <a:ext cx="3363913" cy="553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157</Words>
  <Application>Microsoft Office PowerPoint</Application>
  <PresentationFormat>Affichage à l'écran (4:3)</PresentationFormat>
  <Paragraphs>67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2" baseType="lpstr">
      <vt:lpstr>Arial</vt:lpstr>
      <vt:lpstr>Bauhaus 93</vt:lpstr>
      <vt:lpstr>Calibri</vt:lpstr>
      <vt:lpstr>Times New Roman</vt:lpstr>
      <vt:lpstr>Modèle par défaut</vt:lpstr>
      <vt:lpstr>ATOMES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x</dc:creator>
  <cp:lastModifiedBy>jean claude marot</cp:lastModifiedBy>
  <cp:revision>31</cp:revision>
  <dcterms:created xsi:type="dcterms:W3CDTF">2004-06-02T15:37:28Z</dcterms:created>
  <dcterms:modified xsi:type="dcterms:W3CDTF">2020-11-11T13:35:07Z</dcterms:modified>
</cp:coreProperties>
</file>