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9" r:id="rId3"/>
    <p:sldId id="280" r:id="rId4"/>
    <p:sldId id="269" r:id="rId5"/>
    <p:sldId id="278" r:id="rId6"/>
    <p:sldId id="277" r:id="rId7"/>
    <p:sldId id="260" r:id="rId8"/>
    <p:sldId id="262" r:id="rId9"/>
    <p:sldId id="263" r:id="rId10"/>
    <p:sldId id="27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1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F82E7-1F32-486B-B1A5-B2AA2E524AB1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FACB2-234D-4094-83BB-8ABA21785D4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018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4C917-578B-4DDE-96BA-1C416F0B2823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3F474-9D61-43AC-93CA-1C48A205DBF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18150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1F187-A707-4111-9D7E-898BCBC5F96A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B9009-89EC-498B-AD62-F3AE295CF20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7125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E1B7B-CA25-46DF-8958-2594F2B9843A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2A8CD-DC29-4777-87E4-20D9AD44B3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1409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B1822-E90B-4DDC-AF44-2C59F6CBEE7F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3058E-9A46-4E88-8CF6-B5A0AA55125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5763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3D233-1E09-4F49-AE05-DFD658AD8742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CDCE5-C8D5-437D-B68E-FF0DCEA39BA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6463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00B36-4C33-4976-8B38-D42CDB05609C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DE09A4-3979-4A70-90E1-4C5958C49F1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3331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01FA9-DBE1-42A6-B4A9-F96FBF01DA0F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39FE0-CDC4-4AF5-A01A-AD586952ED0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7950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1AECC-CE6E-4828-BB51-345B0DF79046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CF9DB-9588-4D2F-9379-DF1CCC8C1B3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375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0908A-0719-4046-B8E3-1B3717ED233C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BBEC3-DD37-42A8-98B0-7BE35A618F5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4233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0B991-0A2B-4745-B627-7E62C13542FA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62875-3141-40A9-9D96-557AA9187C2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7858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D49BDF-5339-4873-9553-54C5CFD6FCC5}" type="datetimeFigureOut">
              <a:rPr lang="fr-FR"/>
              <a:pPr>
                <a:defRPr/>
              </a:pPr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AFB1943-5FE8-4380-A615-76A217CBB8D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83" y="880494"/>
            <a:ext cx="7216346" cy="51372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755" y="5253225"/>
            <a:ext cx="6525536" cy="141942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755" y="172994"/>
            <a:ext cx="6525536" cy="508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2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30" y="547300"/>
            <a:ext cx="7675244" cy="465489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772528" y="5436973"/>
            <a:ext cx="3698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Spectre de bande d’absorption</a:t>
            </a:r>
          </a:p>
          <a:p>
            <a:pPr algn="ctr"/>
            <a:endParaRPr lang="fr-FR" dirty="0"/>
          </a:p>
          <a:p>
            <a:pPr algn="ctr"/>
            <a:r>
              <a:rPr lang="fr-FR" dirty="0" smtClean="0"/>
              <a:t>Structure fine : niveaux de rotation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7612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830263" y="1368833"/>
            <a:ext cx="737235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sz="11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 dirty="0">
                <a:solidFill>
                  <a:srgbClr val="000000"/>
                </a:solidFill>
                <a:cs typeface="Times New Roman" panose="02020603050405020304" pitchFamily="18" charset="0"/>
              </a:rPr>
              <a:t>La spectrométrie IR, permet par interprétation des spectres obtenus, </a:t>
            </a:r>
          </a:p>
          <a:p>
            <a:pPr eaLnBrk="1" hangingPunct="1"/>
            <a:r>
              <a:rPr lang="fr-FR" altLang="fr-FR" dirty="0">
                <a:solidFill>
                  <a:srgbClr val="000000"/>
                </a:solidFill>
                <a:cs typeface="Times New Roman" panose="02020603050405020304" pitchFamily="18" charset="0"/>
              </a:rPr>
              <a:t>de déceler :</a:t>
            </a:r>
          </a:p>
          <a:p>
            <a:pPr eaLnBrk="1" hangingPunct="1"/>
            <a:endParaRPr lang="fr-FR" altLang="fr-FR" sz="11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r>
              <a:rPr lang="fr-FR" altLang="fr-FR" dirty="0">
                <a:solidFill>
                  <a:srgbClr val="000000"/>
                </a:solidFill>
                <a:cs typeface="Times New Roman" panose="02020603050405020304" pitchFamily="18" charset="0"/>
              </a:rPr>
              <a:t> les </a:t>
            </a:r>
            <a:r>
              <a:rPr lang="fr-FR" altLang="fr-FR" dirty="0">
                <a:solidFill>
                  <a:srgbClr val="C00000"/>
                </a:solidFill>
                <a:cs typeface="Times New Roman" panose="02020603050405020304" pitchFamily="18" charset="0"/>
              </a:rPr>
              <a:t>groupes caractéristiques </a:t>
            </a:r>
            <a:r>
              <a:rPr lang="fr-FR" altLang="fr-FR" dirty="0">
                <a:solidFill>
                  <a:srgbClr val="000000"/>
                </a:solidFill>
                <a:cs typeface="Times New Roman" panose="02020603050405020304" pitchFamily="18" charset="0"/>
              </a:rPr>
              <a:t>contenus dans une molécule: alcool, aldéhyde, cétone, acide..., </a:t>
            </a:r>
          </a:p>
          <a:p>
            <a:pPr eaLnBrk="1" hangingPunct="1">
              <a:buFontTx/>
              <a:buChar char="-"/>
            </a:pPr>
            <a:endParaRPr lang="fr-FR" altLang="fr-FR" sz="12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r>
              <a:rPr lang="fr-FR" altLang="fr-FR" dirty="0">
                <a:solidFill>
                  <a:srgbClr val="000000"/>
                </a:solidFill>
                <a:cs typeface="Times New Roman" panose="02020603050405020304" pitchFamily="18" charset="0"/>
              </a:rPr>
              <a:t>les </a:t>
            </a:r>
            <a:r>
              <a:rPr lang="fr-FR" altLang="fr-FR" dirty="0">
                <a:solidFill>
                  <a:srgbClr val="C00000"/>
                </a:solidFill>
                <a:cs typeface="Times New Roman" panose="02020603050405020304" pitchFamily="18" charset="0"/>
              </a:rPr>
              <a:t>liaisons entre les carbones </a:t>
            </a:r>
            <a:r>
              <a:rPr lang="fr-FR" altLang="fr-FR" dirty="0">
                <a:solidFill>
                  <a:srgbClr val="000000"/>
                </a:solidFill>
                <a:cs typeface="Times New Roman" panose="02020603050405020304" pitchFamily="18" charset="0"/>
              </a:rPr>
              <a:t>d'une chaîne (chaîne saturée, insaturée, caractère aromatique d'une molécule)....</a:t>
            </a:r>
            <a:r>
              <a:rPr lang="fr-FR" altLang="fr-FR" sz="1100" dirty="0">
                <a:cs typeface="Times New Roman" panose="02020603050405020304" pitchFamily="18" charset="0"/>
              </a:rPr>
              <a:t> </a:t>
            </a:r>
            <a:endParaRPr lang="fr-FR" altLang="fr-FR" sz="4000" dirty="0">
              <a:cs typeface="Times New Roman" panose="02020603050405020304" pitchFamily="18" charset="0"/>
            </a:endParaRPr>
          </a:p>
        </p:txBody>
      </p:sp>
      <p:sp>
        <p:nvSpPr>
          <p:cNvPr id="5123" name="ZoneTexte 3"/>
          <p:cNvSpPr txBox="1">
            <a:spLocks noChangeArrowheads="1"/>
          </p:cNvSpPr>
          <p:nvPr/>
        </p:nvSpPr>
        <p:spPr bwMode="auto">
          <a:xfrm>
            <a:off x="830263" y="595968"/>
            <a:ext cx="44982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 b="1" dirty="0" smtClean="0">
                <a:solidFill>
                  <a:srgbClr val="0033CC"/>
                </a:solidFill>
                <a:latin typeface="Calibri" panose="020F0502020204030204" pitchFamily="34" charset="0"/>
              </a:rPr>
              <a:t>Spectroscopie infrarouge (IR)</a:t>
            </a:r>
            <a:endParaRPr lang="fr-FR" altLang="fr-FR" b="1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pic>
        <p:nvPicPr>
          <p:cNvPr id="5125" name="Picture 2" descr="E:\01 JC\01-COURS\01 TS\nouveau programme\TS\01 Spécifique\02-O-spectres\O3 IR\ft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4167875"/>
            <a:ext cx="2436813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735" y="4167874"/>
            <a:ext cx="4289942" cy="18446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9" name="Rectangle 35"/>
          <p:cNvSpPr>
            <a:spLocks noChangeArrowheads="1"/>
          </p:cNvSpPr>
          <p:nvPr/>
        </p:nvSpPr>
        <p:spPr bwMode="auto">
          <a:xfrm>
            <a:off x="3722688" y="3108325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1" name="Rectangle 37"/>
          <p:cNvSpPr>
            <a:spLocks noChangeArrowheads="1"/>
          </p:cNvSpPr>
          <p:nvPr/>
        </p:nvSpPr>
        <p:spPr bwMode="auto">
          <a:xfrm>
            <a:off x="3449638" y="3108325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3" name="Rectangle 39"/>
          <p:cNvSpPr>
            <a:spLocks noChangeArrowheads="1"/>
          </p:cNvSpPr>
          <p:nvPr/>
        </p:nvSpPr>
        <p:spPr bwMode="auto">
          <a:xfrm>
            <a:off x="3581400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5" name="Rectangle 41"/>
          <p:cNvSpPr>
            <a:spLocks noChangeArrowheads="1"/>
          </p:cNvSpPr>
          <p:nvPr/>
        </p:nvSpPr>
        <p:spPr bwMode="auto">
          <a:xfrm>
            <a:off x="3922713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7" name="Rectangle 43"/>
          <p:cNvSpPr>
            <a:spLocks noChangeArrowheads="1"/>
          </p:cNvSpPr>
          <p:nvPr/>
        </p:nvSpPr>
        <p:spPr bwMode="auto">
          <a:xfrm>
            <a:off x="3786188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9" name="Rectangle 45"/>
          <p:cNvSpPr>
            <a:spLocks noChangeArrowheads="1"/>
          </p:cNvSpPr>
          <p:nvPr/>
        </p:nvSpPr>
        <p:spPr bwMode="auto">
          <a:xfrm>
            <a:off x="3922713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071" y="4561127"/>
            <a:ext cx="4616955" cy="192373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09" y="179774"/>
            <a:ext cx="5106165" cy="3959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2" y="2470641"/>
            <a:ext cx="8059275" cy="30034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75038" y="1062681"/>
            <a:ext cx="5726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33CC"/>
                </a:solidFill>
              </a:rPr>
              <a:t>Analogie mécanique : ressort - masse</a:t>
            </a:r>
            <a:endParaRPr lang="fr-FR" sz="24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2" name="Groupe 20"/>
          <p:cNvGrpSpPr>
            <a:grpSpLocks/>
          </p:cNvGrpSpPr>
          <p:nvPr/>
        </p:nvGrpSpPr>
        <p:grpSpPr bwMode="auto">
          <a:xfrm>
            <a:off x="-168906" y="1676400"/>
            <a:ext cx="2420938" cy="1190625"/>
            <a:chOff x="895862" y="1008940"/>
            <a:chExt cx="2421319" cy="1190750"/>
          </a:xfrm>
        </p:grpSpPr>
        <p:sp>
          <p:nvSpPr>
            <p:cNvPr id="1036" name="ZoneTexte 8"/>
            <p:cNvSpPr txBox="1">
              <a:spLocks noChangeArrowheads="1"/>
            </p:cNvSpPr>
            <p:nvPr/>
          </p:nvSpPr>
          <p:spPr bwMode="auto">
            <a:xfrm>
              <a:off x="895862" y="1008940"/>
              <a:ext cx="2421319" cy="1190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dirty="0">
                  <a:solidFill>
                    <a:srgbClr val="FF0000"/>
                  </a:solidFill>
                  <a:latin typeface="Calibri" panose="020F0502020204030204" pitchFamily="34" charset="0"/>
                </a:rPr>
                <a:t>Transmittance</a:t>
              </a:r>
            </a:p>
            <a:p>
              <a:pPr algn="ctr" eaLnBrk="1" hangingPunct="1"/>
              <a:endParaRPr lang="fr-FR" altLang="fr-FR" dirty="0">
                <a:solidFill>
                  <a:srgbClr val="0033CC"/>
                </a:solidFill>
                <a:latin typeface="Calibri" panose="020F0502020204030204" pitchFamily="34" charset="0"/>
              </a:endParaRPr>
            </a:p>
            <a:p>
              <a:pPr algn="ctr" eaLnBrk="1" hangingPunct="1"/>
              <a:endParaRPr lang="fr-FR" altLang="fr-FR" dirty="0">
                <a:solidFill>
                  <a:srgbClr val="0033CC"/>
                </a:solidFill>
                <a:latin typeface="Calibri" panose="020F0502020204030204" pitchFamily="34" charset="0"/>
              </a:endParaRPr>
            </a:p>
            <a:p>
              <a:pPr algn="ctr" eaLnBrk="1" hangingPunct="1"/>
              <a:r>
                <a:rPr lang="fr-FR" altLang="fr-FR" dirty="0">
                  <a:solidFill>
                    <a:srgbClr val="0033CC"/>
                  </a:solidFill>
                  <a:latin typeface="Calibri" panose="020F0502020204030204" pitchFamily="34" charset="0"/>
                </a:rPr>
                <a:t>en %</a:t>
              </a:r>
            </a:p>
          </p:txBody>
        </p:sp>
        <p:graphicFrame>
          <p:nvGraphicFramePr>
            <p:cNvPr id="1026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86456804"/>
                </p:ext>
              </p:extLst>
            </p:nvPr>
          </p:nvGraphicFramePr>
          <p:xfrm>
            <a:off x="1520733" y="1378695"/>
            <a:ext cx="1171575" cy="560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8" name="Equation" r:id="rId3" imgW="901440" imgH="431640" progId="Equation.DSMT4">
                    <p:embed/>
                  </p:oleObj>
                </mc:Choice>
                <mc:Fallback>
                  <p:oleObj name="Equation" r:id="rId3" imgW="901440" imgH="43164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0733" y="1378695"/>
                          <a:ext cx="1171575" cy="560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29" name="Imag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184150"/>
            <a:ext cx="24828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ZoneTexte 9"/>
          <p:cNvSpPr txBox="1">
            <a:spLocks noChangeArrowheads="1"/>
          </p:cNvSpPr>
          <p:nvPr/>
        </p:nvSpPr>
        <p:spPr bwMode="auto">
          <a:xfrm>
            <a:off x="6584950" y="4076700"/>
            <a:ext cx="237490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fr-FR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fr-FR" altLang="fr-FR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Nombre d’onde</a:t>
            </a:r>
          </a:p>
          <a:p>
            <a:pPr algn="ctr" eaLnBrk="1" hangingPunct="1"/>
            <a:r>
              <a:rPr lang="fr-FR" altLang="fr-FR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(wavenumber) </a:t>
            </a:r>
          </a:p>
          <a:p>
            <a:pPr algn="ctr" eaLnBrk="1" hangingPunct="1"/>
            <a:r>
              <a:rPr lang="fr-FR" altLang="fr-FR" sz="2400" b="1"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fr-FR" altLang="fr-FR" b="1">
                <a:cs typeface="Times New Roman" panose="02020603050405020304" pitchFamily="18" charset="0"/>
              </a:rPr>
              <a:t> </a:t>
            </a:r>
            <a:r>
              <a:rPr lang="fr-FR" altLang="fr-FR" b="1">
                <a:cs typeface="Times New Roman" panose="02020603050405020304" pitchFamily="18" charset="0"/>
                <a:sym typeface="Symbol" panose="05050102010706020507" pitchFamily="18" charset="2"/>
              </a:rPr>
              <a:t>= 1 / </a:t>
            </a:r>
            <a:r>
              <a:rPr lang="fr-FR" altLang="fr-FR" sz="2400" b="1">
                <a:latin typeface="Symbol" panose="05050102010706020507" pitchFamily="18" charset="2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fr-FR" altLang="fr-FR" b="1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 </a:t>
            </a:r>
            <a:endParaRPr lang="fr-FR" altLang="fr-FR" b="1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 eaLnBrk="1" hangingPunct="1"/>
            <a:endParaRPr lang="fr-FR" altLang="fr-FR" sz="500">
              <a:latin typeface="Calibri" panose="020F0502020204030204" pitchFamily="34" charset="0"/>
            </a:endParaRPr>
          </a:p>
          <a:p>
            <a:pPr algn="ctr" eaLnBrk="1" hangingPunct="1"/>
            <a:r>
              <a:rPr lang="fr-FR" altLang="fr-FR" sz="1400">
                <a:latin typeface="Calibri" panose="020F0502020204030204" pitchFamily="34" charset="0"/>
              </a:rPr>
              <a:t>inverse de la </a:t>
            </a:r>
          </a:p>
          <a:p>
            <a:pPr algn="ctr" eaLnBrk="1" hangingPunct="1"/>
            <a:r>
              <a:rPr lang="fr-FR" altLang="fr-FR" sz="1400">
                <a:latin typeface="Calibri" panose="020F0502020204030204" pitchFamily="34" charset="0"/>
              </a:rPr>
              <a:t>longueur d’onde</a:t>
            </a:r>
          </a:p>
          <a:p>
            <a:pPr algn="ctr" eaLnBrk="1" hangingPunct="1"/>
            <a:endParaRPr lang="fr-FR" altLang="fr-FR" sz="500">
              <a:solidFill>
                <a:srgbClr val="0033CC"/>
              </a:solidFill>
              <a:cs typeface="Times New Roman" panose="02020603050405020304" pitchFamily="18" charset="0"/>
            </a:endParaRPr>
          </a:p>
          <a:p>
            <a:pPr algn="ctr" eaLnBrk="1" hangingPunct="1"/>
            <a:r>
              <a:rPr lang="fr-FR" altLang="fr-FR" sz="1400">
                <a:solidFill>
                  <a:srgbClr val="0033CC"/>
                </a:solidFill>
                <a:cs typeface="Times New Roman" panose="02020603050405020304" pitchFamily="18" charset="0"/>
              </a:rPr>
              <a:t>en cm</a:t>
            </a:r>
            <a:r>
              <a:rPr lang="fr-FR" altLang="fr-FR" sz="1400" baseline="30000">
                <a:solidFill>
                  <a:srgbClr val="0033CC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fr-FR" altLang="fr-FR" sz="1400">
                <a:solidFill>
                  <a:srgbClr val="0033CC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fr-FR" altLang="fr-FR" sz="140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854" y="2606445"/>
            <a:ext cx="5496692" cy="39820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231775"/>
            <a:ext cx="8475663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4538663"/>
            <a:ext cx="17621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4314825"/>
            <a:ext cx="56896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385763"/>
            <a:ext cx="8585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4606925"/>
            <a:ext cx="20955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191000"/>
            <a:ext cx="5689600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519113" y="461963"/>
            <a:ext cx="763270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33CC"/>
                </a:solidFill>
                <a:latin typeface="Calibri" panose="020F0502020204030204" pitchFamily="34" charset="0"/>
              </a:rPr>
              <a:t>Détermination de groupes caractéristiques</a:t>
            </a:r>
          </a:p>
          <a:p>
            <a:pPr eaLnBrk="1" hangingPunct="1"/>
            <a:endParaRPr lang="fr-FR" altLang="fr-FR">
              <a:latin typeface="Calibri" panose="020F0502020204030204" pitchFamily="34" charset="0"/>
            </a:endParaRPr>
          </a:p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Associer un groupe caractéristique à une fonction dans le cas des alcool, aldéhyde, cétone, acide carboxylique, ester, amine, amide. </a:t>
            </a:r>
          </a:p>
          <a:p>
            <a:pPr eaLnBrk="1" hangingPunct="1"/>
            <a:endParaRPr lang="fr-FR" altLang="fr-FR">
              <a:latin typeface="Calibri" panose="020F0502020204030204" pitchFamily="34" charset="0"/>
            </a:endParaRPr>
          </a:p>
          <a:p>
            <a:pPr lvl="1" eaLnBrk="1" hangingPunct="1"/>
            <a:r>
              <a:rPr lang="fr-FR" altLang="fr-FR" b="1">
                <a:solidFill>
                  <a:srgbClr val="C00000"/>
                </a:solidFill>
                <a:latin typeface="Calibri" panose="020F0502020204030204" pitchFamily="34" charset="0"/>
              </a:rPr>
              <a:t>recherche de la présence de bandes caractéristiques des liaisons </a:t>
            </a:r>
          </a:p>
          <a:p>
            <a:pPr lvl="1" eaLnBrk="1" hangingPunct="1"/>
            <a:endParaRPr lang="fr-FR" altLang="fr-FR" b="1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lvl="1" eaLnBrk="1" hangingPunct="1"/>
            <a:r>
              <a:rPr lang="fr-FR" altLang="fr-FR" b="1">
                <a:solidFill>
                  <a:srgbClr val="C00000"/>
                </a:solidFill>
                <a:latin typeface="Calibri" panose="020F0502020204030204" pitchFamily="34" charset="0"/>
              </a:rPr>
              <a:t>recherche de l’absence de bandes caractéristiques des liaisons </a:t>
            </a:r>
          </a:p>
          <a:p>
            <a:pPr lvl="1" eaLnBrk="1" hangingPunct="1"/>
            <a:endParaRPr lang="fr-FR" altLang="fr-FR" b="1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lvl="1" eaLnBrk="1" hangingPunct="1"/>
            <a:r>
              <a:rPr lang="fr-FR" altLang="fr-FR" b="1">
                <a:solidFill>
                  <a:srgbClr val="C00000"/>
                </a:solidFill>
                <a:latin typeface="Calibri" panose="020F0502020204030204" pitchFamily="34" charset="0"/>
              </a:rPr>
              <a:t>associer les informations pour déterminer les groupes caractéristiques</a:t>
            </a:r>
          </a:p>
        </p:txBody>
      </p:sp>
      <p:pic>
        <p:nvPicPr>
          <p:cNvPr id="10243" name="Picture 2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3802063"/>
            <a:ext cx="7402512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490538"/>
            <a:ext cx="8342313" cy="350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4213225"/>
            <a:ext cx="203835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13" y="4210050"/>
            <a:ext cx="5691187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346075"/>
            <a:ext cx="838835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4367213"/>
            <a:ext cx="25241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4430713"/>
            <a:ext cx="5691187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461963"/>
            <a:ext cx="8247063" cy="404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4637088"/>
            <a:ext cx="26670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4649788"/>
            <a:ext cx="5197475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842963"/>
            <a:ext cx="88011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277813"/>
            <a:ext cx="8140700" cy="306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3459163"/>
            <a:ext cx="8126412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ebpeda.ac-montpellier.fr/spc/ABCDORGA/Famille/alcospe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563" y="442913"/>
            <a:ext cx="5995987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73038" y="4298950"/>
            <a:ext cx="24828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 dirty="0">
                <a:solidFill>
                  <a:srgbClr val="C00000"/>
                </a:solidFill>
                <a:cs typeface="Times New Roman" panose="02020603050405020304" pitchFamily="18" charset="0"/>
              </a:rPr>
              <a:t>Cétones</a:t>
            </a:r>
            <a:r>
              <a:rPr lang="fr-FR" altLang="fr-FR" sz="1200" dirty="0">
                <a:solidFill>
                  <a:srgbClr val="0000FF"/>
                </a:solidFill>
                <a:cs typeface="Times New Roman" panose="02020603050405020304" pitchFamily="18" charset="0"/>
              </a:rPr>
              <a:t/>
            </a:r>
            <a:br>
              <a:rPr lang="fr-FR" altLang="fr-FR" sz="1200" dirty="0">
                <a:solidFill>
                  <a:srgbClr val="0000FF"/>
                </a:solidFill>
                <a:cs typeface="Times New Roman" panose="02020603050405020304" pitchFamily="18" charset="0"/>
              </a:rPr>
            </a:br>
            <a:endParaRPr lang="fr-FR" altLang="fr-FR" sz="1200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C=O (vibration de valence)</a:t>
            </a:r>
            <a:endParaRPr lang="fr-FR" altLang="fr-FR" sz="20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r>
              <a:rPr lang="fr-FR" altLang="fr-FR" sz="1200" dirty="0">
                <a:solidFill>
                  <a:srgbClr val="0000FF"/>
                </a:solidFill>
                <a:cs typeface="Times New Roman" panose="02020603050405020304" pitchFamily="18" charset="0"/>
              </a:rPr>
              <a:t>  </a:t>
            </a:r>
            <a:endParaRPr lang="fr-FR" altLang="fr-FR" sz="175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6388" name="Picture 4" descr="http://webpeda.ac-montpellier.fr/spc/ABCDORGA/Famille/cetospe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5" y="3652838"/>
            <a:ext cx="596265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73038" y="811116"/>
            <a:ext cx="2482850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 dirty="0">
                <a:solidFill>
                  <a:srgbClr val="C00000"/>
                </a:solidFill>
                <a:cs typeface="Times New Roman" panose="02020603050405020304" pitchFamily="18" charset="0"/>
              </a:rPr>
              <a:t>Alcools</a:t>
            </a:r>
          </a:p>
          <a:p>
            <a:endParaRPr lang="fr-FR" altLang="fr-FR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O-H (vibration de valence)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altLang="fr-FR" sz="140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en </a:t>
            </a:r>
            <a:r>
              <a:rPr lang="fr-FR" altLang="fr-FR" sz="1400" u="sng" dirty="0">
                <a:solidFill>
                  <a:srgbClr val="000000"/>
                </a:solidFill>
                <a:cs typeface="Times New Roman" panose="02020603050405020304" pitchFamily="18" charset="0"/>
              </a:rPr>
              <a:t>phase vapeur</a:t>
            </a:r>
            <a:r>
              <a:rPr lang="fr-FR" altLang="fr-FR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 (pas de liaison hydrogène) : pic vers 3600 cm</a:t>
            </a:r>
            <a:r>
              <a:rPr lang="fr-FR" altLang="fr-FR" sz="1400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-1</a:t>
            </a:r>
            <a:r>
              <a:rPr lang="fr-FR" altLang="fr-FR" sz="20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endParaRPr lang="fr-FR" altLang="fr-FR" sz="2000" dirty="0" smtClean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altLang="fr-FR" sz="1400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en </a:t>
            </a:r>
            <a:r>
              <a:rPr lang="fr-FR" altLang="fr-FR" sz="1400" u="sng" dirty="0">
                <a:solidFill>
                  <a:srgbClr val="000000"/>
                </a:solidFill>
                <a:cs typeface="Times New Roman" panose="02020603050405020304" pitchFamily="18" charset="0"/>
              </a:rPr>
              <a:t>phase liquide</a:t>
            </a:r>
            <a:r>
              <a:rPr lang="fr-FR" altLang="fr-FR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 (liaisons hydrogène): pic assez large et arrondi entre 3200 et 3400 cm</a:t>
            </a:r>
            <a:r>
              <a:rPr lang="fr-FR" altLang="fr-FR" sz="1400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-1</a:t>
            </a:r>
            <a:r>
              <a:rPr lang="fr-FR" altLang="fr-FR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fr-FR" altLang="fr-FR" sz="20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endParaRPr lang="fr-FR" altLang="fr-FR" sz="32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220663" y="1116013"/>
            <a:ext cx="2551112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 dirty="0">
                <a:solidFill>
                  <a:srgbClr val="C00000"/>
                </a:solidFill>
                <a:cs typeface="Times New Roman" panose="02020603050405020304" pitchFamily="18" charset="0"/>
              </a:rPr>
              <a:t>Aldéhydes </a:t>
            </a:r>
          </a:p>
          <a:p>
            <a:pPr eaLnBrk="1" hangingPunct="1"/>
            <a:endParaRPr lang="fr-FR" altLang="fr-FR" sz="1200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C=O vibration de valence </a:t>
            </a:r>
            <a:b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C</a:t>
            </a:r>
            <a:r>
              <a:rPr lang="fr-FR" altLang="fr-FR" sz="1400" b="1" baseline="-25000" dirty="0">
                <a:solidFill>
                  <a:srgbClr val="000000"/>
                </a:solidFill>
                <a:cs typeface="Times New Roman" panose="02020603050405020304" pitchFamily="18" charset="0"/>
              </a:rPr>
              <a:t>(sp2)</a:t>
            </a:r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-H vibration de valence </a:t>
            </a:r>
            <a:r>
              <a:rPr lang="fr-FR" altLang="fr-FR" sz="1400" dirty="0">
                <a:solidFill>
                  <a:srgbClr val="000000"/>
                </a:solidFill>
                <a:cs typeface="Times New Roman" panose="02020603050405020304" pitchFamily="18" charset="0"/>
              </a:rPr>
              <a:t/>
            </a:r>
            <a:br>
              <a:rPr lang="fr-FR" altLang="fr-FR" sz="1400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endParaRPr lang="fr-FR" altLang="fr-FR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200" dirty="0">
                <a:solidFill>
                  <a:srgbClr val="0000FF"/>
                </a:solidFill>
                <a:cs typeface="Times New Roman" panose="02020603050405020304" pitchFamily="18" charset="0"/>
              </a:rPr>
              <a:t>  </a:t>
            </a:r>
            <a:endParaRPr lang="fr-FR" altLang="fr-FR" sz="178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7411" name="Picture 2" descr="http://webpeda.ac-montpellier.fr/spc/ABCDORGA/Famille/aldespe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85763"/>
            <a:ext cx="6011862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269875" y="3959225"/>
            <a:ext cx="2435225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 dirty="0">
                <a:solidFill>
                  <a:srgbClr val="C00000"/>
                </a:solidFill>
                <a:cs typeface="Times New Roman" panose="02020603050405020304" pitchFamily="18" charset="0"/>
              </a:rPr>
              <a:t>Acides</a:t>
            </a:r>
          </a:p>
          <a:p>
            <a:endParaRPr lang="fr-FR" altLang="fr-FR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C=O vibration de valence </a:t>
            </a:r>
            <a:b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C-O vibration de valence </a:t>
            </a:r>
            <a:b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O-H vibration de valence </a:t>
            </a:r>
            <a:r>
              <a:rPr lang="fr-FR" altLang="fr-FR" sz="1400" dirty="0">
                <a:solidFill>
                  <a:srgbClr val="000000"/>
                </a:solidFill>
                <a:cs typeface="Times New Roman" panose="02020603050405020304" pitchFamily="18" charset="0"/>
              </a:rPr>
              <a:t/>
            </a:r>
            <a:br>
              <a:rPr lang="fr-FR" altLang="fr-FR" sz="1400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endParaRPr lang="fr-FR" altLang="fr-FR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200" dirty="0">
                <a:solidFill>
                  <a:srgbClr val="0000FF"/>
                </a:solidFill>
                <a:cs typeface="Times New Roman" panose="02020603050405020304" pitchFamily="18" charset="0"/>
              </a:rPr>
              <a:t>  </a:t>
            </a:r>
            <a:endParaRPr lang="fr-FR" altLang="fr-FR" sz="178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7413" name="Picture 4" descr="http://webpeda.ac-montpellier.fr/spc/ABCDORGA/Famille/acidspe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3522663"/>
            <a:ext cx="6021387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134938" y="2033588"/>
            <a:ext cx="256063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 dirty="0">
                <a:solidFill>
                  <a:srgbClr val="C00000"/>
                </a:solidFill>
                <a:cs typeface="Times New Roman" panose="02020603050405020304" pitchFamily="18" charset="0"/>
              </a:rPr>
              <a:t>esters</a:t>
            </a:r>
          </a:p>
          <a:p>
            <a:endParaRPr lang="fr-FR" altLang="fr-FR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C=O vibration de valence </a:t>
            </a:r>
            <a:b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C-O vibration de valence </a:t>
            </a:r>
            <a:br>
              <a:rPr lang="fr-FR" altLang="fr-F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endParaRPr lang="fr-FR" altLang="fr-FR" sz="14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200" dirty="0">
                <a:solidFill>
                  <a:srgbClr val="0000FF"/>
                </a:solidFill>
                <a:cs typeface="Times New Roman" panose="02020603050405020304" pitchFamily="18" charset="0"/>
              </a:rPr>
              <a:t>  </a:t>
            </a:r>
            <a:endParaRPr lang="fr-FR" altLang="fr-FR" sz="174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8435" name="Picture 2" descr="http://webpeda.ac-montpellier.fr/spc/ABCDORGA/Famille/estersp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63" y="1730375"/>
            <a:ext cx="60198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194</Words>
  <Application>Microsoft Office PowerPoint</Application>
  <PresentationFormat>Affichage à l'écran (4:3)</PresentationFormat>
  <Paragraphs>54</Paragraphs>
  <Slides>18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Symbol</vt:lpstr>
      <vt:lpstr>Times New Roman</vt:lpstr>
      <vt:lpstr>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50</cp:revision>
  <dcterms:created xsi:type="dcterms:W3CDTF">2012-03-25T09:12:36Z</dcterms:created>
  <dcterms:modified xsi:type="dcterms:W3CDTF">2020-04-29T10:36:24Z</dcterms:modified>
</cp:coreProperties>
</file>