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0" autoAdjust="0"/>
    <p:restoredTop sz="94660"/>
  </p:normalViewPr>
  <p:slideViewPr>
    <p:cSldViewPr snapToGrid="0">
      <p:cViewPr varScale="1">
        <p:scale>
          <a:sx n="83" d="100"/>
          <a:sy n="83" d="100"/>
        </p:scale>
        <p:origin x="2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16/04/2021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5585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16/04/2021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6121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16/04/2021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9568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16/04/2021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690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16/04/2021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649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16/04/2021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7041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16/04/2021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756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16/04/2021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801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16/04/2021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7953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16/04/2021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7976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42E2-7BD2-42EF-98BA-4FBCC279F0BA}" type="datetimeFigureOut">
              <a:rPr lang="fr-FR" smtClean="0"/>
              <a:t>16/04/2021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4993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842E2-7BD2-42EF-98BA-4FBCC279F0BA}" type="datetimeFigureOut">
              <a:rPr lang="fr-FR" smtClean="0"/>
              <a:t>16/04/2021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BBB2E-D5AA-4D5D-A27B-57DF97313B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7850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57288" y="942975"/>
            <a:ext cx="8615362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3600" b="1" dirty="0" smtClean="0">
                <a:solidFill>
                  <a:srgbClr val="CC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L’oscillateur élastique : masse – ressort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500189" y="1814568"/>
            <a:ext cx="430053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6">
                    <a:lumMod val="75000"/>
                  </a:schemeClr>
                </a:solidFill>
              </a:rPr>
              <a:t>Grandeurs mesurables : </a:t>
            </a:r>
          </a:p>
          <a:p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2962274" y="2676342"/>
            <a:ext cx="72675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0000FF"/>
                </a:solidFill>
              </a:rPr>
              <a:t>Masse m</a:t>
            </a:r>
          </a:p>
          <a:p>
            <a:r>
              <a:rPr lang="fr-FR" dirty="0" smtClean="0"/>
              <a:t>(la masse du ressort lui-même pouvant aussi intervenir…)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sz="2400" b="1" dirty="0" smtClean="0">
                <a:solidFill>
                  <a:srgbClr val="0000FF"/>
                </a:solidFill>
              </a:rPr>
              <a:t>Raideur k du ressort </a:t>
            </a:r>
          </a:p>
          <a:p>
            <a:r>
              <a:rPr lang="fr-FR" dirty="0" smtClean="0"/>
              <a:t>« l’élasticité » correspond à la proportionnalité entre la force de tension et l’allongement du ressort ; k est le coefficient de proportionnalité :</a:t>
            </a:r>
          </a:p>
          <a:p>
            <a:pPr algn="ctr"/>
            <a:r>
              <a:rPr lang="fr-FR" sz="2400" b="1" dirty="0" smtClean="0">
                <a:solidFill>
                  <a:srgbClr val="0000FF"/>
                </a:solidFill>
              </a:rPr>
              <a:t>k = F / </a:t>
            </a:r>
            <a:r>
              <a:rPr lang="fr-FR" sz="2400" b="1" dirty="0" smtClean="0">
                <a:solidFill>
                  <a:srgbClr val="0000FF"/>
                </a:solidFill>
                <a:latin typeface="Symbol" panose="05050102010706020507" pitchFamily="18" charset="2"/>
              </a:rPr>
              <a:t>D</a:t>
            </a:r>
            <a:r>
              <a:rPr lang="fr-FR" sz="2400" b="1" dirty="0" smtClean="0">
                <a:solidFill>
                  <a:srgbClr val="0000FF"/>
                </a:solidFill>
              </a:rPr>
              <a:t>l</a:t>
            </a:r>
          </a:p>
          <a:p>
            <a:r>
              <a:rPr lang="fr-FR" sz="1600" i="1" dirty="0" smtClean="0"/>
              <a:t>L’élasticité est vérifiée pour un domaine limité d’allongement (au delà la déformation est permanente)</a:t>
            </a:r>
          </a:p>
        </p:txBody>
      </p:sp>
    </p:spTree>
    <p:extLst>
      <p:ext uri="{BB962C8B-B14F-4D97-AF65-F5344CB8AC3E}">
        <p14:creationId xmlns:p14="http://schemas.microsoft.com/office/powerpoint/2010/main" val="4155112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3586162" y="514350"/>
            <a:ext cx="6042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rgbClr val="0000FF"/>
                </a:solidFill>
              </a:rPr>
              <a:t>Amplitude </a:t>
            </a:r>
            <a:r>
              <a:rPr lang="fr-FR" sz="3200" b="1" dirty="0" err="1" smtClean="0">
                <a:solidFill>
                  <a:srgbClr val="0000FF"/>
                </a:solidFill>
              </a:rPr>
              <a:t>X</a:t>
            </a:r>
            <a:r>
              <a:rPr lang="fr-FR" sz="2400" b="1" dirty="0" err="1" smtClean="0">
                <a:solidFill>
                  <a:srgbClr val="0000FF"/>
                </a:solidFill>
              </a:rPr>
              <a:t>m</a:t>
            </a:r>
            <a:r>
              <a:rPr lang="fr-FR" sz="3200" b="1" dirty="0" smtClean="0">
                <a:solidFill>
                  <a:srgbClr val="0000FF"/>
                </a:solidFill>
              </a:rPr>
              <a:t> </a:t>
            </a:r>
            <a:r>
              <a:rPr lang="fr-FR" sz="3200" b="1" dirty="0" smtClean="0">
                <a:solidFill>
                  <a:srgbClr val="0000FF"/>
                </a:solidFill>
              </a:rPr>
              <a:t>et période propre T</a:t>
            </a:r>
            <a:r>
              <a:rPr lang="fr-FR" sz="2000" b="1" dirty="0" smtClean="0">
                <a:solidFill>
                  <a:srgbClr val="0000FF"/>
                </a:solidFill>
              </a:rPr>
              <a:t>0</a:t>
            </a:r>
            <a:endParaRPr lang="fr-FR" sz="2000" b="1" dirty="0">
              <a:solidFill>
                <a:srgbClr val="0000FF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83" y="1313255"/>
            <a:ext cx="8125427" cy="479238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154637" y="2088760"/>
            <a:ext cx="3555462" cy="529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0215" marR="179705" algn="ctr">
              <a:lnSpc>
                <a:spcPct val="107000"/>
              </a:lnSpc>
              <a:spcAft>
                <a:spcPts val="800"/>
              </a:spcAft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= </a:t>
            </a:r>
            <a:r>
              <a:rPr lang="fr-FR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fr-FR" sz="2800" b="1" baseline="-25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sin(</a:t>
            </a:r>
            <a:r>
              <a:rPr lang="fr-FR" sz="2800" b="1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sz="2800" b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 + </a:t>
            </a:r>
            <a:r>
              <a:rPr lang="fr-FR" sz="2800" b="1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850854" y="2832074"/>
            <a:ext cx="4163028" cy="257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marR="179705"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fr-FR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fr-FR" b="1" baseline="-250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amplitude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(m)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10260" marR="179705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 w</a:t>
            </a:r>
            <a:r>
              <a:rPr lang="fr-FR" b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pulsation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(rad.s</a:t>
            </a:r>
            <a:r>
              <a:rPr lang="fr-FR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 ;</a:t>
            </a:r>
            <a:r>
              <a:rPr lang="fr-FR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179705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fr-FR" b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= 2</a:t>
            </a:r>
            <a:r>
              <a:rPr lang="fr-FR" b="1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T</a:t>
            </a:r>
            <a:r>
              <a:rPr lang="fr-FR" b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2</a:t>
            </a:r>
            <a:r>
              <a:rPr lang="fr-FR" b="1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</a:t>
            </a:r>
            <a:r>
              <a:rPr lang="fr-FR" b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fr-FR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fr-FR" baseline="-25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179705"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période</a:t>
            </a:r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propre T</a:t>
            </a:r>
            <a:r>
              <a:rPr lang="fr-FR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(s)</a:t>
            </a:r>
            <a:r>
              <a:rPr lang="fr-FR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fréquence</a:t>
            </a:r>
            <a:r>
              <a:rPr lang="fr-FR" baseline="-25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propre f</a:t>
            </a:r>
            <a:r>
              <a:rPr lang="fr-FR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</a:t>
            </a:r>
            <a:r>
              <a:rPr lang="fr-FR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fr-FR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Hz)</a:t>
            </a:r>
            <a:endParaRPr lang="fr-FR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179705"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phase à l’origine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des dates </a:t>
            </a:r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(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situation à t = 0)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300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93" y="1924327"/>
            <a:ext cx="6841881" cy="365467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628775" y="914401"/>
            <a:ext cx="66355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rgbClr val="0000FF"/>
                </a:solidFill>
              </a:rPr>
              <a:t>Forces de frottement : amortissement</a:t>
            </a:r>
            <a:endParaRPr lang="fr-FR" sz="3200" b="1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58754" y="2034100"/>
            <a:ext cx="25666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 err="1" smtClean="0"/>
              <a:t>X</a:t>
            </a:r>
            <a:r>
              <a:rPr lang="fr-FR" sz="2800" b="1" dirty="0" err="1" smtClean="0"/>
              <a:t>m</a:t>
            </a:r>
            <a:r>
              <a:rPr lang="fr-FR" sz="3600" b="1" dirty="0" smtClean="0"/>
              <a:t> </a:t>
            </a:r>
            <a:r>
              <a:rPr lang="fr-FR" sz="3600" b="1" dirty="0"/>
              <a:t>diminue </a:t>
            </a:r>
          </a:p>
        </p:txBody>
      </p:sp>
      <p:sp>
        <p:nvSpPr>
          <p:cNvPr id="6" name="Rectangle 5"/>
          <p:cNvSpPr/>
          <p:nvPr/>
        </p:nvSpPr>
        <p:spPr>
          <a:xfrm>
            <a:off x="7258704" y="4807922"/>
            <a:ext cx="392787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 smtClean="0"/>
              <a:t>Pseudo-période T</a:t>
            </a:r>
          </a:p>
          <a:p>
            <a:r>
              <a:rPr lang="fr-FR" sz="2400" b="1" dirty="0" smtClean="0"/>
              <a:t>(≈ T</a:t>
            </a:r>
            <a:r>
              <a:rPr lang="fr-FR" b="1" dirty="0" smtClean="0"/>
              <a:t>0</a:t>
            </a:r>
            <a:r>
              <a:rPr lang="fr-FR" sz="2400" b="1" dirty="0" smtClean="0"/>
              <a:t> si amortissement faible)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93440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106" y="309056"/>
            <a:ext cx="8714792" cy="610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31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2217180"/>
              </p:ext>
            </p:extLst>
          </p:nvPr>
        </p:nvGraphicFramePr>
        <p:xfrm>
          <a:off x="1238248" y="962553"/>
          <a:ext cx="9315450" cy="225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57725"/>
                <a:gridCol w="465772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4000" dirty="0" smtClean="0"/>
                        <a:t>Description</a:t>
                      </a:r>
                      <a:endParaRPr lang="fr-F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000" dirty="0" smtClean="0"/>
                        <a:t>Pilotage</a:t>
                      </a:r>
                      <a:endParaRPr lang="fr-FR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Amplitude 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Masse</a:t>
                      </a:r>
                      <a:endParaRPr lang="fr-FR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Période ou pseudo-période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Raideur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Amortissement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Frottement</a:t>
                      </a:r>
                      <a:endParaRPr lang="fr-FR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349090" y="4143376"/>
            <a:ext cx="5093767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rgbClr val="0000FF"/>
                </a:solidFill>
              </a:rPr>
              <a:t>Rôle de conditions initiales ?</a:t>
            </a:r>
          </a:p>
          <a:p>
            <a:pPr algn="ctr"/>
            <a:r>
              <a:rPr lang="fr-FR" sz="2400" dirty="0" smtClean="0">
                <a:solidFill>
                  <a:srgbClr val="0000FF"/>
                </a:solidFill>
              </a:rPr>
              <a:t>Mode de « lancement » de l’oscillateur </a:t>
            </a:r>
          </a:p>
          <a:p>
            <a:pPr algn="ctr"/>
            <a:r>
              <a:rPr lang="fr-FR" sz="2400" dirty="0" smtClean="0">
                <a:solidFill>
                  <a:srgbClr val="0000FF"/>
                </a:solidFill>
              </a:rPr>
              <a:t>(allongement ou compression </a:t>
            </a:r>
          </a:p>
          <a:p>
            <a:pPr algn="ctr"/>
            <a:r>
              <a:rPr lang="fr-FR" sz="2400" dirty="0" smtClean="0">
                <a:solidFill>
                  <a:srgbClr val="0000FF"/>
                </a:solidFill>
              </a:rPr>
              <a:t>avec ou sans vitesse initiale…)</a:t>
            </a:r>
            <a:endParaRPr lang="fr-FR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79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471613" y="757238"/>
            <a:ext cx="60085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rgbClr val="0000FF"/>
                </a:solidFill>
              </a:rPr>
              <a:t>Expression de la période propre T</a:t>
            </a:r>
            <a:r>
              <a:rPr lang="fr-FR" sz="2400" b="1" dirty="0" smtClean="0">
                <a:solidFill>
                  <a:srgbClr val="0000FF"/>
                </a:solidFill>
              </a:rPr>
              <a:t>0</a:t>
            </a:r>
            <a:endParaRPr lang="fr-FR" sz="2400" b="1" dirty="0">
              <a:solidFill>
                <a:srgbClr val="0000FF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424484" y="3128962"/>
            <a:ext cx="770153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Si la raideur k du ressort augmente : T</a:t>
            </a:r>
            <a:r>
              <a:rPr lang="fr-FR" sz="1600" b="1" dirty="0" smtClean="0"/>
              <a:t>0</a:t>
            </a:r>
            <a:r>
              <a:rPr lang="fr-FR" sz="2400" b="1" dirty="0" smtClean="0"/>
              <a:t> diminue</a:t>
            </a:r>
          </a:p>
          <a:p>
            <a:endParaRPr lang="fr-FR" sz="2400" b="1" dirty="0"/>
          </a:p>
          <a:p>
            <a:r>
              <a:rPr lang="fr-FR" sz="2400" b="1" dirty="0" smtClean="0"/>
              <a:t>Si la masse m augmente : </a:t>
            </a:r>
            <a:r>
              <a:rPr lang="fr-FR" sz="2400" b="1" dirty="0"/>
              <a:t>T</a:t>
            </a:r>
            <a:r>
              <a:rPr lang="fr-FR" sz="1600" b="1" dirty="0"/>
              <a:t>0</a:t>
            </a:r>
            <a:r>
              <a:rPr lang="fr-FR" sz="2400" b="1" dirty="0"/>
              <a:t> </a:t>
            </a:r>
            <a:r>
              <a:rPr lang="fr-FR" sz="2400" b="1" dirty="0" smtClean="0"/>
              <a:t>augmente</a:t>
            </a:r>
          </a:p>
          <a:p>
            <a:endParaRPr lang="fr-FR" sz="2400" b="1" dirty="0"/>
          </a:p>
          <a:p>
            <a:r>
              <a:rPr lang="fr-FR" sz="2400" b="1" dirty="0" smtClean="0"/>
              <a:t>A l’observation (sans mesure) </a:t>
            </a:r>
            <a:r>
              <a:rPr lang="fr-FR" sz="2400" b="1" dirty="0"/>
              <a:t>T</a:t>
            </a:r>
            <a:r>
              <a:rPr lang="fr-FR" sz="1600" b="1" dirty="0"/>
              <a:t>0</a:t>
            </a:r>
            <a:r>
              <a:rPr lang="fr-FR" sz="2400" b="1" dirty="0"/>
              <a:t> </a:t>
            </a:r>
            <a:r>
              <a:rPr lang="fr-FR" sz="2400" b="1" dirty="0" smtClean="0"/>
              <a:t>semble indépendante des </a:t>
            </a:r>
          </a:p>
          <a:p>
            <a:r>
              <a:rPr lang="fr-FR" sz="2400" b="1" dirty="0"/>
              <a:t>c</a:t>
            </a:r>
            <a:r>
              <a:rPr lang="fr-FR" sz="2400" b="1" dirty="0" smtClean="0"/>
              <a:t>onditions de lancement et donc de l’amplitude </a:t>
            </a:r>
            <a:r>
              <a:rPr lang="fr-FR" sz="2400" b="1" dirty="0" err="1" smtClean="0"/>
              <a:t>Y</a:t>
            </a:r>
            <a:r>
              <a:rPr lang="fr-FR" sz="2000" b="1" dirty="0" err="1" smtClean="0"/>
              <a:t>m</a:t>
            </a:r>
            <a:endParaRPr lang="fr-FR" sz="20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3202230" y="1578709"/>
            <a:ext cx="6146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Frottement et donc amortissement négligeable.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43389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3518484" y="577521"/>
                <a:ext cx="4640373" cy="8856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 smtClean="0"/>
                  <a:t>Relation envisageable : </a:t>
                </a:r>
                <a:r>
                  <a:rPr lang="fr-FR" sz="3200" b="1" dirty="0" smtClean="0"/>
                  <a:t>T</a:t>
                </a:r>
                <a:r>
                  <a:rPr lang="fr-FR" sz="2000" b="1" dirty="0" smtClean="0"/>
                  <a:t>0</a:t>
                </a:r>
                <a:r>
                  <a:rPr lang="fr-FR" sz="2800" b="1" dirty="0" smtClean="0"/>
                  <a:t> </a:t>
                </a:r>
                <a:r>
                  <a:rPr lang="fr-FR" sz="3200" b="1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3600" b="1" i="0" smtClean="0"/>
                          <m:t>m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sz="3600" b="1" i="0" smtClean="0"/>
                          <m:t>k</m:t>
                        </m:r>
                      </m:den>
                    </m:f>
                  </m:oMath>
                </a14:m>
                <a:r>
                  <a:rPr lang="fr-FR" sz="2800" dirty="0" smtClean="0"/>
                  <a:t>  </a:t>
                </a:r>
                <a:r>
                  <a:rPr lang="fr-FR" sz="3200" b="1" dirty="0" smtClean="0"/>
                  <a:t>?</a:t>
                </a:r>
                <a:endParaRPr lang="fr-FR" sz="2800" b="1" dirty="0"/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484" y="577521"/>
                <a:ext cx="4640373" cy="885627"/>
              </a:xfrm>
              <a:prstGeom prst="rect">
                <a:avLst/>
              </a:prstGeom>
              <a:blipFill rotWithShape="0">
                <a:blip r:embed="rId2"/>
                <a:stretch>
                  <a:fillRect l="-1971" r="-2497" b="-827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/>
          <p:cNvSpPr txBox="1"/>
          <p:nvPr/>
        </p:nvSpPr>
        <p:spPr>
          <a:xfrm>
            <a:off x="1514474" y="1714500"/>
            <a:ext cx="4324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rgbClr val="0000FF"/>
                </a:solidFill>
              </a:rPr>
              <a:t>Analyse dimensionnelle </a:t>
            </a:r>
            <a:endParaRPr lang="fr-FR" sz="3200" b="1" dirty="0">
              <a:solidFill>
                <a:srgbClr val="0000FF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405152" y="2570935"/>
            <a:ext cx="4867038" cy="1672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[k] = [F] / [L] = M L T</a:t>
            </a:r>
            <a:r>
              <a:rPr lang="fr-FR" sz="2800" baseline="30000" dirty="0" smtClean="0"/>
              <a:t>-2</a:t>
            </a:r>
            <a:r>
              <a:rPr lang="fr-FR" sz="2800" dirty="0" smtClean="0"/>
              <a:t> L</a:t>
            </a:r>
            <a:r>
              <a:rPr lang="fr-FR" sz="2800" baseline="30000" dirty="0" smtClean="0"/>
              <a:t>-1  </a:t>
            </a:r>
            <a:r>
              <a:rPr lang="fr-FR" sz="2800" dirty="0" smtClean="0"/>
              <a:t>= </a:t>
            </a:r>
            <a:r>
              <a:rPr lang="fr-FR" sz="2800" dirty="0"/>
              <a:t>M </a:t>
            </a:r>
            <a:r>
              <a:rPr lang="fr-FR" sz="2800" dirty="0" smtClean="0"/>
              <a:t>T</a:t>
            </a:r>
            <a:r>
              <a:rPr lang="fr-FR" sz="2800" baseline="30000" dirty="0" smtClean="0"/>
              <a:t>-2</a:t>
            </a:r>
          </a:p>
          <a:p>
            <a:endParaRPr lang="fr-FR" sz="2800" baseline="30000" dirty="0"/>
          </a:p>
          <a:p>
            <a:r>
              <a:rPr lang="fr-FR" sz="2800" dirty="0" smtClean="0"/>
              <a:t>Alors    [T</a:t>
            </a:r>
            <a:r>
              <a:rPr lang="fr-FR" sz="2000" dirty="0" smtClean="0"/>
              <a:t>0</a:t>
            </a:r>
            <a:r>
              <a:rPr lang="fr-FR" sz="2800" dirty="0" smtClean="0"/>
              <a:t>] = M / (</a:t>
            </a:r>
            <a:r>
              <a:rPr lang="fr-FR" sz="2800" dirty="0"/>
              <a:t>M </a:t>
            </a:r>
            <a:r>
              <a:rPr lang="fr-FR" sz="2800" dirty="0" smtClean="0"/>
              <a:t>T</a:t>
            </a:r>
            <a:r>
              <a:rPr lang="fr-FR" sz="2800" baseline="30000" dirty="0" smtClean="0"/>
              <a:t>-2</a:t>
            </a:r>
            <a:r>
              <a:rPr lang="fr-FR" sz="2800" dirty="0" smtClean="0"/>
              <a:t>) = T</a:t>
            </a:r>
            <a:r>
              <a:rPr lang="fr-FR" sz="2800" baseline="30000" dirty="0" smtClean="0"/>
              <a:t>2  </a:t>
            </a:r>
          </a:p>
          <a:p>
            <a:r>
              <a:rPr lang="fr-FR" sz="2800" dirty="0"/>
              <a:t>c</a:t>
            </a:r>
            <a:r>
              <a:rPr lang="fr-FR" sz="2800" dirty="0" smtClean="0"/>
              <a:t>e qui est incorrect.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1409700" y="4514848"/>
                <a:ext cx="9670019" cy="12196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 smtClean="0"/>
                  <a:t>On envisagera donc  : </a:t>
                </a:r>
                <a:r>
                  <a:rPr lang="fr-FR" sz="3200" b="1" dirty="0" smtClean="0"/>
                  <a:t>T</a:t>
                </a:r>
                <a:r>
                  <a:rPr lang="fr-FR" sz="2000" b="1" dirty="0" smtClean="0"/>
                  <a:t>0</a:t>
                </a:r>
                <a:r>
                  <a:rPr lang="fr-FR" sz="2800" b="1" dirty="0" smtClean="0"/>
                  <a:t> </a:t>
                </a:r>
                <a:r>
                  <a:rPr lang="fr-FR" sz="3200" b="1" dirty="0" smtClean="0"/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3600" b="1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fr-FR" sz="36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fr-FR" sz="3600" b="1"/>
                              <m:t>m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fr-FR" sz="3600" b="1"/>
                              <m:t>k</m:t>
                            </m:r>
                          </m:den>
                        </m:f>
                        <m:r>
                          <a:rPr lang="fr-FR" sz="36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fr-FR" sz="3600" b="1" dirty="0" smtClean="0"/>
                  <a:t>  </a:t>
                </a:r>
                <a:r>
                  <a:rPr lang="fr-FR" sz="2400" b="1" dirty="0"/>
                  <a:t>ou </a:t>
                </a:r>
                <a:r>
                  <a:rPr lang="fr-FR" sz="2400" b="1" dirty="0" smtClean="0"/>
                  <a:t>plus généralement </a:t>
                </a:r>
                <a:r>
                  <a:rPr lang="fr-FR" sz="3200" b="1" dirty="0"/>
                  <a:t>T</a:t>
                </a:r>
                <a:r>
                  <a:rPr lang="fr-FR" sz="2000" b="1" dirty="0"/>
                  <a:t>0</a:t>
                </a:r>
                <a:r>
                  <a:rPr lang="fr-FR" sz="3600" b="1" dirty="0"/>
                  <a:t> </a:t>
                </a:r>
                <a:r>
                  <a:rPr lang="fr-FR" sz="3600" b="1" dirty="0" smtClean="0"/>
                  <a:t>= </a:t>
                </a:r>
                <a:r>
                  <a:rPr lang="fr-FR" sz="3200" b="1" dirty="0" smtClean="0">
                    <a:latin typeface="Symbol" panose="05050102010706020507" pitchFamily="18" charset="2"/>
                  </a:rPr>
                  <a:t>a</a:t>
                </a:r>
                <a14:m>
                  <m:oMath xmlns:m="http://schemas.openxmlformats.org/officeDocument/2006/math">
                    <m:r>
                      <a:rPr lang="fr-FR" sz="3600" b="1" i="0" smtClean="0"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fr-FR" sz="3600" b="1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fr-FR" sz="36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fr-FR" sz="3600" b="1"/>
                              <m:t>m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fr-FR" sz="3600" b="1"/>
                              <m:t>k</m:t>
                            </m:r>
                          </m:den>
                        </m:f>
                        <m:r>
                          <a:rPr lang="fr-FR" sz="3600" b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fr-FR" sz="2400" b="1" dirty="0" smtClean="0"/>
                  <a:t> </a:t>
                </a:r>
                <a:endParaRPr lang="fr-FR" sz="2400" b="1" dirty="0"/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9700" y="4514848"/>
                <a:ext cx="9670019" cy="1219693"/>
              </a:xfrm>
              <a:prstGeom prst="rect">
                <a:avLst/>
              </a:prstGeom>
              <a:blipFill rotWithShape="0">
                <a:blip r:embed="rId3"/>
                <a:stretch>
                  <a:fillRect l="-94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82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71613" y="1041527"/>
            <a:ext cx="915866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rgbClr val="0000FF"/>
                </a:solidFill>
              </a:rPr>
              <a:t>L’étude théorique </a:t>
            </a:r>
            <a:r>
              <a:rPr lang="fr-FR" sz="3200" dirty="0" smtClean="0"/>
              <a:t>et les </a:t>
            </a:r>
            <a:r>
              <a:rPr lang="fr-FR" sz="3200" b="1" dirty="0" smtClean="0">
                <a:solidFill>
                  <a:srgbClr val="0000FF"/>
                </a:solidFill>
              </a:rPr>
              <a:t>vérifications expérimentales </a:t>
            </a:r>
          </a:p>
          <a:p>
            <a:r>
              <a:rPr lang="fr-FR" sz="3200" dirty="0" smtClean="0"/>
              <a:t>montrent que :</a:t>
            </a:r>
          </a:p>
          <a:p>
            <a:endParaRPr lang="fr-FR" dirty="0"/>
          </a:p>
          <a:p>
            <a:r>
              <a:rPr lang="fr-FR" dirty="0" smtClean="0"/>
              <a:t> 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314826" y="2314576"/>
                <a:ext cx="2756405" cy="134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3600" b="1" dirty="0"/>
                  <a:t>T</a:t>
                </a:r>
                <a:r>
                  <a:rPr lang="fr-FR" sz="2400" b="1" dirty="0"/>
                  <a:t>0</a:t>
                </a:r>
                <a:r>
                  <a:rPr lang="fr-FR" sz="4000" b="1" dirty="0"/>
                  <a:t> = </a:t>
                </a:r>
                <a:r>
                  <a:rPr lang="fr-FR" sz="3600" b="1" dirty="0" smtClean="0"/>
                  <a:t>2</a:t>
                </a:r>
                <a:r>
                  <a:rPr lang="fr-FR" sz="3600" b="1" dirty="0" smtClean="0">
                    <a:latin typeface="Symbol" panose="05050102010706020507" pitchFamily="18" charset="2"/>
                  </a:rPr>
                  <a:t>p</a:t>
                </a:r>
                <a14:m>
                  <m:oMath xmlns:m="http://schemas.openxmlformats.org/officeDocument/2006/math">
                    <m:r>
                      <a:rPr lang="fr-FR" sz="4000" b="1"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fr-FR" sz="4000" b="1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fr-FR" sz="40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fr-FR" sz="4000" b="1"/>
                              <m:t>m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fr-FR" sz="4000" b="1"/>
                              <m:t>k</m:t>
                            </m:r>
                          </m:den>
                        </m:f>
                        <m:r>
                          <a:rPr lang="fr-FR" sz="4000" b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fr-FR" sz="2800" b="1" dirty="0"/>
                  <a:t>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4826" y="2314576"/>
                <a:ext cx="2756405" cy="1344984"/>
              </a:xfrm>
              <a:prstGeom prst="rect">
                <a:avLst/>
              </a:prstGeom>
              <a:blipFill rotWithShape="0">
                <a:blip r:embed="rId2"/>
                <a:stretch>
                  <a:fillRect l="-68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5"/>
          <p:cNvSpPr txBox="1"/>
          <p:nvPr/>
        </p:nvSpPr>
        <p:spPr>
          <a:xfrm>
            <a:off x="2059594" y="4298393"/>
            <a:ext cx="85706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 smtClean="0"/>
              <a:t>Et que T</a:t>
            </a:r>
            <a:r>
              <a:rPr lang="fr-FR" sz="2000" dirty="0" smtClean="0"/>
              <a:t>0</a:t>
            </a:r>
            <a:r>
              <a:rPr lang="fr-FR" sz="2800" dirty="0" smtClean="0"/>
              <a:t> est indépendante des conditions de lancement </a:t>
            </a:r>
          </a:p>
          <a:p>
            <a:pPr algn="ctr"/>
            <a:r>
              <a:rPr lang="fr-FR" sz="2800" dirty="0"/>
              <a:t>e</a:t>
            </a:r>
            <a:r>
              <a:rPr lang="fr-FR" sz="2800" dirty="0" smtClean="0"/>
              <a:t>t donc de </a:t>
            </a:r>
            <a:r>
              <a:rPr lang="fr-FR" sz="2800" dirty="0" err="1" smtClean="0"/>
              <a:t>Y</a:t>
            </a:r>
            <a:r>
              <a:rPr lang="fr-FR" sz="2400" dirty="0" err="1" smtClean="0"/>
              <a:t>m</a:t>
            </a:r>
            <a:r>
              <a:rPr lang="fr-FR" sz="2800" dirty="0" smtClean="0"/>
              <a:t> : </a:t>
            </a:r>
            <a:r>
              <a:rPr lang="fr-FR" sz="2800" b="1" dirty="0" smtClean="0">
                <a:solidFill>
                  <a:srgbClr val="0000FF"/>
                </a:solidFill>
              </a:rPr>
              <a:t>isochronisme</a:t>
            </a:r>
            <a:endParaRPr lang="fr-FR" sz="2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13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199</Words>
  <Application>Microsoft Office PowerPoint</Application>
  <PresentationFormat>Grand écran</PresentationFormat>
  <Paragraphs>55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Symbol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claude marot</dc:creator>
  <cp:lastModifiedBy>jean claude marot</cp:lastModifiedBy>
  <cp:revision>17</cp:revision>
  <dcterms:created xsi:type="dcterms:W3CDTF">2021-04-11T09:32:11Z</dcterms:created>
  <dcterms:modified xsi:type="dcterms:W3CDTF">2021-04-16T08:48:41Z</dcterms:modified>
</cp:coreProperties>
</file>