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4" r:id="rId3"/>
    <p:sldId id="272" r:id="rId4"/>
    <p:sldId id="277" r:id="rId5"/>
    <p:sldId id="273" r:id="rId6"/>
    <p:sldId id="276" r:id="rId7"/>
    <p:sldId id="275" r:id="rId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90" autoAdjust="0"/>
    <p:restoredTop sz="94660"/>
  </p:normalViewPr>
  <p:slideViewPr>
    <p:cSldViewPr snapToGrid="0">
      <p:cViewPr varScale="1">
        <p:scale>
          <a:sx n="63" d="100"/>
          <a:sy n="63" d="100"/>
        </p:scale>
        <p:origin x="120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4BBE9-CAC0-4EF3-81EA-6BDFB4E9EF66}" type="datetimeFigureOut">
              <a:rPr lang="fr-FR"/>
              <a:pPr>
                <a:defRPr/>
              </a:pPr>
              <a:t>04/04/2021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D13DC-B65D-4007-A678-3BD55F6628C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92388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9613C-193C-43A1-B72F-39A1F3E9174A}" type="datetimeFigureOut">
              <a:rPr lang="fr-FR"/>
              <a:pPr>
                <a:defRPr/>
              </a:pPr>
              <a:t>04/04/2021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A75A29-3AF1-4C23-ABD3-FF0F9EBD5D2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32258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495F6-E72C-4857-B413-61B60D47BD38}" type="datetimeFigureOut">
              <a:rPr lang="fr-FR"/>
              <a:pPr>
                <a:defRPr/>
              </a:pPr>
              <a:t>04/04/2021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4789B3-D66E-41C6-ADF8-DC7AB5470BC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60491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4D081-ABC5-4066-A23D-B60DF178D9C0}" type="datetimeFigureOut">
              <a:rPr lang="fr-FR"/>
              <a:pPr>
                <a:defRPr/>
              </a:pPr>
              <a:t>04/04/2021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97FF8-84A9-45D2-89EC-A03A31EDABC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5859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D21DA-16D6-48FB-B7BB-9913702297DB}" type="datetimeFigureOut">
              <a:rPr lang="fr-FR"/>
              <a:pPr>
                <a:defRPr/>
              </a:pPr>
              <a:t>04/04/2021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8DCFD4-D075-4F0B-9A55-A0201845ABA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03355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287A5-910D-4B5B-8463-D5740D318329}" type="datetimeFigureOut">
              <a:rPr lang="fr-FR"/>
              <a:pPr>
                <a:defRPr/>
              </a:pPr>
              <a:t>04/04/2021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C7300F-335F-463F-A6D9-C5198DBA7CD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75275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ED24A-BEC4-4353-92C6-F37B29F169F0}" type="datetimeFigureOut">
              <a:rPr lang="fr-FR"/>
              <a:pPr>
                <a:defRPr/>
              </a:pPr>
              <a:t>04/04/2021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3A262-6780-470E-B1FE-AE1E99B5DAC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14928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B7C96-7BAF-4C57-98B9-A235B07EFED4}" type="datetimeFigureOut">
              <a:rPr lang="fr-FR"/>
              <a:pPr>
                <a:defRPr/>
              </a:pPr>
              <a:t>04/04/2021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4342AD-5E10-4936-A117-F14CDA3EAA8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05611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BA458-9FB3-404C-9721-5859E10D9737}" type="datetimeFigureOut">
              <a:rPr lang="fr-FR"/>
              <a:pPr>
                <a:defRPr/>
              </a:pPr>
              <a:t>04/04/2021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6F9D86-A863-4710-A5D4-3AD46065ACF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40687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18BE1-38B9-4D99-A6B6-524F5609772E}" type="datetimeFigureOut">
              <a:rPr lang="fr-FR"/>
              <a:pPr>
                <a:defRPr/>
              </a:pPr>
              <a:t>04/04/2021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ABDEA9-CED8-49AF-801D-846E2EE0ED4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87086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2AB4B-99CF-4CD8-8349-DF349C07EB3E}" type="datetimeFigureOut">
              <a:rPr lang="fr-FR"/>
              <a:pPr>
                <a:defRPr/>
              </a:pPr>
              <a:t>04/04/2021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D8180-8DDB-4025-A22E-167228E4097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47882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F81BD"/>
            </a:gs>
            <a:gs pos="50000">
              <a:srgbClr val="C2D1ED"/>
            </a:gs>
            <a:gs pos="100000">
              <a:srgbClr val="E1E8F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AB86076-00A1-4693-AC25-5CCC03F82152}" type="datetimeFigureOut">
              <a:rPr lang="fr-FR"/>
              <a:pPr>
                <a:defRPr/>
              </a:pPr>
              <a:t>04/04/2021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22528B99-94DF-417F-A5A9-9610697A10D4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02%20onde%20son%20corde%20sonar/swf/onde_sonore_plane.swf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avi"/><Relationship Id="rId7" Type="http://schemas.openxmlformats.org/officeDocument/2006/relationships/image" Target="../media/image4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avi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 3" descr="t14-2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12" y="2285783"/>
            <a:ext cx="2143125" cy="224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Image 4" descr="Wavelong.gif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094" y="4169293"/>
            <a:ext cx="2500313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ZoneTexte 5"/>
          <p:cNvSpPr txBox="1">
            <a:spLocks noChangeArrowheads="1"/>
          </p:cNvSpPr>
          <p:nvPr/>
        </p:nvSpPr>
        <p:spPr bwMode="auto">
          <a:xfrm>
            <a:off x="3411537" y="2764196"/>
            <a:ext cx="25599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600" b="1" dirty="0">
                <a:solidFill>
                  <a:srgbClr val="FFFF00"/>
                </a:solidFill>
                <a:latin typeface="Calibri" panose="020F0502020204030204" pitchFamily="34" charset="0"/>
              </a:rPr>
              <a:t>T</a:t>
            </a:r>
            <a:r>
              <a:rPr lang="fr-FR" altLang="fr-FR" sz="36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ransversale</a:t>
            </a:r>
            <a:endParaRPr lang="fr-FR" altLang="fr-FR" sz="36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4101" name="ZoneTexte 6"/>
          <p:cNvSpPr txBox="1">
            <a:spLocks noChangeArrowheads="1"/>
          </p:cNvSpPr>
          <p:nvPr/>
        </p:nvSpPr>
        <p:spPr bwMode="auto">
          <a:xfrm>
            <a:off x="2339974" y="4701164"/>
            <a:ext cx="28035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3600" b="1" dirty="0">
                <a:solidFill>
                  <a:srgbClr val="00B050"/>
                </a:solidFill>
                <a:latin typeface="Calibri" panose="020F0502020204030204" pitchFamily="34" charset="0"/>
              </a:rPr>
              <a:t>Longitudinale</a:t>
            </a:r>
          </a:p>
          <a:p>
            <a:pPr algn="ctr" eaLnBrk="1" hangingPunct="1"/>
            <a:r>
              <a:rPr lang="fr-FR" altLang="fr-FR" sz="2400" b="1" dirty="0">
                <a:solidFill>
                  <a:srgbClr val="0070C0"/>
                </a:solidFill>
                <a:latin typeface="Calibri" panose="020F0502020204030204" pitchFamily="34" charset="0"/>
              </a:rPr>
              <a:t>(exemple : le son)</a:t>
            </a:r>
            <a:endParaRPr lang="fr-FR" altLang="fr-FR" sz="2000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10316" y="457896"/>
            <a:ext cx="63599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6000" b="1" dirty="0" smtClean="0">
                <a:solidFill>
                  <a:srgbClr val="FF0000"/>
                </a:solidFill>
                <a:latin typeface="+mn-lt"/>
              </a:rPr>
              <a:t>Ondes Progressives</a:t>
            </a:r>
            <a:endParaRPr lang="fr-FR" sz="6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026125" y="1484831"/>
            <a:ext cx="5556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>Propagation d’une perturbation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ougie_HP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2431" y="361950"/>
            <a:ext cx="3767668" cy="2825750"/>
          </a:xfrm>
          <a:prstGeom prst="rect">
            <a:avLst/>
          </a:prstGeom>
        </p:spPr>
      </p:pic>
      <p:pic>
        <p:nvPicPr>
          <p:cNvPr id="6" name="bougie_HP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9832" y="3505200"/>
            <a:ext cx="3767668" cy="282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27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00970" y="674793"/>
            <a:ext cx="43059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solidFill>
                  <a:srgbClr val="FFFF00"/>
                </a:solidFill>
              </a:rPr>
              <a:t>Onde sinusoïdale pure</a:t>
            </a:r>
            <a:endParaRPr lang="fr-FR" sz="3200" dirty="0">
              <a:solidFill>
                <a:srgbClr val="FFFF00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55" y="1408671"/>
            <a:ext cx="6616706" cy="477440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586150" y="3954163"/>
            <a:ext cx="1792157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Symbol" panose="05050102010706020507" pitchFamily="18" charset="2"/>
              <a:buChar char="l"/>
            </a:pPr>
            <a:r>
              <a:rPr lang="fr-FR" sz="3600" dirty="0" smtClean="0"/>
              <a:t>= c T</a:t>
            </a:r>
          </a:p>
          <a:p>
            <a:pPr algn="ctr"/>
            <a:r>
              <a:rPr lang="fr-FR" sz="2000" dirty="0"/>
              <a:t> </a:t>
            </a:r>
            <a:r>
              <a:rPr lang="fr-FR" sz="2000" dirty="0" smtClean="0"/>
              <a:t>c : célérité </a:t>
            </a:r>
          </a:p>
          <a:p>
            <a:pPr algn="ctr"/>
            <a:r>
              <a:rPr lang="fr-FR" sz="2000" dirty="0" smtClean="0"/>
              <a:t>de l’onde</a:t>
            </a:r>
            <a:endParaRPr lang="fr-FR" sz="2000" dirty="0"/>
          </a:p>
        </p:txBody>
      </p:sp>
      <p:sp>
        <p:nvSpPr>
          <p:cNvPr id="9" name="Ellipse 8"/>
          <p:cNvSpPr/>
          <p:nvPr/>
        </p:nvSpPr>
        <p:spPr>
          <a:xfrm>
            <a:off x="6839677" y="2866768"/>
            <a:ext cx="624228" cy="5807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5437597" y="4787008"/>
            <a:ext cx="624228" cy="5807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03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975360" y="685800"/>
            <a:ext cx="35261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rgbClr val="FFFF00"/>
                </a:solidFill>
                <a:latin typeface="+mn-lt"/>
              </a:rPr>
              <a:t>Célérité d’une onde</a:t>
            </a:r>
            <a:endParaRPr lang="fr-FR" sz="3200" b="1" dirty="0">
              <a:solidFill>
                <a:srgbClr val="FFFF00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975360" y="1447800"/>
                <a:ext cx="7208520" cy="49108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fr-FR" sz="2400" b="1" dirty="0" smtClean="0">
                    <a:solidFill>
                      <a:srgbClr val="FF0000"/>
                    </a:solidFill>
                  </a:rPr>
                  <a:t>Vitesse de propagation de la perturbation</a:t>
                </a:r>
                <a:r>
                  <a:rPr lang="fr-FR" sz="2400" dirty="0" smtClean="0"/>
                  <a:t>.</a:t>
                </a:r>
              </a:p>
              <a:p>
                <a:pPr algn="just"/>
                <a:endParaRPr lang="fr-FR" sz="2400" dirty="0"/>
              </a:p>
              <a:p>
                <a:pPr algn="just"/>
                <a:r>
                  <a:rPr lang="fr-FR" sz="2400" dirty="0" smtClean="0"/>
                  <a:t>Elle dépend de la nature de l’onde et des </a:t>
                </a:r>
                <a:r>
                  <a:rPr lang="fr-FR" sz="2400" b="1" dirty="0" smtClean="0">
                    <a:solidFill>
                      <a:srgbClr val="FF0000"/>
                    </a:solidFill>
                  </a:rPr>
                  <a:t>propriétés du milieu de propagation</a:t>
                </a:r>
                <a:r>
                  <a:rPr lang="fr-FR" sz="2400" dirty="0" smtClean="0"/>
                  <a:t>. </a:t>
                </a:r>
              </a:p>
              <a:p>
                <a:pPr algn="just"/>
                <a:endParaRPr lang="fr-FR" sz="2400" dirty="0"/>
              </a:p>
              <a:p>
                <a:pPr algn="just"/>
                <a:endParaRPr lang="fr-FR" sz="2400" dirty="0" smtClean="0"/>
              </a:p>
              <a:p>
                <a:pPr algn="just"/>
                <a:r>
                  <a:rPr lang="fr-FR" sz="2400" dirty="0" smtClean="0"/>
                  <a:t>Par exemple pour une corde tendue la célérité d’une </a:t>
                </a:r>
                <a:r>
                  <a:rPr lang="fr-FR" sz="2400" smtClean="0"/>
                  <a:t>onde transversale dépend </a:t>
                </a:r>
                <a:r>
                  <a:rPr lang="fr-FR" sz="2400" dirty="0" smtClean="0"/>
                  <a:t>de la tension </a:t>
                </a:r>
                <a:r>
                  <a:rPr lang="fr-FR" sz="2800" b="1" dirty="0" smtClean="0">
                    <a:latin typeface="+mn-lt"/>
                    <a:cs typeface="Times New Roman" panose="02020603050405020304" pitchFamily="18" charset="0"/>
                  </a:rPr>
                  <a:t>F</a:t>
                </a:r>
                <a:r>
                  <a:rPr lang="fr-FR" sz="2400" dirty="0" smtClean="0"/>
                  <a:t> de la corde et de la masse linéique </a:t>
                </a:r>
                <a:r>
                  <a:rPr lang="fr-FR" sz="2800" b="1" dirty="0" smtClean="0">
                    <a:latin typeface="+mn-lt"/>
                  </a:rPr>
                  <a:t>µ</a:t>
                </a:r>
                <a:r>
                  <a:rPr lang="fr-FR" sz="2400" dirty="0" smtClean="0"/>
                  <a:t> (masse par unité de longueur) :</a:t>
                </a:r>
              </a:p>
              <a:p>
                <a:pPr algn="ctr"/>
                <a:r>
                  <a:rPr lang="fr-FR" sz="2400" dirty="0"/>
                  <a:t> </a:t>
                </a:r>
                <a:r>
                  <a:rPr lang="fr-FR" sz="2400" dirty="0" smtClean="0"/>
                  <a:t>c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32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32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fr-FR" sz="3200" b="1" i="0" smtClean="0">
                                <a:latin typeface="+mn-lt"/>
                              </a:rPr>
                              <m:t>F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fr-FR" sz="3200" b="1" i="0" smtClean="0">
                                <a:latin typeface="+mn-lt"/>
                              </a:rPr>
                              <m:t>µ</m:t>
                            </m:r>
                          </m:den>
                        </m:f>
                      </m:e>
                    </m:rad>
                  </m:oMath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360" y="1447800"/>
                <a:ext cx="7208520" cy="4910896"/>
              </a:xfrm>
              <a:prstGeom prst="rect">
                <a:avLst/>
              </a:prstGeom>
              <a:blipFill rotWithShape="0">
                <a:blip r:embed="rId2"/>
                <a:stretch>
                  <a:fillRect l="-1268" t="-870" r="-118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9832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00" y="1655283"/>
            <a:ext cx="7273096" cy="40216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34693" y="780534"/>
            <a:ext cx="34644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dirty="0" smtClean="0">
                <a:solidFill>
                  <a:srgbClr val="FFFF00"/>
                </a:solidFill>
              </a:rPr>
              <a:t>Ondes complexes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22411" y="1993900"/>
            <a:ext cx="1791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Transformation </a:t>
            </a:r>
          </a:p>
          <a:p>
            <a:pPr algn="ctr"/>
            <a:r>
              <a:rPr lang="fr-FR" dirty="0" smtClean="0"/>
              <a:t>de Fourier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5541104" y="4622800"/>
            <a:ext cx="2351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Somme de fonctions </a:t>
            </a:r>
          </a:p>
          <a:p>
            <a:pPr algn="ctr"/>
            <a:r>
              <a:rPr lang="fr-FR" dirty="0" smtClean="0"/>
              <a:t>sinusoïdales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896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640" y="2260283"/>
            <a:ext cx="6018689" cy="409479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178470"/>
              </p:ext>
            </p:extLst>
          </p:nvPr>
        </p:nvGraphicFramePr>
        <p:xfrm>
          <a:off x="1036320" y="701041"/>
          <a:ext cx="6385560" cy="12849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85560"/>
              </a:tblGrid>
              <a:tr h="1284922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fr-FR" sz="4000" b="1" dirty="0">
                          <a:solidFill>
                            <a:srgbClr val="FF0000"/>
                          </a:solidFill>
                          <a:effectLst/>
                        </a:rPr>
                        <a:t>Enveloppe d’un </a:t>
                      </a:r>
                      <a:r>
                        <a:rPr lang="fr-FR" sz="4000" b="1" dirty="0" smtClean="0">
                          <a:solidFill>
                            <a:srgbClr val="FF0000"/>
                          </a:solidFill>
                          <a:effectLst/>
                        </a:rPr>
                        <a:t>son musical</a:t>
                      </a:r>
                      <a:endParaRPr lang="fr-FR" sz="40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800" dirty="0">
                          <a:effectLst/>
                        </a:rPr>
                        <a:t>L’enveloppe traduit l’évolution de l’amplitude d’un signal </a:t>
                      </a:r>
                      <a:r>
                        <a:rPr lang="fr-FR" sz="1800" dirty="0" smtClean="0">
                          <a:effectLst/>
                        </a:rPr>
                        <a:t>sonore. Elle </a:t>
                      </a:r>
                      <a:r>
                        <a:rPr lang="fr-FR" sz="1800" dirty="0">
                          <a:effectLst/>
                        </a:rPr>
                        <a:t>contribue également au </a:t>
                      </a:r>
                      <a:r>
                        <a:rPr lang="fr-FR" sz="2000" b="1" dirty="0">
                          <a:effectLst/>
                        </a:rPr>
                        <a:t>timbre </a:t>
                      </a:r>
                      <a:r>
                        <a:rPr lang="fr-FR" sz="1800" dirty="0">
                          <a:effectLst/>
                        </a:rPr>
                        <a:t>de l’instrument</a:t>
                      </a:r>
                      <a:r>
                        <a:rPr lang="fr-FR" sz="1800" dirty="0" smtClean="0">
                          <a:effectLst/>
                        </a:rPr>
                        <a:t>.</a:t>
                      </a:r>
                      <a:endParaRPr lang="fr-FR" sz="2000" dirty="0">
                        <a:effectLst/>
                      </a:endParaRPr>
                    </a:p>
                  </a:txBody>
                  <a:tcPr marL="89535" marR="8953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6782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175411"/>
              </p:ext>
            </p:extLst>
          </p:nvPr>
        </p:nvGraphicFramePr>
        <p:xfrm>
          <a:off x="767081" y="426720"/>
          <a:ext cx="7353617" cy="2575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53617"/>
              </a:tblGrid>
              <a:tr h="257556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600"/>
                        </a:spcAft>
                      </a:pPr>
                      <a:r>
                        <a:rPr lang="fr-FR" sz="3200" dirty="0" smtClean="0">
                          <a:solidFill>
                            <a:srgbClr val="FF0000"/>
                          </a:solidFill>
                          <a:effectLst/>
                        </a:rPr>
                        <a:t>Transformée </a:t>
                      </a:r>
                      <a:r>
                        <a:rPr lang="fr-FR" sz="3200" dirty="0">
                          <a:solidFill>
                            <a:srgbClr val="FF0000"/>
                          </a:solidFill>
                          <a:effectLst/>
                        </a:rPr>
                        <a:t>de Fourier d’un </a:t>
                      </a:r>
                      <a:r>
                        <a:rPr lang="fr-FR" sz="3200" dirty="0" smtClean="0">
                          <a:solidFill>
                            <a:srgbClr val="FF0000"/>
                          </a:solidFill>
                          <a:effectLst/>
                        </a:rPr>
                        <a:t>son musical</a:t>
                      </a:r>
                      <a:endParaRPr lang="fr-FR" sz="32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</a:rPr>
                        <a:t>En 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1822, Joseph Fourier montre que tout signal périodique de fréquence </a:t>
                      </a: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r>
                        <a:rPr lang="fr-FR" sz="2000" baseline="-25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 peut être décomposé en une somme de signaux sinusoïdaux de fréquence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r>
                        <a:rPr lang="fr-FR" sz="1800" baseline="-25000" dirty="0" err="1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 multiples de f</a:t>
                      </a:r>
                      <a:r>
                        <a:rPr lang="fr-FR" sz="1800" baseline="-25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 : </a:t>
                      </a:r>
                      <a:r>
                        <a:rPr lang="fr-FR" sz="2000" dirty="0" err="1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r>
                        <a:rPr lang="fr-FR" sz="2000" baseline="-25000" dirty="0" err="1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</a:rPr>
                        <a:t> = n × f</a:t>
                      </a:r>
                      <a:r>
                        <a:rPr lang="fr-FR" sz="2000" baseline="-25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L’opération mathématique réalisée s’appelle une transformée de Fourier et le graphique obtenu est appelé spectre de fréquences (voir ci-contre).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La fréquence </a:t>
                      </a: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r>
                        <a:rPr lang="fr-FR" sz="2000" baseline="-25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 est appelée le 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fondamental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Les autres fréquences sont appelées les 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harmoniques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049" name="Imag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520" y="3215640"/>
            <a:ext cx="5392738" cy="334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04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150</Words>
  <Application>Microsoft Office PowerPoint</Application>
  <PresentationFormat>Affichage à l'écran (4:3)</PresentationFormat>
  <Paragraphs>29</Paragraphs>
  <Slides>7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Cambria Math</vt:lpstr>
      <vt:lpstr>Symbol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ONDES</dc:title>
  <dc:creator>JC</dc:creator>
  <cp:lastModifiedBy>jean claude marot</cp:lastModifiedBy>
  <cp:revision>50</cp:revision>
  <dcterms:created xsi:type="dcterms:W3CDTF">2010-05-09T16:07:16Z</dcterms:created>
  <dcterms:modified xsi:type="dcterms:W3CDTF">2021-04-04T12:54:56Z</dcterms:modified>
</cp:coreProperties>
</file>