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9" r:id="rId2"/>
    <p:sldId id="267" r:id="rId3"/>
    <p:sldId id="268" r:id="rId4"/>
    <p:sldId id="269" r:id="rId5"/>
    <p:sldId id="270" r:id="rId6"/>
  </p:sldIdLst>
  <p:sldSz cx="9144000" cy="6858000" type="screen4x3"/>
  <p:notesSz cx="10052050" cy="6858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7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61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94363" y="0"/>
            <a:ext cx="43561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0231D70-828F-4339-AE67-84AA5EDD5201}" type="datetimeFigureOut">
              <a:rPr lang="fr-FR"/>
              <a:pPr>
                <a:defRPr/>
              </a:pPr>
              <a:t>02/05/2021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3561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94363" y="6513513"/>
            <a:ext cx="43561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9FB1AB0-DBCA-49D7-BA97-F8B0B0AAA79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39233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8282A-B4FF-4060-9736-73F7247F2F17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5B284-742E-45A2-A700-B775B535C519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87851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A3C23-D9EE-43F6-B84C-F4D70EF1AF2D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311E8-BF47-4033-B317-4969BB784C30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55072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0E23E-0441-42A4-80A4-6D4E9E58B34B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FD4C59-C569-4B09-95BE-071038CA0471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95665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4801-84D8-4608-AFBB-209CDB699DB2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A295C-2E85-43B7-9206-0CA2C2EFF18F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73786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301F7-AAB1-4D71-A331-C7393FC480AD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EEFB8-230E-4DD4-AC25-4B77859E464B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98366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C8104-EED3-48A3-8C8D-3F537DA7CE43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56A89-D87C-401B-BDEA-D08066F72BFE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67665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BFA7-EDAE-437D-8516-22573D018993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894B6-8405-4E09-ACFE-52F6990F0645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57914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1D1E-000D-4D66-ABFB-94CDDA60A8D2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78082-FE05-4249-AE25-BC9D489DDC18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04758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271FF-5AAC-4F8E-890A-EE2DDA319BF8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9E91F1-353E-4435-BA11-3B04B4278377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901464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538C9-7C2C-4A97-815C-89502DE7C3C0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4BE5D-A6E1-4C6D-A548-29FB074C8A86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48284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95AB8-335C-4290-AAC0-C2B90E6E147C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99495-7333-4311-8A23-38216B33AD62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4092220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  <a:endParaRPr lang="es-ES" altLang="fr-FR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s-ES" alt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4C6A43-0456-4934-81B9-05437C398EDA}" type="datetimeFigureOut">
              <a:rPr lang="es-ES"/>
              <a:pPr>
                <a:defRPr/>
              </a:pPr>
              <a:t>02/05/2021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B30C5E0-0715-4361-AED9-3DEE60B01981}" type="slidenum">
              <a:rPr lang="es-ES" altLang="fr-FR"/>
              <a:pPr/>
              <a:t>‹N°›</a:t>
            </a:fld>
            <a:endParaRPr lang="es-E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57313"/>
            <a:ext cx="315277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ZoneTexte 14"/>
          <p:cNvSpPr txBox="1">
            <a:spLocks noChangeArrowheads="1"/>
          </p:cNvSpPr>
          <p:nvPr/>
        </p:nvSpPr>
        <p:spPr bwMode="auto">
          <a:xfrm>
            <a:off x="2800350" y="609600"/>
            <a:ext cx="3457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fr-FR" sz="3200" b="1">
                <a:solidFill>
                  <a:srgbClr val="00B0F0"/>
                </a:solidFill>
                <a:latin typeface="Calibri" panose="020F0502020204030204" pitchFamily="34" charset="0"/>
              </a:rPr>
              <a:t>E</a:t>
            </a:r>
            <a:r>
              <a:rPr lang="es-ES" altLang="fr-FR" b="1">
                <a:solidFill>
                  <a:srgbClr val="00B0F0"/>
                </a:solidFill>
                <a:latin typeface="Calibri" panose="020F0502020204030204" pitchFamily="34" charset="0"/>
              </a:rPr>
              <a:t>pp</a:t>
            </a:r>
            <a:r>
              <a:rPr lang="es-ES" altLang="fr-FR" sz="3200" b="1">
                <a:solidFill>
                  <a:srgbClr val="00B0F0"/>
                </a:solidFill>
                <a:latin typeface="Calibri" panose="020F0502020204030204" pitchFamily="34" charset="0"/>
              </a:rPr>
              <a:t>  pendule simple</a:t>
            </a:r>
          </a:p>
        </p:txBody>
      </p:sp>
      <p:sp>
        <p:nvSpPr>
          <p:cNvPr id="50" name="ZoneTexte 49"/>
          <p:cNvSpPr txBox="1">
            <a:spLocks noChangeArrowheads="1"/>
          </p:cNvSpPr>
          <p:nvPr/>
        </p:nvSpPr>
        <p:spPr bwMode="auto">
          <a:xfrm>
            <a:off x="2895600" y="1314450"/>
            <a:ext cx="56197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fr-FR" sz="2800">
                <a:latin typeface="Calibri" panose="020F0502020204030204" pitchFamily="34" charset="0"/>
              </a:rPr>
              <a:t>E</a:t>
            </a:r>
            <a:r>
              <a:rPr lang="es-ES" altLang="fr-FR" sz="2800" i="1" baseline="-25000">
                <a:latin typeface="Calibri" panose="020F0502020204030204" pitchFamily="34" charset="0"/>
              </a:rPr>
              <a:t>pp</a:t>
            </a:r>
            <a:r>
              <a:rPr lang="es-ES" altLang="fr-FR" sz="2800">
                <a:latin typeface="Calibri" panose="020F0502020204030204" pitchFamily="34" charset="0"/>
              </a:rPr>
              <a:t> = </a:t>
            </a:r>
            <a:r>
              <a:rPr lang="es-ES" altLang="fr-FR" sz="2800" i="1">
                <a:latin typeface="Calibri" panose="020F0502020204030204" pitchFamily="34" charset="0"/>
              </a:rPr>
              <a:t>mgz</a:t>
            </a:r>
            <a:r>
              <a:rPr lang="es-ES" altLang="fr-FR" sz="2800">
                <a:latin typeface="Calibri" panose="020F0502020204030204" pitchFamily="34" charset="0"/>
              </a:rPr>
              <a:t> = </a:t>
            </a:r>
            <a:r>
              <a:rPr lang="es-ES" altLang="fr-FR" sz="2800" i="1">
                <a:latin typeface="Calibri" panose="020F0502020204030204" pitchFamily="34" charset="0"/>
              </a:rPr>
              <a:t>mg</a:t>
            </a:r>
            <a:r>
              <a:rPr lang="es-ES" altLang="fr-FR" sz="2800">
                <a:latin typeface="Calibri" panose="020F0502020204030204" pitchFamily="34" charset="0"/>
              </a:rPr>
              <a:t> OH = </a:t>
            </a:r>
            <a:r>
              <a:rPr lang="es-ES" altLang="fr-FR" sz="2800" i="1">
                <a:latin typeface="Calibri" panose="020F0502020204030204" pitchFamily="34" charset="0"/>
              </a:rPr>
              <a:t>mg (OC-HC)</a:t>
            </a:r>
          </a:p>
          <a:p>
            <a:pPr eaLnBrk="1" hangingPunct="1"/>
            <a:r>
              <a:rPr lang="es-ES" altLang="fr-FR" sz="2800">
                <a:latin typeface="Calibri" panose="020F0502020204030204" pitchFamily="34" charset="0"/>
              </a:rPr>
              <a:t>E</a:t>
            </a:r>
            <a:r>
              <a:rPr lang="es-ES" altLang="fr-FR" sz="2800" i="1" baseline="-25000">
                <a:latin typeface="Calibri" panose="020F0502020204030204" pitchFamily="34" charset="0"/>
              </a:rPr>
              <a:t>pp</a:t>
            </a:r>
            <a:r>
              <a:rPr lang="es-ES" altLang="fr-FR" sz="2800">
                <a:latin typeface="Calibri" panose="020F0502020204030204" pitchFamily="34" charset="0"/>
              </a:rPr>
              <a:t> = </a:t>
            </a:r>
            <a:r>
              <a:rPr lang="es-ES" altLang="fr-FR" sz="2800" i="1">
                <a:latin typeface="Calibri" panose="020F0502020204030204" pitchFamily="34" charset="0"/>
              </a:rPr>
              <a:t>mg </a:t>
            </a:r>
            <a:r>
              <a:rPr lang="es-ES" altLang="fr-FR" sz="2800">
                <a:latin typeface="Calibri" panose="020F0502020204030204" pitchFamily="34" charset="0"/>
              </a:rPr>
              <a:t>(L – L cos</a:t>
            </a:r>
            <a:r>
              <a:rPr lang="es-ES" altLang="fr-FR" sz="2800">
                <a:latin typeface="Symbol" panose="05050102010706020507" pitchFamily="18" charset="2"/>
              </a:rPr>
              <a:t>q</a:t>
            </a:r>
            <a:r>
              <a:rPr lang="es-ES" altLang="fr-FR" sz="2800">
                <a:latin typeface="Calibri" panose="020F0502020204030204" pitchFamily="34" charset="0"/>
              </a:rPr>
              <a:t>) = </a:t>
            </a:r>
            <a:r>
              <a:rPr lang="es-ES" altLang="fr-FR" sz="2800" i="1">
                <a:latin typeface="Calibri" panose="020F0502020204030204" pitchFamily="34" charset="0"/>
              </a:rPr>
              <a:t>mg</a:t>
            </a:r>
            <a:r>
              <a:rPr lang="es-ES" altLang="fr-FR" sz="2800">
                <a:latin typeface="Calibri" panose="020F0502020204030204" pitchFamily="34" charset="0"/>
              </a:rPr>
              <a:t>L(1 – cos</a:t>
            </a:r>
            <a:r>
              <a:rPr lang="es-ES" altLang="fr-FR" sz="2800">
                <a:latin typeface="Symbol" panose="05050102010706020507" pitchFamily="18" charset="2"/>
              </a:rPr>
              <a:t>q</a:t>
            </a:r>
            <a:r>
              <a:rPr lang="es-ES" altLang="fr-FR" sz="2800">
                <a:latin typeface="Calibri" panose="020F0502020204030204" pitchFamily="34" charset="0"/>
              </a:rPr>
              <a:t> )</a:t>
            </a:r>
            <a:endParaRPr lang="es-ES" altLang="fr-FR" sz="4000">
              <a:latin typeface="Calibri" panose="020F0502020204030204" pitchFamily="34" charset="0"/>
            </a:endParaRPr>
          </a:p>
        </p:txBody>
      </p:sp>
      <p:grpSp>
        <p:nvGrpSpPr>
          <p:cNvPr id="2" name="Groupe 72"/>
          <p:cNvGrpSpPr>
            <a:grpSpLocks/>
          </p:cNvGrpSpPr>
          <p:nvPr/>
        </p:nvGrpSpPr>
        <p:grpSpPr bwMode="auto">
          <a:xfrm>
            <a:off x="3790950" y="2889250"/>
            <a:ext cx="4543425" cy="3073400"/>
            <a:chOff x="4048125" y="2755899"/>
            <a:chExt cx="4543425" cy="3073401"/>
          </a:xfrm>
        </p:grpSpPr>
        <p:grpSp>
          <p:nvGrpSpPr>
            <p:cNvPr id="2054" name="Groupe 62"/>
            <p:cNvGrpSpPr>
              <a:grpSpLocks/>
            </p:cNvGrpSpPr>
            <p:nvPr/>
          </p:nvGrpSpPr>
          <p:grpSpPr bwMode="auto">
            <a:xfrm>
              <a:off x="4048125" y="3257550"/>
              <a:ext cx="4543425" cy="1976965"/>
              <a:chOff x="2847975" y="5097238"/>
              <a:chExt cx="1729105" cy="899277"/>
            </a:xfrm>
          </p:grpSpPr>
          <p:pic>
            <p:nvPicPr>
              <p:cNvPr id="2062" name="Picture 27"/>
              <p:cNvPicPr>
                <a:picLocks noChangeAspect="1" noChangeArrowheads="1"/>
              </p:cNvPicPr>
              <p:nvPr/>
            </p:nvPicPr>
            <p:blipFill>
              <a:blip r:embed="rId3">
                <a:lum bright="-36000" contras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73" b="10713"/>
              <a:stretch>
                <a:fillRect/>
              </a:stretch>
            </p:blipFill>
            <p:spPr bwMode="auto">
              <a:xfrm>
                <a:off x="2847975" y="5097238"/>
                <a:ext cx="1729105" cy="89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3" name="Rectangle 28"/>
              <p:cNvSpPr>
                <a:spLocks noChangeArrowheads="1"/>
              </p:cNvSpPr>
              <p:nvPr/>
            </p:nvSpPr>
            <p:spPr bwMode="auto">
              <a:xfrm>
                <a:off x="3605793" y="5113811"/>
                <a:ext cx="96061" cy="7998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055" name="Text Box 34"/>
            <p:cNvSpPr txBox="1">
              <a:spLocks noChangeArrowheads="1"/>
            </p:cNvSpPr>
            <p:nvPr/>
          </p:nvSpPr>
          <p:spPr bwMode="auto">
            <a:xfrm>
              <a:off x="4343400" y="5162551"/>
              <a:ext cx="4191000" cy="666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s-ES" altLang="fr-FR" sz="2800">
                  <a:latin typeface="Symbol" panose="05050102010706020507" pitchFamily="18" charset="2"/>
                </a:rPr>
                <a:t>-p                                  +p</a:t>
              </a:r>
              <a:endParaRPr lang="es-ES" altLang="fr-FR" sz="4400">
                <a:latin typeface="Symbol" panose="05050102010706020507" pitchFamily="18" charset="2"/>
              </a:endParaRPr>
            </a:p>
          </p:txBody>
        </p:sp>
        <p:sp>
          <p:nvSpPr>
            <p:cNvPr id="2056" name="Text Box 35"/>
            <p:cNvSpPr txBox="1">
              <a:spLocks noChangeArrowheads="1"/>
            </p:cNvSpPr>
            <p:nvPr/>
          </p:nvSpPr>
          <p:spPr bwMode="auto">
            <a:xfrm>
              <a:off x="8068944" y="4897111"/>
              <a:ext cx="408305" cy="71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s-ES" altLang="fr-FR" sz="2000">
                  <a:latin typeface="Symbol" panose="05050102010706020507" pitchFamily="18" charset="2"/>
                </a:rPr>
                <a:t>q</a:t>
              </a:r>
              <a:endParaRPr lang="es-ES" altLang="fr-FR" sz="3600"/>
            </a:p>
          </p:txBody>
        </p:sp>
        <p:sp>
          <p:nvSpPr>
            <p:cNvPr id="2057" name="Text Box 36"/>
            <p:cNvSpPr txBox="1">
              <a:spLocks noChangeArrowheads="1"/>
            </p:cNvSpPr>
            <p:nvPr/>
          </p:nvSpPr>
          <p:spPr bwMode="auto">
            <a:xfrm>
              <a:off x="6043295" y="2755899"/>
              <a:ext cx="833756" cy="91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s-ES" altLang="fr-FR" sz="2800">
                  <a:latin typeface="Calibri" panose="020F0502020204030204" pitchFamily="34" charset="0"/>
                </a:rPr>
                <a:t>E</a:t>
              </a:r>
              <a:r>
                <a:rPr lang="es-ES" altLang="fr-FR" sz="2800" i="1" baseline="-25000">
                  <a:latin typeface="Calibri" panose="020F0502020204030204" pitchFamily="34" charset="0"/>
                </a:rPr>
                <a:t>pp</a:t>
              </a:r>
              <a:endParaRPr lang="es-ES" altLang="fr-FR" sz="5400" i="1" baseline="-25000"/>
            </a:p>
          </p:txBody>
        </p:sp>
        <p:cxnSp>
          <p:nvCxnSpPr>
            <p:cNvPr id="65" name="Connecteur droit 64"/>
            <p:cNvCxnSpPr/>
            <p:nvPr/>
          </p:nvCxnSpPr>
          <p:spPr>
            <a:xfrm rot="16200000" flipH="1">
              <a:off x="3656806" y="4334669"/>
              <a:ext cx="198278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16200000" flipH="1">
              <a:off x="6990556" y="4334669"/>
              <a:ext cx="198278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16200000" flipH="1">
              <a:off x="6326188" y="3259136"/>
              <a:ext cx="0" cy="244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1" name="ZoneTexte 71"/>
            <p:cNvSpPr txBox="1">
              <a:spLocks noChangeArrowheads="1"/>
            </p:cNvSpPr>
            <p:nvPr/>
          </p:nvSpPr>
          <p:spPr bwMode="auto">
            <a:xfrm>
              <a:off x="6372225" y="3228975"/>
              <a:ext cx="6928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fr-FR">
                  <a:latin typeface="Calibri" panose="020F0502020204030204" pitchFamily="34" charset="0"/>
                </a:rPr>
                <a:t>2mgL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"/>
          <p:cNvSpPr>
            <a:spLocks noChangeAspect="1" noChangeArrowheads="1" noTextEdit="1"/>
          </p:cNvSpPr>
          <p:nvPr/>
        </p:nvSpPr>
        <p:spPr bwMode="auto">
          <a:xfrm>
            <a:off x="257175" y="652463"/>
            <a:ext cx="3152775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323850" y="661988"/>
            <a:ext cx="25241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6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fr-FR" altLang="fr-FR"/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546100" y="3779838"/>
            <a:ext cx="3492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600">
                <a:solidFill>
                  <a:srgbClr val="000000"/>
                </a:solidFill>
                <a:latin typeface="Calibri" panose="020F0502020204030204" pitchFamily="34" charset="0"/>
              </a:rPr>
              <a:t>0</a:t>
            </a:r>
            <a:endParaRPr lang="fr-FR" altLang="fr-FR"/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717550" y="3779838"/>
            <a:ext cx="25241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6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fr-FR" altLang="fr-FR"/>
          </a:p>
        </p:txBody>
      </p:sp>
      <p:sp>
        <p:nvSpPr>
          <p:cNvPr id="3078" name="Freeform 8"/>
          <p:cNvSpPr>
            <a:spLocks noEditPoints="1"/>
          </p:cNvSpPr>
          <p:nvPr/>
        </p:nvSpPr>
        <p:spPr bwMode="auto">
          <a:xfrm>
            <a:off x="852488" y="819150"/>
            <a:ext cx="123825" cy="3275013"/>
          </a:xfrm>
          <a:custGeom>
            <a:avLst/>
            <a:gdLst>
              <a:gd name="T0" fmla="*/ 2147483647 w 534"/>
              <a:gd name="T1" fmla="*/ 2147483647 h 14367"/>
              <a:gd name="T2" fmla="*/ 2147483647 w 534"/>
              <a:gd name="T3" fmla="*/ 2147483647 h 14367"/>
              <a:gd name="T4" fmla="*/ 2147483647 w 534"/>
              <a:gd name="T5" fmla="*/ 2147483647 h 14367"/>
              <a:gd name="T6" fmla="*/ 2147483647 w 534"/>
              <a:gd name="T7" fmla="*/ 2147483647 h 14367"/>
              <a:gd name="T8" fmla="*/ 2147483647 w 534"/>
              <a:gd name="T9" fmla="*/ 2147483647 h 14367"/>
              <a:gd name="T10" fmla="*/ 2147483647 w 534"/>
              <a:gd name="T11" fmla="*/ 2147483647 h 14367"/>
              <a:gd name="T12" fmla="*/ 2147483647 w 534"/>
              <a:gd name="T13" fmla="*/ 2147483647 h 14367"/>
              <a:gd name="T14" fmla="*/ 2147483647 w 534"/>
              <a:gd name="T15" fmla="*/ 2147483647 h 14367"/>
              <a:gd name="T16" fmla="*/ 0 w 534"/>
              <a:gd name="T17" fmla="*/ 2147483647 h 14367"/>
              <a:gd name="T18" fmla="*/ 2147483647 w 534"/>
              <a:gd name="T19" fmla="*/ 0 h 14367"/>
              <a:gd name="T20" fmla="*/ 2147483647 w 534"/>
              <a:gd name="T21" fmla="*/ 2147483647 h 14367"/>
              <a:gd name="T22" fmla="*/ 2147483647 w 534"/>
              <a:gd name="T23" fmla="*/ 2147483647 h 1436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34"/>
              <a:gd name="T37" fmla="*/ 0 h 14367"/>
              <a:gd name="T38" fmla="*/ 534 w 534"/>
              <a:gd name="T39" fmla="*/ 14367 h 1436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34" h="14367">
                <a:moveTo>
                  <a:pt x="207" y="14300"/>
                </a:moveTo>
                <a:lnTo>
                  <a:pt x="200" y="267"/>
                </a:lnTo>
                <a:cubicBezTo>
                  <a:pt x="200" y="230"/>
                  <a:pt x="230" y="200"/>
                  <a:pt x="267" y="200"/>
                </a:cubicBezTo>
                <a:cubicBezTo>
                  <a:pt x="304" y="200"/>
                  <a:pt x="334" y="230"/>
                  <a:pt x="334" y="267"/>
                </a:cubicBezTo>
                <a:lnTo>
                  <a:pt x="340" y="14300"/>
                </a:lnTo>
                <a:cubicBezTo>
                  <a:pt x="340" y="14337"/>
                  <a:pt x="310" y="14367"/>
                  <a:pt x="273" y="14367"/>
                </a:cubicBezTo>
                <a:cubicBezTo>
                  <a:pt x="237" y="14367"/>
                  <a:pt x="207" y="14337"/>
                  <a:pt x="207" y="14300"/>
                </a:cubicBezTo>
                <a:close/>
                <a:moveTo>
                  <a:pt x="267" y="267"/>
                </a:moveTo>
                <a:lnTo>
                  <a:pt x="0" y="534"/>
                </a:lnTo>
                <a:lnTo>
                  <a:pt x="267" y="0"/>
                </a:lnTo>
                <a:lnTo>
                  <a:pt x="534" y="534"/>
                </a:lnTo>
                <a:lnTo>
                  <a:pt x="267" y="267"/>
                </a:lnTo>
                <a:close/>
              </a:path>
            </a:pathLst>
          </a:custGeom>
          <a:solidFill>
            <a:srgbClr val="000000"/>
          </a:solidFill>
          <a:ln w="2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79" name="Line 9"/>
          <p:cNvSpPr>
            <a:spLocks noChangeShapeType="1"/>
          </p:cNvSpPr>
          <p:nvPr/>
        </p:nvSpPr>
        <p:spPr bwMode="auto">
          <a:xfrm>
            <a:off x="776288" y="3976688"/>
            <a:ext cx="254000" cy="1587"/>
          </a:xfrm>
          <a:prstGeom prst="line">
            <a:avLst/>
          </a:prstGeom>
          <a:noFill/>
          <a:ln w="1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1084263" y="676275"/>
            <a:ext cx="3111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600">
                <a:solidFill>
                  <a:srgbClr val="000000"/>
                </a:solidFill>
                <a:latin typeface="Calibri" panose="020F0502020204030204" pitchFamily="34" charset="0"/>
              </a:rPr>
              <a:t>z</a:t>
            </a:r>
            <a:endParaRPr lang="fr-FR" altLang="fr-FR"/>
          </a:p>
        </p:txBody>
      </p:sp>
      <p:sp>
        <p:nvSpPr>
          <p:cNvPr id="3081" name="Rectangle 11"/>
          <p:cNvSpPr>
            <a:spLocks noChangeArrowheads="1"/>
          </p:cNvSpPr>
          <p:nvPr/>
        </p:nvSpPr>
        <p:spPr bwMode="auto">
          <a:xfrm>
            <a:off x="1408113" y="771525"/>
            <a:ext cx="2524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6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fr-FR" altLang="fr-FR"/>
          </a:p>
        </p:txBody>
      </p:sp>
      <p:grpSp>
        <p:nvGrpSpPr>
          <p:cNvPr id="3082" name="Group 25"/>
          <p:cNvGrpSpPr>
            <a:grpSpLocks/>
          </p:cNvGrpSpPr>
          <p:nvPr/>
        </p:nvGrpSpPr>
        <p:grpSpPr bwMode="auto">
          <a:xfrm>
            <a:off x="917575" y="1614488"/>
            <a:ext cx="2528888" cy="2082800"/>
            <a:chOff x="566" y="1005"/>
            <a:chExt cx="1593" cy="1312"/>
          </a:xfrm>
        </p:grpSpPr>
        <p:grpSp>
          <p:nvGrpSpPr>
            <p:cNvPr id="3102" name="Group 14"/>
            <p:cNvGrpSpPr>
              <a:grpSpLocks/>
            </p:cNvGrpSpPr>
            <p:nvPr/>
          </p:nvGrpSpPr>
          <p:grpSpPr bwMode="auto">
            <a:xfrm>
              <a:off x="1674" y="1693"/>
              <a:ext cx="189" cy="172"/>
              <a:chOff x="1674" y="1693"/>
              <a:chExt cx="189" cy="172"/>
            </a:xfrm>
          </p:grpSpPr>
          <p:sp>
            <p:nvSpPr>
              <p:cNvPr id="3113" name="Oval 12"/>
              <p:cNvSpPr>
                <a:spLocks noChangeArrowheads="1"/>
              </p:cNvSpPr>
              <p:nvPr/>
            </p:nvSpPr>
            <p:spPr bwMode="auto">
              <a:xfrm>
                <a:off x="1674" y="1693"/>
                <a:ext cx="189" cy="17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>
                  <a:latin typeface="Calibri" panose="020F0502020204030204" pitchFamily="34" charset="0"/>
                </a:endParaRPr>
              </a:p>
            </p:txBody>
          </p:sp>
          <p:sp>
            <p:nvSpPr>
              <p:cNvPr id="3114" name="Oval 13"/>
              <p:cNvSpPr>
                <a:spLocks noChangeArrowheads="1"/>
              </p:cNvSpPr>
              <p:nvPr/>
            </p:nvSpPr>
            <p:spPr bwMode="auto">
              <a:xfrm>
                <a:off x="1674" y="1693"/>
                <a:ext cx="189" cy="172"/>
              </a:xfrm>
              <a:prstGeom prst="ellipse">
                <a:avLst/>
              </a:prstGeom>
              <a:noFill/>
              <a:ln w="1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103" name="Freeform 15"/>
            <p:cNvSpPr>
              <a:spLocks noEditPoints="1"/>
            </p:cNvSpPr>
            <p:nvPr/>
          </p:nvSpPr>
          <p:spPr bwMode="auto">
            <a:xfrm>
              <a:off x="1728" y="1770"/>
              <a:ext cx="78" cy="390"/>
            </a:xfrm>
            <a:custGeom>
              <a:avLst/>
              <a:gdLst>
                <a:gd name="T0" fmla="*/ 0 w 533"/>
                <a:gd name="T1" fmla="*/ 0 h 2713"/>
                <a:gd name="T2" fmla="*/ 0 w 533"/>
                <a:gd name="T3" fmla="*/ 0 h 2713"/>
                <a:gd name="T4" fmla="*/ 0 w 533"/>
                <a:gd name="T5" fmla="*/ 0 h 2713"/>
                <a:gd name="T6" fmla="*/ 0 w 533"/>
                <a:gd name="T7" fmla="*/ 0 h 2713"/>
                <a:gd name="T8" fmla="*/ 0 w 533"/>
                <a:gd name="T9" fmla="*/ 0 h 2713"/>
                <a:gd name="T10" fmla="*/ 0 w 533"/>
                <a:gd name="T11" fmla="*/ 0 h 2713"/>
                <a:gd name="T12" fmla="*/ 0 w 533"/>
                <a:gd name="T13" fmla="*/ 0 h 2713"/>
                <a:gd name="T14" fmla="*/ 0 w 533"/>
                <a:gd name="T15" fmla="*/ 0 h 2713"/>
                <a:gd name="T16" fmla="*/ 0 w 533"/>
                <a:gd name="T17" fmla="*/ 0 h 2713"/>
                <a:gd name="T18" fmla="*/ 0 w 533"/>
                <a:gd name="T19" fmla="*/ 0 h 2713"/>
                <a:gd name="T20" fmla="*/ 0 w 533"/>
                <a:gd name="T21" fmla="*/ 0 h 27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3"/>
                <a:gd name="T34" fmla="*/ 0 h 2713"/>
                <a:gd name="T35" fmla="*/ 533 w 533"/>
                <a:gd name="T36" fmla="*/ 2713 h 27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3" h="2713">
                  <a:moveTo>
                    <a:pt x="333" y="66"/>
                  </a:moveTo>
                  <a:lnTo>
                    <a:pt x="333" y="2313"/>
                  </a:lnTo>
                  <a:cubicBezTo>
                    <a:pt x="333" y="2350"/>
                    <a:pt x="303" y="2380"/>
                    <a:pt x="266" y="2380"/>
                  </a:cubicBezTo>
                  <a:cubicBezTo>
                    <a:pt x="230" y="2380"/>
                    <a:pt x="200" y="2350"/>
                    <a:pt x="200" y="2313"/>
                  </a:cubicBezTo>
                  <a:lnTo>
                    <a:pt x="200" y="66"/>
                  </a:lnTo>
                  <a:cubicBezTo>
                    <a:pt x="200" y="30"/>
                    <a:pt x="230" y="0"/>
                    <a:pt x="266" y="0"/>
                  </a:cubicBezTo>
                  <a:cubicBezTo>
                    <a:pt x="303" y="0"/>
                    <a:pt x="333" y="30"/>
                    <a:pt x="333" y="66"/>
                  </a:cubicBezTo>
                  <a:close/>
                  <a:moveTo>
                    <a:pt x="533" y="2180"/>
                  </a:moveTo>
                  <a:lnTo>
                    <a:pt x="266" y="2713"/>
                  </a:lnTo>
                  <a:lnTo>
                    <a:pt x="0" y="2180"/>
                  </a:lnTo>
                  <a:lnTo>
                    <a:pt x="533" y="2180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4" name="Rectangle 16"/>
            <p:cNvSpPr>
              <a:spLocks noChangeArrowheads="1"/>
            </p:cNvSpPr>
            <p:nvPr/>
          </p:nvSpPr>
          <p:spPr bwMode="auto">
            <a:xfrm>
              <a:off x="1837" y="2012"/>
              <a:ext cx="26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600">
                  <a:solidFill>
                    <a:srgbClr val="000000"/>
                  </a:solidFill>
                  <a:latin typeface="EU Arrow" panose="020B0604020202020204" pitchFamily="34" charset="2"/>
                </a:rPr>
                <a:t>P</a:t>
              </a:r>
              <a:endParaRPr lang="fr-FR" altLang="fr-FR"/>
            </a:p>
          </p:txBody>
        </p:sp>
        <p:sp>
          <p:nvSpPr>
            <p:cNvPr id="3105" name="Rectangle 17"/>
            <p:cNvSpPr>
              <a:spLocks noChangeArrowheads="1"/>
            </p:cNvSpPr>
            <p:nvPr/>
          </p:nvSpPr>
          <p:spPr bwMode="auto">
            <a:xfrm>
              <a:off x="1979" y="2012"/>
              <a:ext cx="180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600">
                  <a:solidFill>
                    <a:srgbClr val="000000"/>
                  </a:solidFill>
                  <a:latin typeface="EU Arrow" panose="020B0604020202020204" pitchFamily="34" charset="2"/>
                </a:rPr>
                <a:t> </a:t>
              </a:r>
              <a:endParaRPr lang="fr-FR" altLang="fr-FR"/>
            </a:p>
          </p:txBody>
        </p:sp>
        <p:sp>
          <p:nvSpPr>
            <p:cNvPr id="3106" name="Rectangle 18"/>
            <p:cNvSpPr>
              <a:spLocks noChangeArrowheads="1"/>
            </p:cNvSpPr>
            <p:nvPr/>
          </p:nvSpPr>
          <p:spPr bwMode="auto">
            <a:xfrm>
              <a:off x="1700" y="1027"/>
              <a:ext cx="380" cy="3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sp>
          <p:nvSpPr>
            <p:cNvPr id="3107" name="Line 19"/>
            <p:cNvSpPr>
              <a:spLocks noChangeShapeType="1"/>
            </p:cNvSpPr>
            <p:nvPr/>
          </p:nvSpPr>
          <p:spPr bwMode="auto">
            <a:xfrm flipH="1" flipV="1">
              <a:off x="566" y="1005"/>
              <a:ext cx="1206" cy="783"/>
            </a:xfrm>
            <a:prstGeom prst="line">
              <a:avLst/>
            </a:prstGeom>
            <a:noFill/>
            <a:ln w="1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08" name="Rectangle 20"/>
            <p:cNvSpPr>
              <a:spLocks noChangeArrowheads="1"/>
            </p:cNvSpPr>
            <p:nvPr/>
          </p:nvSpPr>
          <p:spPr bwMode="auto">
            <a:xfrm>
              <a:off x="1278" y="1134"/>
              <a:ext cx="201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600">
                  <a:solidFill>
                    <a:srgbClr val="000000"/>
                  </a:solidFill>
                  <a:latin typeface="Calibri" panose="020F0502020204030204" pitchFamily="34" charset="0"/>
                </a:rPr>
                <a:t>L</a:t>
              </a:r>
              <a:endParaRPr lang="fr-FR" altLang="fr-FR"/>
            </a:p>
          </p:txBody>
        </p:sp>
        <p:sp>
          <p:nvSpPr>
            <p:cNvPr id="3109" name="Rectangle 21"/>
            <p:cNvSpPr>
              <a:spLocks noChangeArrowheads="1"/>
            </p:cNvSpPr>
            <p:nvPr/>
          </p:nvSpPr>
          <p:spPr bwMode="auto">
            <a:xfrm>
              <a:off x="1369" y="1134"/>
              <a:ext cx="159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60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endParaRPr lang="fr-FR" altLang="fr-FR"/>
            </a:p>
          </p:txBody>
        </p:sp>
        <p:sp>
          <p:nvSpPr>
            <p:cNvPr id="3110" name="Rectangle 22"/>
            <p:cNvSpPr>
              <a:spLocks noChangeArrowheads="1"/>
            </p:cNvSpPr>
            <p:nvPr/>
          </p:nvSpPr>
          <p:spPr bwMode="auto">
            <a:xfrm>
              <a:off x="693" y="1361"/>
              <a:ext cx="267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900">
                  <a:solidFill>
                    <a:srgbClr val="000000"/>
                  </a:solidFill>
                  <a:latin typeface="Symbol" panose="05050102010706020507" pitchFamily="18" charset="2"/>
                </a:rPr>
                <a:t>q</a:t>
              </a:r>
              <a:endParaRPr lang="fr-FR" altLang="fr-FR"/>
            </a:p>
          </p:txBody>
        </p:sp>
        <p:sp>
          <p:nvSpPr>
            <p:cNvPr id="3111" name="Rectangle 23"/>
            <p:cNvSpPr>
              <a:spLocks noChangeArrowheads="1"/>
            </p:cNvSpPr>
            <p:nvPr/>
          </p:nvSpPr>
          <p:spPr bwMode="auto">
            <a:xfrm>
              <a:off x="815" y="1361"/>
              <a:ext cx="201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900">
                  <a:solidFill>
                    <a:srgbClr val="000000"/>
                  </a:solidFill>
                  <a:latin typeface="Symbol" panose="05050102010706020507" pitchFamily="18" charset="2"/>
                </a:rPr>
                <a:t> </a:t>
              </a:r>
              <a:endParaRPr lang="fr-FR" altLang="fr-FR"/>
            </a:p>
          </p:txBody>
        </p:sp>
        <p:sp>
          <p:nvSpPr>
            <p:cNvPr id="3112" name="Freeform 24"/>
            <p:cNvSpPr>
              <a:spLocks/>
            </p:cNvSpPr>
            <p:nvPr/>
          </p:nvSpPr>
          <p:spPr bwMode="auto">
            <a:xfrm>
              <a:off x="566" y="1179"/>
              <a:ext cx="264" cy="119"/>
            </a:xfrm>
            <a:custGeom>
              <a:avLst/>
              <a:gdLst>
                <a:gd name="T0" fmla="*/ 0 w 264"/>
                <a:gd name="T1" fmla="*/ 115 h 119"/>
                <a:gd name="T2" fmla="*/ 161 w 264"/>
                <a:gd name="T3" fmla="*/ 100 h 119"/>
                <a:gd name="T4" fmla="*/ 264 w 264"/>
                <a:gd name="T5" fmla="*/ 0 h 119"/>
                <a:gd name="T6" fmla="*/ 0 60000 65536"/>
                <a:gd name="T7" fmla="*/ 0 60000 65536"/>
                <a:gd name="T8" fmla="*/ 0 60000 65536"/>
                <a:gd name="T9" fmla="*/ 0 w 264"/>
                <a:gd name="T10" fmla="*/ 0 h 119"/>
                <a:gd name="T11" fmla="*/ 264 w 264"/>
                <a:gd name="T12" fmla="*/ 119 h 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" h="119">
                  <a:moveTo>
                    <a:pt x="0" y="115"/>
                  </a:moveTo>
                  <a:cubicBezTo>
                    <a:pt x="59" y="117"/>
                    <a:pt x="117" y="119"/>
                    <a:pt x="161" y="100"/>
                  </a:cubicBezTo>
                  <a:cubicBezTo>
                    <a:pt x="205" y="81"/>
                    <a:pt x="234" y="40"/>
                    <a:pt x="264" y="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083" name="Rectangle 32"/>
          <p:cNvSpPr>
            <a:spLocks noChangeArrowheads="1"/>
          </p:cNvSpPr>
          <p:nvPr/>
        </p:nvSpPr>
        <p:spPr bwMode="auto">
          <a:xfrm>
            <a:off x="3400425" y="527050"/>
            <a:ext cx="51911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Système  : solide S + Terre </a:t>
            </a: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Référentiel : local terrestre (galiléen)</a:t>
            </a: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Forces intérieures subies par solide S : </a:t>
            </a: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	Poids	</a:t>
            </a: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	Tension du fil (W = 0 car </a:t>
            </a:r>
            <a:r>
              <a:rPr lang="fr-FR" altLang="fr-FR">
                <a:latin typeface="Calibri" panose="020F0502020204030204" pitchFamily="34" charset="0"/>
                <a:sym typeface="Symbol" panose="05050102010706020507" pitchFamily="18" charset="2"/>
              </a:rPr>
              <a:t> au déplacement)</a:t>
            </a:r>
            <a:endParaRPr lang="fr-FR" altLang="fr-FR">
              <a:latin typeface="Calibri" panose="020F0502020204030204" pitchFamily="34" charset="0"/>
            </a:endParaRP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Idéalisation :	</a:t>
            </a: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	pas de frottements </a:t>
            </a: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	pas de forces extérieures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 flipH="1" flipV="1">
            <a:off x="2400300" y="2562225"/>
            <a:ext cx="412750" cy="2762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Rectangle 16"/>
          <p:cNvSpPr>
            <a:spLocks noChangeArrowheads="1"/>
          </p:cNvSpPr>
          <p:nvPr/>
        </p:nvSpPr>
        <p:spPr bwMode="auto">
          <a:xfrm>
            <a:off x="2516188" y="2251075"/>
            <a:ext cx="20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600">
                <a:solidFill>
                  <a:srgbClr val="000000"/>
                </a:solidFill>
                <a:latin typeface="EU Arrow" panose="020B0604020202020204" pitchFamily="34" charset="2"/>
              </a:rPr>
              <a:t>T</a:t>
            </a:r>
            <a:endParaRPr lang="fr-FR" altLang="fr-FR"/>
          </a:p>
        </p:txBody>
      </p:sp>
      <p:sp>
        <p:nvSpPr>
          <p:cNvPr id="38" name="ZoneTexte 37"/>
          <p:cNvSpPr txBox="1"/>
          <p:nvPr/>
        </p:nvSpPr>
        <p:spPr>
          <a:xfrm>
            <a:off x="885825" y="4257675"/>
            <a:ext cx="33718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+mn-lt"/>
                <a:cs typeface="+mn-cs"/>
              </a:rPr>
              <a:t>le système est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+mn-lt"/>
                <a:cs typeface="+mn-cs"/>
              </a:rPr>
              <a:t>isolé </a:t>
            </a:r>
            <a:r>
              <a:rPr lang="fr-FR" sz="2000" dirty="0">
                <a:latin typeface="+mj-lt"/>
                <a:cs typeface="+mn-cs"/>
              </a:rPr>
              <a:t>et </a:t>
            </a:r>
            <a:r>
              <a:rPr lang="fr-FR" sz="2000" b="1" dirty="0">
                <a:solidFill>
                  <a:srgbClr val="FF0000"/>
                </a:solidFill>
                <a:latin typeface="+mj-lt"/>
                <a:cs typeface="+mn-cs"/>
              </a:rPr>
              <a:t>conservatif</a:t>
            </a:r>
            <a:endParaRPr lang="fr-FR" sz="2000" dirty="0">
              <a:latin typeface="+mj-lt"/>
              <a:cs typeface="+mn-cs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219075" y="4768850"/>
            <a:ext cx="47244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fr-FR">
              <a:latin typeface="Calibri" panose="020F0502020204030204" pitchFamily="34" charset="0"/>
            </a:endParaRPr>
          </a:p>
          <a:p>
            <a:pPr algn="ctr" eaLnBrk="1" hangingPunct="1"/>
            <a:r>
              <a:rPr lang="fr-FR" altLang="fr-FR" sz="3600">
                <a:latin typeface="Calibri" panose="020F0502020204030204" pitchFamily="34" charset="0"/>
              </a:rPr>
              <a:t> </a:t>
            </a:r>
            <a:r>
              <a:rPr lang="fr-FR" altLang="fr-FR" sz="2400">
                <a:latin typeface="Calibri" panose="020F0502020204030204" pitchFamily="34" charset="0"/>
              </a:rPr>
              <a:t>E</a:t>
            </a:r>
            <a:r>
              <a:rPr lang="fr-FR" altLang="fr-FR" sz="2400" baseline="-25000">
                <a:latin typeface="Calibri" panose="020F0502020204030204" pitchFamily="34" charset="0"/>
              </a:rPr>
              <a:t>m</a:t>
            </a:r>
            <a:r>
              <a:rPr lang="fr-FR" altLang="fr-FR" sz="2400">
                <a:latin typeface="Calibri" panose="020F0502020204030204" pitchFamily="34" charset="0"/>
              </a:rPr>
              <a:t> =  E</a:t>
            </a:r>
            <a:r>
              <a:rPr lang="fr-FR" altLang="fr-FR" sz="2400" baseline="-25000">
                <a:latin typeface="Calibri" panose="020F0502020204030204" pitchFamily="34" charset="0"/>
              </a:rPr>
              <a:t>cs</a:t>
            </a:r>
            <a:r>
              <a:rPr lang="fr-FR" altLang="fr-FR" sz="2400">
                <a:latin typeface="Calibri" panose="020F0502020204030204" pitchFamily="34" charset="0"/>
              </a:rPr>
              <a:t> + E</a:t>
            </a:r>
            <a:r>
              <a:rPr lang="fr-FR" altLang="fr-FR" sz="2400" baseline="-25000">
                <a:latin typeface="Calibri" panose="020F0502020204030204" pitchFamily="34" charset="0"/>
              </a:rPr>
              <a:t>pp </a:t>
            </a:r>
            <a:r>
              <a:rPr lang="fr-FR" altLang="fr-FR" sz="2400">
                <a:latin typeface="Calibri" panose="020F0502020204030204" pitchFamily="34" charset="0"/>
              </a:rPr>
              <a:t>= cste</a:t>
            </a:r>
            <a:endParaRPr lang="fr-FR" altLang="fr-FR" sz="2800">
              <a:latin typeface="Calibri" panose="020F0502020204030204" pitchFamily="34" charset="0"/>
            </a:endParaRPr>
          </a:p>
          <a:p>
            <a:pPr eaLnBrk="1" hangingPunct="1"/>
            <a:endParaRPr lang="fr-FR" altLang="fr-FR">
              <a:latin typeface="Calibri" panose="020F0502020204030204" pitchFamily="34" charset="0"/>
            </a:endParaRPr>
          </a:p>
          <a:p>
            <a:pPr algn="ctr" eaLnBrk="1" hangingPunct="1"/>
            <a:r>
              <a:rPr lang="fr-FR" altLang="fr-FR" sz="2400">
                <a:latin typeface="Calibri" panose="020F0502020204030204" pitchFamily="34" charset="0"/>
              </a:rPr>
              <a:t>½ m V</a:t>
            </a:r>
            <a:r>
              <a:rPr lang="fr-FR" altLang="fr-FR" sz="2400" baseline="30000">
                <a:latin typeface="Calibri" panose="020F0502020204030204" pitchFamily="34" charset="0"/>
              </a:rPr>
              <a:t>2</a:t>
            </a:r>
            <a:r>
              <a:rPr lang="fr-FR" altLang="fr-FR" sz="2400">
                <a:latin typeface="Calibri" panose="020F0502020204030204" pitchFamily="34" charset="0"/>
              </a:rPr>
              <a:t> + mgL(1-cos</a:t>
            </a:r>
            <a:r>
              <a:rPr lang="fr-FR" altLang="fr-FR" sz="2400">
                <a:latin typeface="Symbol" panose="05050102010706020507" pitchFamily="18" charset="2"/>
              </a:rPr>
              <a:t>q)</a:t>
            </a:r>
            <a:r>
              <a:rPr lang="fr-FR" altLang="fr-FR" sz="2400">
                <a:latin typeface="Calibri" panose="020F0502020204030204" pitchFamily="34" charset="0"/>
              </a:rPr>
              <a:t> = cste  </a:t>
            </a:r>
            <a:endParaRPr lang="fr-FR" altLang="fr-FR" sz="1600">
              <a:latin typeface="Calibri" panose="020F0502020204030204" pitchFamily="34" charset="0"/>
            </a:endParaRPr>
          </a:p>
        </p:txBody>
      </p:sp>
      <p:grpSp>
        <p:nvGrpSpPr>
          <p:cNvPr id="3088" name="Groupe 52"/>
          <p:cNvGrpSpPr>
            <a:grpSpLocks/>
          </p:cNvGrpSpPr>
          <p:nvPr/>
        </p:nvGrpSpPr>
        <p:grpSpPr bwMode="auto">
          <a:xfrm>
            <a:off x="4743450" y="3086100"/>
            <a:ext cx="3981450" cy="3352800"/>
            <a:chOff x="4743448" y="3086100"/>
            <a:chExt cx="3980918" cy="3352797"/>
          </a:xfrm>
        </p:grpSpPr>
        <p:grpSp>
          <p:nvGrpSpPr>
            <p:cNvPr id="3089" name="Group 31"/>
            <p:cNvGrpSpPr>
              <a:grpSpLocks/>
            </p:cNvGrpSpPr>
            <p:nvPr/>
          </p:nvGrpSpPr>
          <p:grpSpPr bwMode="auto">
            <a:xfrm>
              <a:off x="4743448" y="3289239"/>
              <a:ext cx="3980918" cy="3149658"/>
              <a:chOff x="8460" y="10434"/>
              <a:chExt cx="2858" cy="2209"/>
            </a:xfrm>
          </p:grpSpPr>
          <p:grpSp>
            <p:nvGrpSpPr>
              <p:cNvPr id="3091" name="Group 32"/>
              <p:cNvGrpSpPr>
                <a:grpSpLocks/>
              </p:cNvGrpSpPr>
              <p:nvPr/>
            </p:nvGrpSpPr>
            <p:grpSpPr bwMode="auto">
              <a:xfrm>
                <a:off x="8460" y="10597"/>
                <a:ext cx="2723" cy="1606"/>
                <a:chOff x="7905" y="14347"/>
                <a:chExt cx="2430" cy="1254"/>
              </a:xfrm>
            </p:grpSpPr>
            <p:pic>
              <p:nvPicPr>
                <p:cNvPr id="3095" name="Picture 33"/>
                <p:cNvPicPr>
                  <a:picLocks noChangeAspect="1" noChangeArrowheads="1"/>
                </p:cNvPicPr>
                <p:nvPr/>
              </p:nvPicPr>
              <p:blipFill>
                <a:blip r:embed="rId2">
                  <a:lum bright="-36000" contrast="6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" b="10713"/>
                <a:stretch>
                  <a:fillRect/>
                </a:stretch>
              </p:blipFill>
              <p:spPr bwMode="auto">
                <a:xfrm>
                  <a:off x="7905" y="14347"/>
                  <a:ext cx="2430" cy="1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96" name="Rectangle 34"/>
                <p:cNvSpPr>
                  <a:spLocks noChangeArrowheads="1"/>
                </p:cNvSpPr>
                <p:nvPr/>
              </p:nvSpPr>
              <p:spPr bwMode="auto">
                <a:xfrm>
                  <a:off x="8970" y="14370"/>
                  <a:ext cx="135" cy="111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97" name="Line 35"/>
                <p:cNvSpPr>
                  <a:spLocks noChangeShapeType="1"/>
                </p:cNvSpPr>
                <p:nvPr/>
              </p:nvSpPr>
              <p:spPr bwMode="auto">
                <a:xfrm>
                  <a:off x="8700" y="15075"/>
                  <a:ext cx="810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98" name="Freeform 36"/>
                <p:cNvSpPr>
                  <a:spLocks/>
                </p:cNvSpPr>
                <p:nvPr/>
              </p:nvSpPr>
              <p:spPr bwMode="auto">
                <a:xfrm>
                  <a:off x="8721" y="15069"/>
                  <a:ext cx="405" cy="500"/>
                </a:xfrm>
                <a:custGeom>
                  <a:avLst/>
                  <a:gdLst>
                    <a:gd name="T0" fmla="*/ 405 w 405"/>
                    <a:gd name="T1" fmla="*/ 0 h 495"/>
                    <a:gd name="T2" fmla="*/ 293 w 405"/>
                    <a:gd name="T3" fmla="*/ 30 h 495"/>
                    <a:gd name="T4" fmla="*/ 188 w 405"/>
                    <a:gd name="T5" fmla="*/ 149 h 495"/>
                    <a:gd name="T6" fmla="*/ 98 w 405"/>
                    <a:gd name="T7" fmla="*/ 318 h 495"/>
                    <a:gd name="T8" fmla="*/ 0 w 405"/>
                    <a:gd name="T9" fmla="*/ 525 h 4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5"/>
                    <a:gd name="T16" fmla="*/ 0 h 495"/>
                    <a:gd name="T17" fmla="*/ 405 w 405"/>
                    <a:gd name="T18" fmla="*/ 495 h 4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5" h="495">
                      <a:moveTo>
                        <a:pt x="405" y="0"/>
                      </a:moveTo>
                      <a:cubicBezTo>
                        <a:pt x="386" y="5"/>
                        <a:pt x="329" y="6"/>
                        <a:pt x="293" y="30"/>
                      </a:cubicBezTo>
                      <a:cubicBezTo>
                        <a:pt x="257" y="54"/>
                        <a:pt x="221" y="98"/>
                        <a:pt x="188" y="143"/>
                      </a:cubicBezTo>
                      <a:cubicBezTo>
                        <a:pt x="155" y="188"/>
                        <a:pt x="129" y="241"/>
                        <a:pt x="98" y="300"/>
                      </a:cubicBezTo>
                      <a:cubicBezTo>
                        <a:pt x="67" y="359"/>
                        <a:pt x="20" y="455"/>
                        <a:pt x="0" y="495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99" name="Freeform 37"/>
                <p:cNvSpPr>
                  <a:spLocks/>
                </p:cNvSpPr>
                <p:nvPr/>
              </p:nvSpPr>
              <p:spPr bwMode="auto">
                <a:xfrm flipH="1">
                  <a:off x="9132" y="15073"/>
                  <a:ext cx="406" cy="501"/>
                </a:xfrm>
                <a:custGeom>
                  <a:avLst/>
                  <a:gdLst>
                    <a:gd name="T0" fmla="*/ 411 w 405"/>
                    <a:gd name="T1" fmla="*/ 0 h 495"/>
                    <a:gd name="T2" fmla="*/ 299 w 405"/>
                    <a:gd name="T3" fmla="*/ 30 h 495"/>
                    <a:gd name="T4" fmla="*/ 188 w 405"/>
                    <a:gd name="T5" fmla="*/ 155 h 495"/>
                    <a:gd name="T6" fmla="*/ 98 w 405"/>
                    <a:gd name="T7" fmla="*/ 324 h 495"/>
                    <a:gd name="T8" fmla="*/ 0 w 405"/>
                    <a:gd name="T9" fmla="*/ 531 h 4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5"/>
                    <a:gd name="T16" fmla="*/ 0 h 495"/>
                    <a:gd name="T17" fmla="*/ 405 w 405"/>
                    <a:gd name="T18" fmla="*/ 495 h 4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5" h="495">
                      <a:moveTo>
                        <a:pt x="405" y="0"/>
                      </a:moveTo>
                      <a:cubicBezTo>
                        <a:pt x="386" y="5"/>
                        <a:pt x="329" y="6"/>
                        <a:pt x="293" y="30"/>
                      </a:cubicBezTo>
                      <a:cubicBezTo>
                        <a:pt x="257" y="54"/>
                        <a:pt x="221" y="98"/>
                        <a:pt x="188" y="143"/>
                      </a:cubicBezTo>
                      <a:cubicBezTo>
                        <a:pt x="155" y="188"/>
                        <a:pt x="129" y="241"/>
                        <a:pt x="98" y="300"/>
                      </a:cubicBezTo>
                      <a:cubicBezTo>
                        <a:pt x="67" y="359"/>
                        <a:pt x="20" y="455"/>
                        <a:pt x="0" y="495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00" name="Line 38"/>
                <p:cNvSpPr>
                  <a:spLocks noChangeShapeType="1"/>
                </p:cNvSpPr>
                <p:nvPr/>
              </p:nvSpPr>
              <p:spPr bwMode="auto">
                <a:xfrm>
                  <a:off x="9533" y="15075"/>
                  <a:ext cx="0" cy="503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01" name="Line 39"/>
                <p:cNvSpPr>
                  <a:spLocks noChangeShapeType="1"/>
                </p:cNvSpPr>
                <p:nvPr/>
              </p:nvSpPr>
              <p:spPr bwMode="auto">
                <a:xfrm>
                  <a:off x="8700" y="15098"/>
                  <a:ext cx="0" cy="503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092" name="Text Box 40"/>
              <p:cNvSpPr txBox="1">
                <a:spLocks noChangeArrowheads="1"/>
              </p:cNvSpPr>
              <p:nvPr/>
            </p:nvSpPr>
            <p:spPr bwMode="auto">
              <a:xfrm>
                <a:off x="9051" y="12144"/>
                <a:ext cx="1835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fr-FR" altLang="fr-FR" sz="2400">
                    <a:latin typeface="Times New Roman" panose="02020603050405020304" pitchFamily="18" charset="0"/>
                  </a:rPr>
                  <a:t>   </a:t>
                </a:r>
                <a:r>
                  <a:rPr lang="fr-FR" altLang="fr-FR">
                    <a:latin typeface="Times New Roman" panose="02020603050405020304" pitchFamily="18" charset="0"/>
                  </a:rPr>
                  <a:t>-</a:t>
                </a:r>
                <a:r>
                  <a:rPr lang="fr-FR" altLang="fr-FR">
                    <a:latin typeface="Symbol" panose="05050102010706020507" pitchFamily="18" charset="2"/>
                  </a:rPr>
                  <a:t>q</a:t>
                </a:r>
                <a:r>
                  <a:rPr lang="fr-FR" altLang="fr-FR" baseline="-25000">
                    <a:latin typeface="Calibri" panose="020F0502020204030204" pitchFamily="34" charset="0"/>
                  </a:rPr>
                  <a:t>m</a:t>
                </a:r>
                <a:r>
                  <a:rPr lang="fr-FR" altLang="fr-FR">
                    <a:latin typeface="Calibri" panose="020F0502020204030204" pitchFamily="34" charset="0"/>
                  </a:rPr>
                  <a:t>                  +</a:t>
                </a:r>
                <a:r>
                  <a:rPr lang="fr-FR" altLang="fr-FR">
                    <a:latin typeface="Symbol" panose="05050102010706020507" pitchFamily="18" charset="2"/>
                  </a:rPr>
                  <a:t>q</a:t>
                </a:r>
                <a:r>
                  <a:rPr lang="fr-FR" altLang="fr-FR" baseline="-25000">
                    <a:latin typeface="Calibri" panose="020F0502020204030204" pitchFamily="34" charset="0"/>
                  </a:rPr>
                  <a:t>m</a:t>
                </a:r>
                <a:endParaRPr lang="fr-FR" altLang="fr-FR" sz="3200"/>
              </a:p>
            </p:txBody>
          </p:sp>
          <p:sp>
            <p:nvSpPr>
              <p:cNvPr id="3093" name="Text Box 41"/>
              <p:cNvSpPr txBox="1">
                <a:spLocks noChangeArrowheads="1"/>
              </p:cNvSpPr>
              <p:nvPr/>
            </p:nvSpPr>
            <p:spPr bwMode="auto">
              <a:xfrm>
                <a:off x="10780" y="11915"/>
                <a:ext cx="538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fr-FR" altLang="fr-FR" sz="2000">
                    <a:latin typeface="Symbol" panose="05050102010706020507" pitchFamily="18" charset="2"/>
                  </a:rPr>
                  <a:t>q</a:t>
                </a:r>
                <a:endParaRPr lang="fr-FR" altLang="fr-FR" sz="3600"/>
              </a:p>
            </p:txBody>
          </p:sp>
          <p:sp>
            <p:nvSpPr>
              <p:cNvPr id="3094" name="Text Box 42"/>
              <p:cNvSpPr txBox="1">
                <a:spLocks noChangeArrowheads="1"/>
              </p:cNvSpPr>
              <p:nvPr/>
            </p:nvSpPr>
            <p:spPr bwMode="auto">
              <a:xfrm>
                <a:off x="9504" y="10434"/>
                <a:ext cx="1082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fr-FR" altLang="fr-FR">
                    <a:latin typeface="Calibri" panose="020F0502020204030204" pitchFamily="34" charset="0"/>
                  </a:rPr>
                  <a:t>E</a:t>
                </a:r>
                <a:r>
                  <a:rPr lang="fr-FR" altLang="fr-FR" baseline="-25000">
                    <a:latin typeface="Calibri" panose="020F0502020204030204" pitchFamily="34" charset="0"/>
                  </a:rPr>
                  <a:t>pp</a:t>
                </a:r>
                <a:r>
                  <a:rPr lang="fr-FR" altLang="fr-FR">
                    <a:latin typeface="Calibri" panose="020F0502020204030204" pitchFamily="34" charset="0"/>
                  </a:rPr>
                  <a:t>, </a:t>
                </a:r>
                <a:r>
                  <a:rPr lang="fr-FR" altLang="fr-FR">
                    <a:solidFill>
                      <a:srgbClr val="0000FF"/>
                    </a:solidFill>
                    <a:latin typeface="Calibri" panose="020F0502020204030204" pitchFamily="34" charset="0"/>
                  </a:rPr>
                  <a:t>E</a:t>
                </a:r>
                <a:r>
                  <a:rPr lang="fr-FR" altLang="fr-FR" baseline="-250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c</a:t>
                </a:r>
                <a:r>
                  <a:rPr lang="fr-FR" altLang="fr-FR">
                    <a:latin typeface="Calibri" panose="020F0502020204030204" pitchFamily="34" charset="0"/>
                  </a:rPr>
                  <a:t>, </a:t>
                </a:r>
                <a:r>
                  <a:rPr lang="fr-FR" altLang="fr-FR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</a:t>
                </a:r>
                <a:r>
                  <a:rPr lang="fr-FR" altLang="fr-FR" baseline="-2500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m</a:t>
                </a:r>
                <a:endParaRPr lang="fr-FR" altLang="fr-FR" sz="4000" baseline="-25000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4876780" y="3086100"/>
              <a:ext cx="3599969" cy="324802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e 4"/>
          <p:cNvGrpSpPr>
            <a:grpSpLocks/>
          </p:cNvGrpSpPr>
          <p:nvPr/>
        </p:nvGrpSpPr>
        <p:grpSpPr bwMode="auto">
          <a:xfrm>
            <a:off x="485775" y="500063"/>
            <a:ext cx="7986713" cy="5857875"/>
            <a:chOff x="485775" y="500063"/>
            <a:chExt cx="7986713" cy="5857875"/>
          </a:xfrm>
        </p:grpSpPr>
        <p:pic>
          <p:nvPicPr>
            <p:cNvPr id="4099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3" y="500063"/>
              <a:ext cx="7800975" cy="585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" name="ZoneTexte 3"/>
            <p:cNvSpPr txBox="1">
              <a:spLocks noChangeArrowheads="1"/>
            </p:cNvSpPr>
            <p:nvPr/>
          </p:nvSpPr>
          <p:spPr bwMode="auto">
            <a:xfrm>
              <a:off x="485775" y="4867275"/>
              <a:ext cx="22236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>
                  <a:latin typeface="Symbol" panose="05050102010706020507" pitchFamily="18" charset="2"/>
                </a:rPr>
                <a:t>D</a:t>
              </a:r>
              <a:r>
                <a:rPr lang="fr-FR" altLang="fr-FR"/>
                <a:t>E</a:t>
              </a:r>
              <a:r>
                <a:rPr lang="fr-FR" altLang="fr-FR" baseline="-25000"/>
                <a:t>m</a:t>
              </a:r>
              <a:r>
                <a:rPr lang="fr-FR" altLang="fr-FR"/>
                <a:t> = W</a:t>
              </a:r>
              <a:r>
                <a:rPr lang="fr-FR" altLang="fr-FR" baseline="-25000"/>
                <a:t>frottement</a:t>
              </a:r>
              <a:r>
                <a:rPr lang="fr-FR" altLang="fr-FR"/>
                <a:t> &lt; 0</a:t>
              </a:r>
            </a:p>
            <a:p>
              <a:pPr eaLnBrk="1" hangingPunct="1"/>
              <a:r>
                <a:rPr lang="fr-FR" altLang="fr-FR"/>
                <a:t>E</a:t>
              </a:r>
              <a:r>
                <a:rPr lang="fr-FR" altLang="fr-FR" baseline="-25000"/>
                <a:t>m</a:t>
              </a:r>
              <a:r>
                <a:rPr lang="fr-FR" altLang="fr-FR"/>
                <a:t> diminue </a:t>
              </a:r>
            </a:p>
            <a:p>
              <a:pPr eaLnBrk="1" hangingPunct="1"/>
              <a:r>
                <a:rPr lang="fr-FR" altLang="fr-FR"/>
                <a:t>(E</a:t>
              </a:r>
              <a:r>
                <a:rPr lang="fr-FR" altLang="fr-FR" baseline="-25000"/>
                <a:t>c max  </a:t>
              </a:r>
              <a:r>
                <a:rPr lang="fr-FR" altLang="fr-FR"/>
                <a:t>diminue </a:t>
              </a:r>
            </a:p>
            <a:p>
              <a:pPr eaLnBrk="1" hangingPunct="1"/>
              <a:r>
                <a:rPr lang="fr-FR" altLang="fr-FR"/>
                <a:t>et E</a:t>
              </a:r>
              <a:r>
                <a:rPr lang="fr-FR" altLang="fr-FR" baseline="-25000"/>
                <a:t>pp max  </a:t>
              </a:r>
              <a:r>
                <a:rPr lang="fr-FR" altLang="fr-FR"/>
                <a:t>diminue)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685576" y="549275"/>
            <a:ext cx="1943156" cy="368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 u="sng"/>
              <a:t>Sans frottement</a:t>
            </a:r>
            <a:endParaRPr lang="es-ES" altLang="fr-FR"/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691926" y="1358097"/>
            <a:ext cx="1949506" cy="11240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fr-FR" altLang="fr-FR" sz="1200" i="1">
                <a:latin typeface="Calibri" panose="020F0502020204030204" pitchFamily="34" charset="0"/>
              </a:rPr>
              <a:t>Remarque :</a:t>
            </a:r>
            <a:r>
              <a:rPr lang="fr-FR" altLang="fr-FR" sz="1200">
                <a:latin typeface="Calibri" panose="020F0502020204030204" pitchFamily="34" charset="0"/>
              </a:rPr>
              <a:t> la périodicité des énergies est T</a:t>
            </a:r>
            <a:r>
              <a:rPr lang="fr-FR" altLang="fr-FR" sz="1200" baseline="-25000">
                <a:latin typeface="Times New Roman" panose="02020603050405020304" pitchFamily="18" charset="0"/>
              </a:rPr>
              <a:t>0</a:t>
            </a:r>
            <a:r>
              <a:rPr lang="fr-FR" altLang="fr-FR" sz="1200">
                <a:latin typeface="Calibri" panose="020F0502020204030204" pitchFamily="34" charset="0"/>
              </a:rPr>
              <a:t>/2 (par exemple l’énergie cinétique ½ mV</a:t>
            </a:r>
            <a:r>
              <a:rPr lang="fr-FR" altLang="fr-FR" sz="1200" baseline="30000">
                <a:latin typeface="Calibri" panose="020F0502020204030204" pitchFamily="34" charset="0"/>
              </a:rPr>
              <a:t>2</a:t>
            </a:r>
            <a:r>
              <a:rPr lang="fr-FR" altLang="fr-FR" sz="1200">
                <a:latin typeface="Calibri" panose="020F0502020204030204" pitchFamily="34" charset="0"/>
              </a:rPr>
              <a:t> prend la même valeur positive pour V et –V)</a:t>
            </a:r>
            <a:endParaRPr lang="fr-FR" altLang="fr-FR" sz="200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" y="3213980"/>
            <a:ext cx="8059275" cy="275310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96" y="1110406"/>
            <a:ext cx="3991532" cy="1619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65" y="151044"/>
            <a:ext cx="8674443" cy="6608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119</Words>
  <Application>Microsoft Office PowerPoint</Application>
  <PresentationFormat>Affichage à l'écran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EU Arrow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64</cp:revision>
  <dcterms:created xsi:type="dcterms:W3CDTF">2011-03-08T20:27:28Z</dcterms:created>
  <dcterms:modified xsi:type="dcterms:W3CDTF">2021-05-02T12:35:17Z</dcterms:modified>
</cp:coreProperties>
</file>