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4"/>
  </p:handoutMasterIdLst>
  <p:sldIdLst>
    <p:sldId id="261" r:id="rId2"/>
    <p:sldId id="256" r:id="rId3"/>
    <p:sldId id="257" r:id="rId4"/>
    <p:sldId id="259" r:id="rId5"/>
    <p:sldId id="258" r:id="rId6"/>
    <p:sldId id="260" r:id="rId7"/>
    <p:sldId id="264" r:id="rId8"/>
    <p:sldId id="262" r:id="rId9"/>
    <p:sldId id="263" r:id="rId10"/>
    <p:sldId id="265" r:id="rId11"/>
    <p:sldId id="266" r:id="rId12"/>
    <p:sldId id="267" r:id="rId13"/>
  </p:sldIdLst>
  <p:sldSz cx="9144000" cy="6858000" type="screen4x3"/>
  <p:notesSz cx="10052050" cy="6858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17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561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5694363" y="0"/>
            <a:ext cx="43561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EC6EEB75-1A9C-49AC-BF04-419FD686A6E5}" type="datetimeFigureOut">
              <a:rPr lang="fr-FR"/>
              <a:pPr>
                <a:defRPr/>
              </a:pPr>
              <a:t>01/05/2021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43561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5694363" y="6513513"/>
            <a:ext cx="43561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844D446D-E011-42CE-9799-A3517F3B2A8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350943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s-E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s-E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28E2E6-CA29-41F1-B2BF-BB37703D8BA9}" type="datetimeFigureOut">
              <a:rPr lang="es-ES"/>
              <a:pPr>
                <a:defRPr/>
              </a:pPr>
              <a:t>01/05/2021</a:t>
            </a:fld>
            <a:endParaRPr lang="es-E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E22BB9-8729-45ED-A4F0-048678734126}" type="slidenum">
              <a:rPr lang="es-ES" altLang="fr-FR"/>
              <a:pPr/>
              <a:t>‹N°›</a:t>
            </a:fld>
            <a:endParaRPr lang="es-ES" altLang="fr-FR"/>
          </a:p>
        </p:txBody>
      </p:sp>
    </p:spTree>
    <p:extLst>
      <p:ext uri="{BB962C8B-B14F-4D97-AF65-F5344CB8AC3E}">
        <p14:creationId xmlns:p14="http://schemas.microsoft.com/office/powerpoint/2010/main" val="2011132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s-E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s-E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0C0BA8-F9CB-4745-81AA-6C15035863D9}" type="datetimeFigureOut">
              <a:rPr lang="es-ES"/>
              <a:pPr>
                <a:defRPr/>
              </a:pPr>
              <a:t>01/05/2021</a:t>
            </a:fld>
            <a:endParaRPr lang="es-E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AAC67E-0FE3-4F1B-B0C8-C0095B136785}" type="slidenum">
              <a:rPr lang="es-ES" altLang="fr-FR"/>
              <a:pPr/>
              <a:t>‹N°›</a:t>
            </a:fld>
            <a:endParaRPr lang="es-ES" altLang="fr-FR"/>
          </a:p>
        </p:txBody>
      </p:sp>
    </p:spTree>
    <p:extLst>
      <p:ext uri="{BB962C8B-B14F-4D97-AF65-F5344CB8AC3E}">
        <p14:creationId xmlns:p14="http://schemas.microsoft.com/office/powerpoint/2010/main" val="2529150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es-E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412649-F3E8-41FC-A527-A76E0D5F164E}" type="datetimeFigureOut">
              <a:rPr lang="es-ES"/>
              <a:pPr>
                <a:defRPr/>
              </a:pPr>
              <a:t>01/05/2021</a:t>
            </a:fld>
            <a:endParaRPr lang="es-E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AE6E4B-14B8-48AC-B2C5-87F657D7DE7C}" type="slidenum">
              <a:rPr lang="es-ES" altLang="fr-FR"/>
              <a:pPr/>
              <a:t>‹N°›</a:t>
            </a:fld>
            <a:endParaRPr lang="es-ES" altLang="fr-FR"/>
          </a:p>
        </p:txBody>
      </p:sp>
    </p:spTree>
    <p:extLst>
      <p:ext uri="{BB962C8B-B14F-4D97-AF65-F5344CB8AC3E}">
        <p14:creationId xmlns:p14="http://schemas.microsoft.com/office/powerpoint/2010/main" val="3916361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s-E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s-E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s-ES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9D7319-5A96-46B9-9EB5-83BD9581F553}" type="datetimeFigureOut">
              <a:rPr lang="es-ES"/>
              <a:pPr>
                <a:defRPr/>
              </a:pPr>
              <a:t>01/05/2021</a:t>
            </a:fld>
            <a:endParaRPr lang="es-ES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A18FBE-2CA3-4CE8-835C-3E02611D5504}" type="slidenum">
              <a:rPr lang="es-ES" altLang="fr-FR"/>
              <a:pPr/>
              <a:t>‹N°›</a:t>
            </a:fld>
            <a:endParaRPr lang="es-ES" altLang="fr-FR"/>
          </a:p>
        </p:txBody>
      </p:sp>
    </p:spTree>
    <p:extLst>
      <p:ext uri="{BB962C8B-B14F-4D97-AF65-F5344CB8AC3E}">
        <p14:creationId xmlns:p14="http://schemas.microsoft.com/office/powerpoint/2010/main" val="2305055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es-E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s-E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s-ES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1A5D32-9F8D-4554-BB3E-A2DA6786BB9C}" type="datetimeFigureOut">
              <a:rPr lang="es-ES"/>
              <a:pPr>
                <a:defRPr/>
              </a:pPr>
              <a:t>01/05/2021</a:t>
            </a:fld>
            <a:endParaRPr lang="es-ES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FDC983-224C-48E1-A311-30AA884F84C8}" type="slidenum">
              <a:rPr lang="es-ES" altLang="fr-FR"/>
              <a:pPr/>
              <a:t>‹N°›</a:t>
            </a:fld>
            <a:endParaRPr lang="es-ES" altLang="fr-FR"/>
          </a:p>
        </p:txBody>
      </p:sp>
    </p:spTree>
    <p:extLst>
      <p:ext uri="{BB962C8B-B14F-4D97-AF65-F5344CB8AC3E}">
        <p14:creationId xmlns:p14="http://schemas.microsoft.com/office/powerpoint/2010/main" val="3578880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s-ES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06A77B-2659-45F1-9257-225D60BAC5D3}" type="datetimeFigureOut">
              <a:rPr lang="es-ES"/>
              <a:pPr>
                <a:defRPr/>
              </a:pPr>
              <a:t>01/05/2021</a:t>
            </a:fld>
            <a:endParaRPr lang="es-ES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663451-E3B7-40F0-B48E-61F1A384F275}" type="slidenum">
              <a:rPr lang="es-ES" altLang="fr-FR"/>
              <a:pPr/>
              <a:t>‹N°›</a:t>
            </a:fld>
            <a:endParaRPr lang="es-ES" altLang="fr-FR"/>
          </a:p>
        </p:txBody>
      </p:sp>
    </p:spTree>
    <p:extLst>
      <p:ext uri="{BB962C8B-B14F-4D97-AF65-F5344CB8AC3E}">
        <p14:creationId xmlns:p14="http://schemas.microsoft.com/office/powerpoint/2010/main" val="3791408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6E46B-11E3-464B-B14F-846150B0D3F6}" type="datetimeFigureOut">
              <a:rPr lang="es-ES"/>
              <a:pPr>
                <a:defRPr/>
              </a:pPr>
              <a:t>01/05/2021</a:t>
            </a:fld>
            <a:endParaRPr lang="es-ES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48BB6-E51C-483C-95FF-A669EE6F5B02}" type="slidenum">
              <a:rPr lang="es-ES" altLang="fr-FR"/>
              <a:pPr/>
              <a:t>‹N°›</a:t>
            </a:fld>
            <a:endParaRPr lang="es-ES" altLang="fr-FR"/>
          </a:p>
        </p:txBody>
      </p:sp>
    </p:spTree>
    <p:extLst>
      <p:ext uri="{BB962C8B-B14F-4D97-AF65-F5344CB8AC3E}">
        <p14:creationId xmlns:p14="http://schemas.microsoft.com/office/powerpoint/2010/main" val="496068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s-E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s-E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6F69C9-677C-412C-A8A3-BBF6561AA948}" type="datetimeFigureOut">
              <a:rPr lang="es-ES"/>
              <a:pPr>
                <a:defRPr/>
              </a:pPr>
              <a:t>01/05/2021</a:t>
            </a:fld>
            <a:endParaRPr lang="es-ES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0276C1-0464-4060-A8D9-1898C8D4DCD9}" type="slidenum">
              <a:rPr lang="es-ES" altLang="fr-FR"/>
              <a:pPr/>
              <a:t>‹N°›</a:t>
            </a:fld>
            <a:endParaRPr lang="es-ES" altLang="fr-FR"/>
          </a:p>
        </p:txBody>
      </p:sp>
    </p:spTree>
    <p:extLst>
      <p:ext uri="{BB962C8B-B14F-4D97-AF65-F5344CB8AC3E}">
        <p14:creationId xmlns:p14="http://schemas.microsoft.com/office/powerpoint/2010/main" val="2487273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s-E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81708-CC3D-46E4-8E6B-36F00EECB230}" type="datetimeFigureOut">
              <a:rPr lang="es-ES"/>
              <a:pPr>
                <a:defRPr/>
              </a:pPr>
              <a:t>01/05/2021</a:t>
            </a:fld>
            <a:endParaRPr lang="es-ES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E412C6-978C-4414-B835-481FFBAD2D90}" type="slidenum">
              <a:rPr lang="es-ES" altLang="fr-FR"/>
              <a:pPr/>
              <a:t>‹N°›</a:t>
            </a:fld>
            <a:endParaRPr lang="es-ES" altLang="fr-FR"/>
          </a:p>
        </p:txBody>
      </p:sp>
    </p:spTree>
    <p:extLst>
      <p:ext uri="{BB962C8B-B14F-4D97-AF65-F5344CB8AC3E}">
        <p14:creationId xmlns:p14="http://schemas.microsoft.com/office/powerpoint/2010/main" val="1644628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s-E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s-E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7BF1C4-E92A-4F72-9DDF-B04D319E227B}" type="datetimeFigureOut">
              <a:rPr lang="es-ES"/>
              <a:pPr>
                <a:defRPr/>
              </a:pPr>
              <a:t>01/05/2021</a:t>
            </a:fld>
            <a:endParaRPr lang="es-E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3951A4-515B-4DD6-B922-20FE4C01AEC9}" type="slidenum">
              <a:rPr lang="es-ES" altLang="fr-FR"/>
              <a:pPr/>
              <a:t>‹N°›</a:t>
            </a:fld>
            <a:endParaRPr lang="es-ES" altLang="fr-FR"/>
          </a:p>
        </p:txBody>
      </p:sp>
    </p:spTree>
    <p:extLst>
      <p:ext uri="{BB962C8B-B14F-4D97-AF65-F5344CB8AC3E}">
        <p14:creationId xmlns:p14="http://schemas.microsoft.com/office/powerpoint/2010/main" val="1838559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es-E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s-E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E35FFD-E229-4C4D-8556-604F7748057B}" type="datetimeFigureOut">
              <a:rPr lang="es-ES"/>
              <a:pPr>
                <a:defRPr/>
              </a:pPr>
              <a:t>01/05/2021</a:t>
            </a:fld>
            <a:endParaRPr lang="es-E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883D0B-10C6-4643-863A-E034E909AB0B}" type="slidenum">
              <a:rPr lang="es-ES" altLang="fr-FR"/>
              <a:pPr/>
              <a:t>‹N°›</a:t>
            </a:fld>
            <a:endParaRPr lang="es-ES" altLang="fr-FR"/>
          </a:p>
        </p:txBody>
      </p:sp>
    </p:spTree>
    <p:extLst>
      <p:ext uri="{BB962C8B-B14F-4D97-AF65-F5344CB8AC3E}">
        <p14:creationId xmlns:p14="http://schemas.microsoft.com/office/powerpoint/2010/main" val="2449036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</a:t>
            </a:r>
            <a:endParaRPr lang="es-ES" altLang="fr-FR" smtClean="0"/>
          </a:p>
        </p:txBody>
      </p:sp>
      <p:sp>
        <p:nvSpPr>
          <p:cNvPr id="205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  <a:endParaRPr lang="es-ES" altLang="fr-FR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97096EC-87E8-4C3E-A51E-E9C56AC5F4B7}" type="datetimeFigureOut">
              <a:rPr lang="es-ES"/>
              <a:pPr>
                <a:defRPr/>
              </a:pPr>
              <a:t>01/05/2021</a:t>
            </a:fld>
            <a:endParaRPr lang="es-E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3FE03384-EBE5-4A0E-BD0E-65A15A1D2AE0}" type="slidenum">
              <a:rPr lang="es-ES" altLang="fr-FR"/>
              <a:pPr/>
              <a:t>‹N°›</a:t>
            </a:fld>
            <a:endParaRPr lang="es-ES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ZoneTexte 2"/>
          <p:cNvSpPr txBox="1">
            <a:spLocks noChangeArrowheads="1"/>
          </p:cNvSpPr>
          <p:nvPr/>
        </p:nvSpPr>
        <p:spPr bwMode="auto">
          <a:xfrm>
            <a:off x="1123950" y="266700"/>
            <a:ext cx="64944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fr-FR" altLang="fr-FR" sz="3600" b="1">
                <a:solidFill>
                  <a:srgbClr val="0033CC"/>
                </a:solidFill>
              </a:rPr>
              <a:t>LES LOIS </a:t>
            </a:r>
            <a:r>
              <a:rPr lang="fr-FR" altLang="fr-FR" sz="3200" b="1">
                <a:solidFill>
                  <a:srgbClr val="0033CC"/>
                </a:solidFill>
              </a:rPr>
              <a:t>fondamentales : 3 langages</a:t>
            </a:r>
            <a:endParaRPr lang="fr-FR" altLang="fr-FR" sz="3600" b="1">
              <a:solidFill>
                <a:srgbClr val="0033CC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181100" y="1085850"/>
            <a:ext cx="7391400" cy="5116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3200" dirty="0">
                <a:latin typeface="+mn-lt"/>
                <a:cs typeface="+mn-cs"/>
              </a:rPr>
              <a:t>	Forces </a:t>
            </a:r>
            <a:r>
              <a:rPr lang="fr-FR" sz="3200" dirty="0">
                <a:latin typeface="Symbol" pitchFamily="18" charset="2"/>
                <a:cs typeface="+mn-cs"/>
              </a:rPr>
              <a:t>S</a:t>
            </a:r>
            <a:r>
              <a:rPr lang="fr-FR" sz="3200" dirty="0">
                <a:latin typeface="EU Arrow" pitchFamily="34" charset="2"/>
                <a:cs typeface="+mn-cs"/>
              </a:rPr>
              <a:t>F</a:t>
            </a:r>
            <a:r>
              <a:rPr lang="fr-FR" sz="3200" dirty="0">
                <a:latin typeface="+mn-lt"/>
                <a:cs typeface="+mn-cs"/>
              </a:rPr>
              <a:t>  </a:t>
            </a:r>
            <a:r>
              <a:rPr lang="fr-FR" sz="3200" dirty="0">
                <a:latin typeface="+mn-lt"/>
                <a:cs typeface="+mn-cs"/>
                <a:sym typeface="Symbol"/>
              </a:rPr>
              <a:t>  variation de </a:t>
            </a:r>
            <a:r>
              <a:rPr lang="fr-FR" sz="3200" dirty="0">
                <a:latin typeface="EU Arrow" pitchFamily="34" charset="2"/>
                <a:cs typeface="+mn-cs"/>
                <a:sym typeface="Symbol"/>
              </a:rPr>
              <a:t>V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050" dirty="0">
              <a:latin typeface="EU Arrow" pitchFamily="34" charset="2"/>
              <a:cs typeface="+mn-cs"/>
              <a:sym typeface="Symbo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b="1" dirty="0">
                <a:solidFill>
                  <a:srgbClr val="0033CC"/>
                </a:solidFill>
                <a:latin typeface="+mj-lt"/>
                <a:cs typeface="+mn-cs"/>
                <a:sym typeface="Symbol"/>
              </a:rPr>
              <a:t>2</a:t>
            </a:r>
            <a:r>
              <a:rPr lang="fr-FR" sz="2400" b="1" baseline="30000" dirty="0">
                <a:solidFill>
                  <a:srgbClr val="0033CC"/>
                </a:solidFill>
                <a:latin typeface="+mj-lt"/>
                <a:cs typeface="+mn-cs"/>
                <a:sym typeface="Symbol"/>
              </a:rPr>
              <a:t>de</a:t>
            </a:r>
            <a:r>
              <a:rPr lang="fr-FR" sz="2400" b="1" dirty="0">
                <a:solidFill>
                  <a:srgbClr val="0033CC"/>
                </a:solidFill>
                <a:latin typeface="+mj-lt"/>
                <a:cs typeface="+mn-cs"/>
                <a:sym typeface="Symbol"/>
              </a:rPr>
              <a:t> loi de Newton </a:t>
            </a:r>
            <a:r>
              <a:rPr lang="fr-FR" sz="2400" b="1" dirty="0">
                <a:solidFill>
                  <a:srgbClr val="0033CC"/>
                </a:solidFill>
                <a:latin typeface="EU Arrow" pitchFamily="34" charset="2"/>
                <a:cs typeface="+mn-cs"/>
                <a:sym typeface="Symbol"/>
              </a:rPr>
              <a:t>: </a:t>
            </a:r>
          </a:p>
          <a:p>
            <a:pPr lvl="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3200" dirty="0">
                <a:latin typeface="Symbol" pitchFamily="18" charset="2"/>
                <a:cs typeface="+mn-cs"/>
              </a:rPr>
              <a:t>S</a:t>
            </a:r>
            <a:r>
              <a:rPr lang="fr-FR" sz="3200" dirty="0">
                <a:latin typeface="EU Arrow" pitchFamily="34" charset="2"/>
                <a:cs typeface="+mn-cs"/>
              </a:rPr>
              <a:t>F = </a:t>
            </a:r>
            <a:r>
              <a:rPr lang="fr-FR" sz="3200" dirty="0">
                <a:latin typeface="+mj-lt"/>
                <a:cs typeface="+mn-cs"/>
              </a:rPr>
              <a:t>m </a:t>
            </a:r>
            <a:r>
              <a:rPr lang="fr-FR" sz="3200" dirty="0" err="1">
                <a:latin typeface="+mj-lt"/>
                <a:cs typeface="+mn-cs"/>
              </a:rPr>
              <a:t>d</a:t>
            </a:r>
            <a:r>
              <a:rPr lang="fr-FR" sz="3200" dirty="0" err="1">
                <a:latin typeface="EU Arrow" pitchFamily="34" charset="2"/>
                <a:cs typeface="+mn-cs"/>
              </a:rPr>
              <a:t>V</a:t>
            </a:r>
            <a:r>
              <a:rPr lang="fr-FR" sz="3200" dirty="0">
                <a:latin typeface="+mj-lt"/>
                <a:cs typeface="+mn-cs"/>
              </a:rPr>
              <a:t>/</a:t>
            </a:r>
            <a:r>
              <a:rPr lang="fr-FR" sz="3200" dirty="0" err="1">
                <a:latin typeface="+mj-lt"/>
                <a:cs typeface="+mn-cs"/>
              </a:rPr>
              <a:t>dt</a:t>
            </a:r>
            <a:r>
              <a:rPr lang="fr-FR" sz="3200" dirty="0">
                <a:latin typeface="+mj-lt"/>
                <a:cs typeface="+mn-cs"/>
              </a:rPr>
              <a:t> = m </a:t>
            </a:r>
            <a:r>
              <a:rPr lang="fr-FR" sz="3200" dirty="0">
                <a:latin typeface="EU Arrow" pitchFamily="34" charset="2"/>
                <a:cs typeface="+mn-cs"/>
              </a:rPr>
              <a:t>a</a:t>
            </a:r>
            <a:endParaRPr lang="fr-FR" sz="2800" i="1" dirty="0">
              <a:solidFill>
                <a:srgbClr val="FF0000"/>
              </a:solidFill>
              <a:latin typeface="+mj-lt"/>
              <a:cs typeface="+mn-cs"/>
              <a:sym typeface="Symbol"/>
            </a:endParaRPr>
          </a:p>
          <a:p>
            <a:pPr lvl="2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800" dirty="0">
              <a:latin typeface="EU Arrow" pitchFamily="34" charset="2"/>
              <a:cs typeface="+mn-cs"/>
              <a:sym typeface="Symbol"/>
            </a:endParaRPr>
          </a:p>
          <a:p>
            <a:pPr marL="0" lvl="2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400" i="1" dirty="0">
              <a:solidFill>
                <a:srgbClr val="FF0000"/>
              </a:solidFill>
              <a:latin typeface="+mj-lt"/>
              <a:cs typeface="+mn-cs"/>
              <a:sym typeface="Symbol"/>
            </a:endParaRPr>
          </a:p>
          <a:p>
            <a:pPr marL="0" lvl="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i="1" dirty="0">
                <a:solidFill>
                  <a:srgbClr val="FF0000"/>
                </a:solidFill>
                <a:latin typeface="+mj-lt"/>
                <a:cs typeface="+mn-cs"/>
                <a:sym typeface="Symbol"/>
              </a:rPr>
              <a:t>Intégration       </a:t>
            </a:r>
          </a:p>
          <a:p>
            <a:pPr marL="0" lvl="2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400" i="1" dirty="0">
              <a:solidFill>
                <a:srgbClr val="FF0000"/>
              </a:solidFill>
              <a:latin typeface="+mj-lt"/>
              <a:cs typeface="+mn-cs"/>
              <a:sym typeface="Symbol"/>
            </a:endParaRPr>
          </a:p>
          <a:p>
            <a:pPr marL="0" lvl="2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400" i="1" dirty="0">
              <a:solidFill>
                <a:srgbClr val="FF0000"/>
              </a:solidFill>
              <a:latin typeface="+mj-lt"/>
              <a:cs typeface="+mn-cs"/>
              <a:sym typeface="Symbol"/>
            </a:endParaRPr>
          </a:p>
          <a:p>
            <a:pPr marL="0" lvl="2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400" b="1" dirty="0">
              <a:solidFill>
                <a:srgbClr val="0033CC"/>
              </a:solidFill>
              <a:latin typeface="+mj-lt"/>
              <a:cs typeface="+mn-cs"/>
              <a:sym typeface="Symbol"/>
            </a:endParaRPr>
          </a:p>
          <a:p>
            <a:pPr marL="0" lvl="2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400" b="1" dirty="0">
              <a:solidFill>
                <a:srgbClr val="0033CC"/>
              </a:solidFill>
              <a:latin typeface="+mj-lt"/>
              <a:cs typeface="+mn-cs"/>
              <a:sym typeface="Symbol"/>
            </a:endParaRPr>
          </a:p>
          <a:p>
            <a:pPr marL="0" lvl="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b="1" dirty="0">
                <a:solidFill>
                  <a:srgbClr val="0033CC"/>
                </a:solidFill>
                <a:latin typeface="+mj-lt"/>
                <a:cs typeface="+mn-cs"/>
                <a:sym typeface="Symbol"/>
              </a:rPr>
              <a:t>Théorème de l’énergie cinétique </a:t>
            </a:r>
          </a:p>
          <a:p>
            <a:pPr marL="0" lvl="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dirty="0">
                <a:latin typeface="Symbol" pitchFamily="18" charset="2"/>
                <a:cs typeface="+mn-cs"/>
              </a:rPr>
              <a:t>	</a:t>
            </a:r>
            <a:r>
              <a:rPr lang="fr-FR" sz="3200" dirty="0">
                <a:latin typeface="Symbol" pitchFamily="18" charset="2"/>
                <a:cs typeface="+mn-cs"/>
              </a:rPr>
              <a:t>S</a:t>
            </a:r>
            <a:r>
              <a:rPr lang="fr-FR" sz="3200" dirty="0">
                <a:latin typeface="+mj-lt"/>
                <a:cs typeface="+mn-cs"/>
              </a:rPr>
              <a:t>W</a:t>
            </a:r>
            <a:r>
              <a:rPr lang="fr-FR" sz="3200" baseline="-25000" dirty="0">
                <a:latin typeface="EU Arrow" pitchFamily="34" charset="2"/>
                <a:cs typeface="+mn-cs"/>
              </a:rPr>
              <a:t>F</a:t>
            </a:r>
            <a:r>
              <a:rPr lang="fr-FR" sz="3200" dirty="0">
                <a:latin typeface="EU Arrow" pitchFamily="34" charset="2"/>
                <a:cs typeface="+mn-cs"/>
              </a:rPr>
              <a:t> </a:t>
            </a:r>
            <a:r>
              <a:rPr lang="fr-FR" sz="3200" dirty="0">
                <a:latin typeface="+mn-lt"/>
                <a:cs typeface="+mn-cs"/>
              </a:rPr>
              <a:t>=</a:t>
            </a:r>
            <a:r>
              <a:rPr lang="fr-FR" sz="3200" dirty="0">
                <a:latin typeface="EU Arrow" pitchFamily="34" charset="2"/>
                <a:cs typeface="+mn-cs"/>
              </a:rPr>
              <a:t> </a:t>
            </a:r>
            <a:r>
              <a:rPr lang="fr-FR" sz="3200" dirty="0">
                <a:latin typeface="Symbol" pitchFamily="18" charset="2"/>
                <a:cs typeface="+mn-cs"/>
              </a:rPr>
              <a:t>D</a:t>
            </a:r>
            <a:r>
              <a:rPr lang="fr-FR" sz="3200" dirty="0">
                <a:latin typeface="+mn-lt"/>
                <a:cs typeface="+mn-cs"/>
              </a:rPr>
              <a:t> </a:t>
            </a:r>
            <a:r>
              <a:rPr lang="fr-FR" sz="3200" dirty="0" err="1">
                <a:latin typeface="+mn-lt"/>
                <a:cs typeface="+mn-cs"/>
              </a:rPr>
              <a:t>E</a:t>
            </a:r>
            <a:r>
              <a:rPr lang="fr-FR" sz="3200" baseline="-25000" dirty="0" err="1">
                <a:latin typeface="+mn-lt"/>
                <a:cs typeface="+mn-cs"/>
              </a:rPr>
              <a:t>c</a:t>
            </a:r>
            <a:r>
              <a:rPr lang="fr-FR" sz="2400" dirty="0">
                <a:latin typeface="EU Arrow" pitchFamily="34" charset="2"/>
                <a:cs typeface="+mn-cs"/>
                <a:sym typeface="Symbol"/>
              </a:rPr>
              <a:t>	</a:t>
            </a:r>
            <a:endParaRPr lang="fr-FR" sz="2400" dirty="0">
              <a:latin typeface="EU Arrow" pitchFamily="34" charset="2"/>
              <a:cs typeface="+mn-cs"/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2800350" y="2660650"/>
          <a:ext cx="5524500" cy="250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Equation" r:id="rId3" imgW="1904760" imgH="1269720" progId="Equation.DSMT4">
                  <p:embed/>
                </p:oleObj>
              </mc:Choice>
              <mc:Fallback>
                <p:oleObj name="Equation" r:id="rId3" imgW="1904760" imgH="126972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0350" y="2660650"/>
                        <a:ext cx="5524500" cy="25019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Connecteur droit avec flèche 6"/>
          <p:cNvCxnSpPr/>
          <p:nvPr/>
        </p:nvCxnSpPr>
        <p:spPr>
          <a:xfrm rot="5400000">
            <a:off x="466726" y="3648075"/>
            <a:ext cx="2990850" cy="3175"/>
          </a:xfrm>
          <a:prstGeom prst="straightConnector1">
            <a:avLst/>
          </a:prstGeom>
          <a:ln w="254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0"/>
            <a:ext cx="5686425" cy="421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88" y="3357563"/>
            <a:ext cx="5286375" cy="292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ZoneTexte 3"/>
          <p:cNvSpPr txBox="1">
            <a:spLocks noChangeArrowheads="1"/>
          </p:cNvSpPr>
          <p:nvPr/>
        </p:nvSpPr>
        <p:spPr bwMode="auto">
          <a:xfrm>
            <a:off x="2800350" y="247650"/>
            <a:ext cx="5829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s-ES" altLang="fr-FR" sz="3200" b="1">
                <a:solidFill>
                  <a:srgbClr val="002060"/>
                </a:solidFill>
              </a:rPr>
              <a:t>Energie potentielle de pesanteur</a:t>
            </a:r>
          </a:p>
        </p:txBody>
      </p:sp>
      <p:sp>
        <p:nvSpPr>
          <p:cNvPr id="6" name="Rectangle 5"/>
          <p:cNvSpPr/>
          <p:nvPr/>
        </p:nvSpPr>
        <p:spPr>
          <a:xfrm>
            <a:off x="3067050" y="4552950"/>
            <a:ext cx="5505450" cy="1828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487" r="32069" b="-3311"/>
          <a:stretch>
            <a:fillRect/>
          </a:stretch>
        </p:blipFill>
        <p:spPr bwMode="auto">
          <a:xfrm>
            <a:off x="4248150" y="917575"/>
            <a:ext cx="459105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ZoneTexte 28"/>
          <p:cNvSpPr txBox="1"/>
          <p:nvPr/>
        </p:nvSpPr>
        <p:spPr>
          <a:xfrm>
            <a:off x="4495800" y="1790700"/>
            <a:ext cx="4286250" cy="33924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dirty="0">
                <a:latin typeface="+mn-lt"/>
                <a:cs typeface="+mn-cs"/>
              </a:rPr>
              <a:t>W </a:t>
            </a:r>
            <a:r>
              <a:rPr lang="es-ES" sz="2400" dirty="0" err="1">
                <a:latin typeface="+mn-lt"/>
                <a:cs typeface="+mn-cs"/>
              </a:rPr>
              <a:t>est</a:t>
            </a:r>
            <a:r>
              <a:rPr lang="es-ES" sz="2400" dirty="0">
                <a:latin typeface="+mn-lt"/>
                <a:cs typeface="+mn-cs"/>
              </a:rPr>
              <a:t> </a:t>
            </a:r>
            <a:r>
              <a:rPr lang="es-ES" sz="2400" dirty="0" err="1">
                <a:latin typeface="+mn-lt"/>
                <a:cs typeface="+mn-cs"/>
              </a:rPr>
              <a:t>indépendant</a:t>
            </a:r>
            <a:r>
              <a:rPr lang="es-ES" sz="2400" dirty="0">
                <a:latin typeface="+mn-lt"/>
                <a:cs typeface="+mn-cs"/>
              </a:rPr>
              <a:t> du </a:t>
            </a:r>
            <a:r>
              <a:rPr lang="es-ES" sz="2400" dirty="0" err="1">
                <a:latin typeface="+mn-lt"/>
                <a:cs typeface="+mn-cs"/>
              </a:rPr>
              <a:t>chemin</a:t>
            </a:r>
            <a:r>
              <a:rPr lang="es-ES" sz="2400" dirty="0">
                <a:latin typeface="+mn-lt"/>
                <a:cs typeface="+mn-cs"/>
              </a:rPr>
              <a:t> </a:t>
            </a:r>
            <a:r>
              <a:rPr lang="es-ES" sz="2400" dirty="0" err="1">
                <a:latin typeface="+mn-lt"/>
                <a:cs typeface="+mn-cs"/>
              </a:rPr>
              <a:t>suivi</a:t>
            </a:r>
            <a:r>
              <a:rPr lang="es-ES" sz="2400" dirty="0">
                <a:latin typeface="+mn-lt"/>
                <a:cs typeface="+mn-cs"/>
              </a:rPr>
              <a:t> ; le </a:t>
            </a:r>
            <a:r>
              <a:rPr lang="es-ES" sz="2400" dirty="0" err="1">
                <a:latin typeface="+mn-lt"/>
                <a:cs typeface="+mn-cs"/>
              </a:rPr>
              <a:t>poids</a:t>
            </a:r>
            <a:r>
              <a:rPr lang="es-ES" sz="2400" dirty="0">
                <a:latin typeface="+mn-lt"/>
                <a:cs typeface="+mn-cs"/>
              </a:rPr>
              <a:t> </a:t>
            </a:r>
            <a:r>
              <a:rPr lang="es-ES" sz="2400" dirty="0" err="1">
                <a:latin typeface="+mn-lt"/>
                <a:cs typeface="+mn-cs"/>
              </a:rPr>
              <a:t>est</a:t>
            </a:r>
            <a:r>
              <a:rPr lang="es-ES" sz="2400" dirty="0">
                <a:latin typeface="+mn-lt"/>
                <a:cs typeface="+mn-cs"/>
              </a:rPr>
              <a:t> une </a:t>
            </a:r>
            <a:r>
              <a:rPr lang="es-ES" sz="2400" dirty="0" err="1">
                <a:latin typeface="+mn-lt"/>
                <a:cs typeface="+mn-cs"/>
              </a:rPr>
              <a:t>force</a:t>
            </a:r>
            <a:r>
              <a:rPr lang="es-ES" sz="2400" dirty="0">
                <a:latin typeface="+mn-lt"/>
                <a:cs typeface="+mn-cs"/>
              </a:rPr>
              <a:t> “</a:t>
            </a:r>
            <a:r>
              <a:rPr lang="es-ES" sz="2400" b="1" dirty="0" err="1">
                <a:latin typeface="+mn-lt"/>
                <a:cs typeface="+mn-cs"/>
              </a:rPr>
              <a:t>conservative</a:t>
            </a:r>
            <a:r>
              <a:rPr lang="es-ES" sz="2400" dirty="0">
                <a:latin typeface="+mn-lt"/>
                <a:cs typeface="+mn-cs"/>
              </a:rPr>
              <a:t>” (</a:t>
            </a:r>
            <a:r>
              <a:rPr lang="es-ES" sz="2400" dirty="0" err="1">
                <a:latin typeface="+mn-lt"/>
                <a:cs typeface="+mn-cs"/>
              </a:rPr>
              <a:t>contrairement</a:t>
            </a:r>
            <a:r>
              <a:rPr lang="es-ES" sz="2400" dirty="0">
                <a:latin typeface="+mn-lt"/>
                <a:cs typeface="+mn-cs"/>
              </a:rPr>
              <a:t> </a:t>
            </a:r>
            <a:r>
              <a:rPr lang="es-ES" sz="2400" dirty="0" err="1">
                <a:latin typeface="+mn-lt"/>
                <a:cs typeface="+mn-cs"/>
              </a:rPr>
              <a:t>aux</a:t>
            </a:r>
            <a:r>
              <a:rPr lang="es-ES" sz="2400" dirty="0">
                <a:latin typeface="+mn-lt"/>
                <a:cs typeface="+mn-cs"/>
              </a:rPr>
              <a:t> </a:t>
            </a:r>
            <a:r>
              <a:rPr lang="es-ES" sz="2400" dirty="0" err="1">
                <a:latin typeface="+mn-lt"/>
                <a:cs typeface="+mn-cs"/>
              </a:rPr>
              <a:t>forces</a:t>
            </a:r>
            <a:r>
              <a:rPr lang="es-ES" sz="2400" dirty="0">
                <a:latin typeface="+mn-lt"/>
                <a:cs typeface="+mn-cs"/>
              </a:rPr>
              <a:t> de </a:t>
            </a:r>
            <a:r>
              <a:rPr lang="es-ES" sz="2400" dirty="0" err="1">
                <a:latin typeface="+mn-lt"/>
                <a:cs typeface="+mn-cs"/>
              </a:rPr>
              <a:t>frottement</a:t>
            </a:r>
            <a:r>
              <a:rPr lang="es-ES" sz="2400" dirty="0">
                <a:latin typeface="+mn-lt"/>
                <a:cs typeface="+mn-cs"/>
              </a:rPr>
              <a:t>).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050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dirty="0" err="1">
                <a:latin typeface="+mn-lt"/>
                <a:cs typeface="+mn-cs"/>
              </a:rPr>
              <a:t>On</a:t>
            </a:r>
            <a:r>
              <a:rPr lang="es-ES" sz="2400" dirty="0">
                <a:latin typeface="+mn-lt"/>
                <a:cs typeface="+mn-cs"/>
              </a:rPr>
              <a:t> </a:t>
            </a:r>
            <a:r>
              <a:rPr lang="es-ES" sz="2400" dirty="0" err="1">
                <a:latin typeface="+mn-lt"/>
                <a:cs typeface="+mn-cs"/>
              </a:rPr>
              <a:t>peut</a:t>
            </a:r>
            <a:r>
              <a:rPr lang="es-ES" sz="2400" dirty="0">
                <a:latin typeface="+mn-lt"/>
                <a:cs typeface="+mn-cs"/>
              </a:rPr>
              <a:t> </a:t>
            </a:r>
            <a:r>
              <a:rPr lang="es-ES" sz="2400" dirty="0" err="1">
                <a:latin typeface="+mn-lt"/>
                <a:cs typeface="+mn-cs"/>
              </a:rPr>
              <a:t>définir</a:t>
            </a:r>
            <a:r>
              <a:rPr lang="es-ES" sz="2400" dirty="0">
                <a:latin typeface="+mn-lt"/>
                <a:cs typeface="+mn-cs"/>
              </a:rPr>
              <a:t> une </a:t>
            </a:r>
            <a:r>
              <a:rPr lang="es-ES" sz="2400" b="1" dirty="0" err="1">
                <a:solidFill>
                  <a:srgbClr val="002060"/>
                </a:solidFill>
                <a:latin typeface="+mn-lt"/>
                <a:cs typeface="+mn-cs"/>
              </a:rPr>
              <a:t>fonction</a:t>
            </a:r>
            <a:r>
              <a:rPr lang="es-ES" sz="2400" b="1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es-ES" sz="2400" b="1" dirty="0" err="1">
                <a:solidFill>
                  <a:srgbClr val="002060"/>
                </a:solidFill>
                <a:latin typeface="+mn-lt"/>
                <a:cs typeface="+mn-cs"/>
              </a:rPr>
              <a:t>d’état</a:t>
            </a:r>
            <a:r>
              <a:rPr lang="es-ES" sz="2400" b="1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es-ES" sz="2400" dirty="0">
                <a:latin typeface="+mn-lt"/>
                <a:cs typeface="+mn-cs"/>
              </a:rPr>
              <a:t>: </a:t>
            </a:r>
            <a:r>
              <a:rPr lang="es-ES" sz="2400" b="1" dirty="0" err="1">
                <a:solidFill>
                  <a:srgbClr val="FF0000"/>
                </a:solidFill>
                <a:latin typeface="+mn-lt"/>
                <a:cs typeface="+mn-cs"/>
              </a:rPr>
              <a:t>l’énergie</a:t>
            </a:r>
            <a:r>
              <a:rPr lang="es-ES" sz="2400" b="1" dirty="0">
                <a:solidFill>
                  <a:srgbClr val="FF0000"/>
                </a:solidFill>
                <a:latin typeface="+mn-lt"/>
                <a:cs typeface="+mn-cs"/>
              </a:rPr>
              <a:t> </a:t>
            </a:r>
            <a:r>
              <a:rPr lang="es-ES" sz="2400" b="1" dirty="0" err="1">
                <a:solidFill>
                  <a:srgbClr val="FF0000"/>
                </a:solidFill>
                <a:latin typeface="+mn-lt"/>
                <a:cs typeface="+mn-cs"/>
              </a:rPr>
              <a:t>potentielle</a:t>
            </a:r>
            <a:r>
              <a:rPr lang="es-ES" sz="2400" b="1" dirty="0">
                <a:solidFill>
                  <a:srgbClr val="FF0000"/>
                </a:solidFill>
                <a:latin typeface="+mn-lt"/>
                <a:cs typeface="+mn-cs"/>
              </a:rPr>
              <a:t> </a:t>
            </a:r>
            <a:r>
              <a:rPr lang="es-ES" sz="2400" dirty="0">
                <a:latin typeface="+mn-lt"/>
                <a:cs typeface="+mn-cs"/>
              </a:rPr>
              <a:t>de </a:t>
            </a:r>
            <a:r>
              <a:rPr lang="es-ES" sz="2400" dirty="0" err="1">
                <a:latin typeface="+mn-lt"/>
                <a:cs typeface="+mn-cs"/>
              </a:rPr>
              <a:t>pesanteur</a:t>
            </a:r>
            <a:endParaRPr lang="es-ES" sz="2400" dirty="0"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s-ES" sz="3600" b="1" i="1" baseline="-25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pp</a:t>
            </a:r>
            <a:r>
              <a:rPr lang="es-E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= m g z   (+ </a:t>
            </a:r>
            <a:r>
              <a:rPr lang="es-E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cste</a:t>
            </a:r>
            <a:r>
              <a:rPr lang="es-ES" sz="3200" b="1" dirty="0">
                <a:solidFill>
                  <a:srgbClr val="002060"/>
                </a:solidFill>
                <a:latin typeface="+mn-lt"/>
                <a:cs typeface="+mn-cs"/>
              </a:rPr>
              <a:t>)</a:t>
            </a:r>
            <a:endParaRPr lang="es-ES" sz="3600" b="1" dirty="0">
              <a:solidFill>
                <a:srgbClr val="002060"/>
              </a:solidFill>
              <a:latin typeface="+mn-lt"/>
              <a:cs typeface="+mn-cs"/>
            </a:endParaRPr>
          </a:p>
        </p:txBody>
      </p:sp>
      <p:pic>
        <p:nvPicPr>
          <p:cNvPr id="4100" name="Picture 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2300"/>
            <a:ext cx="4133850" cy="349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ZoneTexte 34"/>
          <p:cNvSpPr txBox="1">
            <a:spLocks noChangeArrowheads="1"/>
          </p:cNvSpPr>
          <p:nvPr/>
        </p:nvSpPr>
        <p:spPr bwMode="auto">
          <a:xfrm>
            <a:off x="2190750" y="5581650"/>
            <a:ext cx="5372100" cy="646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s-ES" altLang="fr-FR" sz="360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s-ES" altLang="fr-FR" sz="32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A→B  </a:t>
            </a:r>
            <a:r>
              <a:rPr lang="es-ES" altLang="fr-FR" sz="3200">
                <a:latin typeface="Times New Roman" panose="02020603050405020304" pitchFamily="18" charset="0"/>
                <a:cs typeface="Times New Roman" panose="02020603050405020304" pitchFamily="18" charset="0"/>
              </a:rPr>
              <a:t>=  </a:t>
            </a:r>
            <a:r>
              <a:rPr lang="es-ES" altLang="fr-FR" sz="360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s-ES" altLang="fr-FR" sz="32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ppA</a:t>
            </a:r>
            <a:r>
              <a:rPr lang="es-ES" altLang="fr-FR" sz="320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s-ES" altLang="fr-FR" sz="360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s-ES" altLang="fr-FR" sz="32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ppB</a:t>
            </a:r>
            <a:r>
              <a:rPr lang="es-ES" altLang="fr-FR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=  - </a:t>
            </a:r>
            <a:r>
              <a:rPr lang="es-ES" altLang="fr-FR" sz="3600">
                <a:latin typeface="Symbol" panose="05050102010706020507" pitchFamily="18" charset="2"/>
                <a:cs typeface="Times New Roman" panose="02020603050405020304" pitchFamily="18" charset="0"/>
              </a:rPr>
              <a:t>D</a:t>
            </a:r>
            <a:r>
              <a:rPr lang="es-ES" altLang="fr-FR" sz="360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s-ES" altLang="fr-FR" sz="32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pp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1357313"/>
            <a:ext cx="3152775" cy="369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ZoneTexte 14"/>
          <p:cNvSpPr txBox="1">
            <a:spLocks noChangeArrowheads="1"/>
          </p:cNvSpPr>
          <p:nvPr/>
        </p:nvSpPr>
        <p:spPr bwMode="auto">
          <a:xfrm>
            <a:off x="2800350" y="609600"/>
            <a:ext cx="53451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s-ES" altLang="fr-FR" sz="3200" b="1">
                <a:solidFill>
                  <a:srgbClr val="00B0F0"/>
                </a:solidFill>
              </a:rPr>
              <a:t>Application au pendule simple</a:t>
            </a:r>
          </a:p>
        </p:txBody>
      </p:sp>
      <p:sp>
        <p:nvSpPr>
          <p:cNvPr id="50" name="ZoneTexte 49"/>
          <p:cNvSpPr txBox="1">
            <a:spLocks noChangeArrowheads="1"/>
          </p:cNvSpPr>
          <p:nvPr/>
        </p:nvSpPr>
        <p:spPr bwMode="auto">
          <a:xfrm>
            <a:off x="2895600" y="1314450"/>
            <a:ext cx="561975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s-ES" altLang="fr-FR" sz="2800"/>
              <a:t>E</a:t>
            </a:r>
            <a:r>
              <a:rPr lang="es-ES" altLang="fr-FR" sz="2800" i="1" baseline="-25000"/>
              <a:t>pp</a:t>
            </a:r>
            <a:r>
              <a:rPr lang="es-ES" altLang="fr-FR" sz="2800"/>
              <a:t> = </a:t>
            </a:r>
            <a:r>
              <a:rPr lang="es-ES" altLang="fr-FR" sz="2800" i="1"/>
              <a:t>mgz</a:t>
            </a:r>
            <a:r>
              <a:rPr lang="es-ES" altLang="fr-FR" sz="2800"/>
              <a:t> = </a:t>
            </a:r>
            <a:r>
              <a:rPr lang="es-ES" altLang="fr-FR" sz="2800" i="1"/>
              <a:t>mg</a:t>
            </a:r>
            <a:r>
              <a:rPr lang="es-ES" altLang="fr-FR" sz="2800"/>
              <a:t> OH = </a:t>
            </a:r>
            <a:r>
              <a:rPr lang="es-ES" altLang="fr-FR" sz="2800" i="1"/>
              <a:t>mg (OC-HC)</a:t>
            </a:r>
          </a:p>
          <a:p>
            <a:r>
              <a:rPr lang="es-ES" altLang="fr-FR" sz="2800"/>
              <a:t>E</a:t>
            </a:r>
            <a:r>
              <a:rPr lang="es-ES" altLang="fr-FR" sz="2800" i="1" baseline="-25000"/>
              <a:t>pp</a:t>
            </a:r>
            <a:r>
              <a:rPr lang="es-ES" altLang="fr-FR" sz="2800"/>
              <a:t> = </a:t>
            </a:r>
            <a:r>
              <a:rPr lang="es-ES" altLang="fr-FR" sz="2800" i="1"/>
              <a:t>mg </a:t>
            </a:r>
            <a:r>
              <a:rPr lang="es-ES" altLang="fr-FR" sz="2800"/>
              <a:t>(L – L cos</a:t>
            </a:r>
            <a:r>
              <a:rPr lang="es-ES" altLang="fr-FR" sz="2800">
                <a:latin typeface="Symbol" panose="05050102010706020507" pitchFamily="18" charset="2"/>
              </a:rPr>
              <a:t>q</a:t>
            </a:r>
            <a:r>
              <a:rPr lang="es-ES" altLang="fr-FR" sz="2800"/>
              <a:t>) = </a:t>
            </a:r>
            <a:r>
              <a:rPr lang="es-ES" altLang="fr-FR" sz="2800" i="1"/>
              <a:t>mg</a:t>
            </a:r>
            <a:r>
              <a:rPr lang="es-ES" altLang="fr-FR" sz="2800"/>
              <a:t>L(1 – cos</a:t>
            </a:r>
            <a:r>
              <a:rPr lang="es-ES" altLang="fr-FR" sz="2800">
                <a:latin typeface="Symbol" panose="05050102010706020507" pitchFamily="18" charset="2"/>
              </a:rPr>
              <a:t>q</a:t>
            </a:r>
            <a:r>
              <a:rPr lang="es-ES" altLang="fr-FR" sz="2800"/>
              <a:t> )</a:t>
            </a:r>
            <a:endParaRPr lang="es-ES" altLang="fr-FR" sz="4000"/>
          </a:p>
        </p:txBody>
      </p:sp>
      <p:grpSp>
        <p:nvGrpSpPr>
          <p:cNvPr id="2" name="Groupe 72"/>
          <p:cNvGrpSpPr>
            <a:grpSpLocks/>
          </p:cNvGrpSpPr>
          <p:nvPr/>
        </p:nvGrpSpPr>
        <p:grpSpPr bwMode="auto">
          <a:xfrm>
            <a:off x="3790950" y="2889250"/>
            <a:ext cx="4543425" cy="3073400"/>
            <a:chOff x="4048125" y="2755899"/>
            <a:chExt cx="4543425" cy="3073401"/>
          </a:xfrm>
        </p:grpSpPr>
        <p:grpSp>
          <p:nvGrpSpPr>
            <p:cNvPr id="5126" name="Groupe 62"/>
            <p:cNvGrpSpPr>
              <a:grpSpLocks/>
            </p:cNvGrpSpPr>
            <p:nvPr/>
          </p:nvGrpSpPr>
          <p:grpSpPr bwMode="auto">
            <a:xfrm>
              <a:off x="4048125" y="3257550"/>
              <a:ext cx="4543425" cy="1976965"/>
              <a:chOff x="2847975" y="5097238"/>
              <a:chExt cx="1729105" cy="899277"/>
            </a:xfrm>
          </p:grpSpPr>
          <p:pic>
            <p:nvPicPr>
              <p:cNvPr id="5134" name="Picture 27"/>
              <p:cNvPicPr>
                <a:picLocks noChangeAspect="1" noChangeArrowheads="1"/>
              </p:cNvPicPr>
              <p:nvPr/>
            </p:nvPicPr>
            <p:blipFill>
              <a:blip r:embed="rId3">
                <a:lum bright="-36000" contrast="6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073" b="10713"/>
              <a:stretch>
                <a:fillRect/>
              </a:stretch>
            </p:blipFill>
            <p:spPr bwMode="auto">
              <a:xfrm>
                <a:off x="2847975" y="5097238"/>
                <a:ext cx="1729105" cy="89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135" name="Rectangle 28"/>
              <p:cNvSpPr>
                <a:spLocks noChangeArrowheads="1"/>
              </p:cNvSpPr>
              <p:nvPr/>
            </p:nvSpPr>
            <p:spPr bwMode="auto">
              <a:xfrm>
                <a:off x="3605793" y="5113811"/>
                <a:ext cx="96061" cy="79983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fr-FR" altLang="fr-FR"/>
              </a:p>
            </p:txBody>
          </p:sp>
        </p:grpSp>
        <p:sp>
          <p:nvSpPr>
            <p:cNvPr id="5127" name="Text Box 34"/>
            <p:cNvSpPr txBox="1">
              <a:spLocks noChangeArrowheads="1"/>
            </p:cNvSpPr>
            <p:nvPr/>
          </p:nvSpPr>
          <p:spPr bwMode="auto">
            <a:xfrm>
              <a:off x="4343400" y="5162551"/>
              <a:ext cx="4191000" cy="666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Aft>
                  <a:spcPts val="1000"/>
                </a:spcAft>
              </a:pPr>
              <a:r>
                <a:rPr lang="es-ES" altLang="fr-FR" sz="2800">
                  <a:latin typeface="Symbol" panose="05050102010706020507" pitchFamily="18" charset="2"/>
                </a:rPr>
                <a:t>-p                                  +p</a:t>
              </a:r>
              <a:endParaRPr lang="es-ES" altLang="fr-FR" sz="4400">
                <a:latin typeface="Symbol" panose="05050102010706020507" pitchFamily="18" charset="2"/>
              </a:endParaRPr>
            </a:p>
          </p:txBody>
        </p:sp>
        <p:sp>
          <p:nvSpPr>
            <p:cNvPr id="5128" name="Text Box 35"/>
            <p:cNvSpPr txBox="1">
              <a:spLocks noChangeArrowheads="1"/>
            </p:cNvSpPr>
            <p:nvPr/>
          </p:nvSpPr>
          <p:spPr bwMode="auto">
            <a:xfrm>
              <a:off x="8068944" y="4897111"/>
              <a:ext cx="408305" cy="713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Aft>
                  <a:spcPts val="1000"/>
                </a:spcAft>
              </a:pPr>
              <a:r>
                <a:rPr lang="es-ES" altLang="fr-FR" sz="2000">
                  <a:latin typeface="Symbol" panose="05050102010706020507" pitchFamily="18" charset="2"/>
                </a:rPr>
                <a:t>q</a:t>
              </a:r>
              <a:endParaRPr lang="es-ES" altLang="fr-FR" sz="3600">
                <a:latin typeface="Arial" panose="020B0604020202020204" pitchFamily="34" charset="0"/>
              </a:endParaRPr>
            </a:p>
          </p:txBody>
        </p:sp>
        <p:sp>
          <p:nvSpPr>
            <p:cNvPr id="5129" name="Text Box 36"/>
            <p:cNvSpPr txBox="1">
              <a:spLocks noChangeArrowheads="1"/>
            </p:cNvSpPr>
            <p:nvPr/>
          </p:nvSpPr>
          <p:spPr bwMode="auto">
            <a:xfrm>
              <a:off x="6043295" y="2755899"/>
              <a:ext cx="833756" cy="911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Aft>
                  <a:spcPts val="1000"/>
                </a:spcAft>
              </a:pPr>
              <a:r>
                <a:rPr lang="es-ES" altLang="fr-FR" sz="2800"/>
                <a:t>E</a:t>
              </a:r>
              <a:r>
                <a:rPr lang="es-ES" altLang="fr-FR" sz="2800" i="1" baseline="-25000"/>
                <a:t>pp</a:t>
              </a:r>
              <a:endParaRPr lang="es-ES" altLang="fr-FR" sz="5400" i="1" baseline="-25000">
                <a:latin typeface="Arial" panose="020B0604020202020204" pitchFamily="34" charset="0"/>
              </a:endParaRPr>
            </a:p>
          </p:txBody>
        </p:sp>
        <p:cxnSp>
          <p:nvCxnSpPr>
            <p:cNvPr id="65" name="Connecteur droit 64"/>
            <p:cNvCxnSpPr/>
            <p:nvPr/>
          </p:nvCxnSpPr>
          <p:spPr>
            <a:xfrm rot="16200000" flipH="1">
              <a:off x="3656806" y="4334669"/>
              <a:ext cx="198278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cteur droit 67"/>
            <p:cNvCxnSpPr/>
            <p:nvPr/>
          </p:nvCxnSpPr>
          <p:spPr>
            <a:xfrm rot="16200000" flipH="1">
              <a:off x="6990556" y="4334669"/>
              <a:ext cx="198278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onnecteur droit 69"/>
            <p:cNvCxnSpPr/>
            <p:nvPr/>
          </p:nvCxnSpPr>
          <p:spPr>
            <a:xfrm rot="16200000" flipH="1">
              <a:off x="6326188" y="3259136"/>
              <a:ext cx="0" cy="2444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33" name="ZoneTexte 71"/>
            <p:cNvSpPr txBox="1">
              <a:spLocks noChangeArrowheads="1"/>
            </p:cNvSpPr>
            <p:nvPr/>
          </p:nvSpPr>
          <p:spPr bwMode="auto">
            <a:xfrm>
              <a:off x="6372225" y="3228975"/>
              <a:ext cx="69281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es-ES" altLang="fr-FR"/>
                <a:t>2mgL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ZoneTexte 3"/>
          <p:cNvSpPr txBox="1">
            <a:spLocks noChangeArrowheads="1"/>
          </p:cNvSpPr>
          <p:nvPr/>
        </p:nvSpPr>
        <p:spPr bwMode="auto">
          <a:xfrm>
            <a:off x="628650" y="495300"/>
            <a:ext cx="5257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s-ES" altLang="fr-FR" sz="3200" b="1">
                <a:solidFill>
                  <a:srgbClr val="002060"/>
                </a:solidFill>
              </a:rPr>
              <a:t>Energie potentielle élastique</a:t>
            </a:r>
          </a:p>
        </p:txBody>
      </p:sp>
      <p:grpSp>
        <p:nvGrpSpPr>
          <p:cNvPr id="6147" name="Groupe 95"/>
          <p:cNvGrpSpPr>
            <a:grpSpLocks/>
          </p:cNvGrpSpPr>
          <p:nvPr/>
        </p:nvGrpSpPr>
        <p:grpSpPr bwMode="auto">
          <a:xfrm>
            <a:off x="819150" y="1066800"/>
            <a:ext cx="7372350" cy="1304925"/>
            <a:chOff x="838200" y="1314450"/>
            <a:chExt cx="7372350" cy="1304270"/>
          </a:xfrm>
        </p:grpSpPr>
        <p:grpSp>
          <p:nvGrpSpPr>
            <p:cNvPr id="6150" name="Groupe 82"/>
            <p:cNvGrpSpPr>
              <a:grpSpLocks/>
            </p:cNvGrpSpPr>
            <p:nvPr/>
          </p:nvGrpSpPr>
          <p:grpSpPr bwMode="auto">
            <a:xfrm>
              <a:off x="838200" y="1314450"/>
              <a:ext cx="7372350" cy="1304270"/>
              <a:chOff x="495300" y="2457450"/>
              <a:chExt cx="7372350" cy="1304270"/>
            </a:xfrm>
          </p:grpSpPr>
          <p:sp>
            <p:nvSpPr>
              <p:cNvPr id="6153" name="Line 3"/>
              <p:cNvSpPr>
                <a:spLocks noChangeShapeType="1"/>
              </p:cNvSpPr>
              <p:nvPr/>
            </p:nvSpPr>
            <p:spPr bwMode="auto">
              <a:xfrm>
                <a:off x="495300" y="3164331"/>
                <a:ext cx="691515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 type="none" w="sm" len="sm"/>
                <a:tailEnd type="stealth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154" name="Line 7"/>
              <p:cNvSpPr>
                <a:spLocks noChangeShapeType="1"/>
              </p:cNvSpPr>
              <p:nvPr/>
            </p:nvSpPr>
            <p:spPr bwMode="auto">
              <a:xfrm flipH="1">
                <a:off x="5097782" y="3002280"/>
                <a:ext cx="0" cy="23622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6155" name="Group 8"/>
              <p:cNvGrpSpPr>
                <a:grpSpLocks/>
              </p:cNvGrpSpPr>
              <p:nvPr/>
            </p:nvGrpSpPr>
            <p:grpSpPr bwMode="auto">
              <a:xfrm>
                <a:off x="495300" y="2895854"/>
                <a:ext cx="3714750" cy="539242"/>
                <a:chOff x="0" y="0"/>
                <a:chExt cx="19985" cy="20000"/>
              </a:xfrm>
            </p:grpSpPr>
            <p:grpSp>
              <p:nvGrpSpPr>
                <p:cNvPr id="6161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0205" cy="20000"/>
                  <a:chOff x="0" y="0"/>
                  <a:chExt cx="19988" cy="20000"/>
                </a:xfrm>
              </p:grpSpPr>
              <p:grpSp>
                <p:nvGrpSpPr>
                  <p:cNvPr id="6193" name="Group 10"/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0410" cy="20000"/>
                    <a:chOff x="0" y="0"/>
                    <a:chExt cx="19987" cy="20000"/>
                  </a:xfrm>
                </p:grpSpPr>
                <p:grpSp>
                  <p:nvGrpSpPr>
                    <p:cNvPr id="6209" name="Group 1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0" y="0"/>
                      <a:ext cx="10794" cy="20000"/>
                      <a:chOff x="0" y="0"/>
                      <a:chExt cx="19992" cy="20000"/>
                    </a:xfrm>
                  </p:grpSpPr>
                  <p:grpSp>
                    <p:nvGrpSpPr>
                      <p:cNvPr id="6217" name="Group 1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0" y="0"/>
                        <a:ext cx="11472" cy="20000"/>
                        <a:chOff x="0" y="0"/>
                        <a:chExt cx="19982" cy="20000"/>
                      </a:xfrm>
                    </p:grpSpPr>
                    <p:sp>
                      <p:nvSpPr>
                        <p:cNvPr id="6221" name="Oval 13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0" y="0"/>
                          <a:ext cx="12569" cy="20000"/>
                        </a:xfrm>
                        <a:prstGeom prst="ellipse">
                          <a:avLst/>
                        </a:prstGeom>
                        <a:no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/>
                        <a:lstStyle>
                          <a:lvl1pPr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endParaRPr lang="fr-FR" altLang="fr-FR"/>
                        </a:p>
                      </p:txBody>
                    </p:sp>
                    <p:sp>
                      <p:nvSpPr>
                        <p:cNvPr id="6222" name="Oval 1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7413" y="0"/>
                          <a:ext cx="12569" cy="20000"/>
                        </a:xfrm>
                        <a:prstGeom prst="ellipse">
                          <a:avLst/>
                        </a:prstGeom>
                        <a:no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/>
                        <a:lstStyle>
                          <a:lvl1pPr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endParaRPr lang="fr-FR" altLang="fr-FR"/>
                        </a:p>
                      </p:txBody>
                    </p:sp>
                  </p:grpSp>
                  <p:grpSp>
                    <p:nvGrpSpPr>
                      <p:cNvPr id="6218" name="Group 1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8520" y="0"/>
                        <a:ext cx="11472" cy="20000"/>
                        <a:chOff x="0" y="0"/>
                        <a:chExt cx="20000" cy="20000"/>
                      </a:xfrm>
                    </p:grpSpPr>
                    <p:sp>
                      <p:nvSpPr>
                        <p:cNvPr id="6219" name="Oval 1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0" y="0"/>
                          <a:ext cx="12580" cy="20000"/>
                        </a:xfrm>
                        <a:prstGeom prst="ellipse">
                          <a:avLst/>
                        </a:prstGeom>
                        <a:no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/>
                        <a:lstStyle>
                          <a:lvl1pPr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endParaRPr lang="fr-FR" altLang="fr-FR"/>
                        </a:p>
                      </p:txBody>
                    </p:sp>
                    <p:sp>
                      <p:nvSpPr>
                        <p:cNvPr id="6220" name="Oval 1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7416" y="0"/>
                          <a:ext cx="12584" cy="20000"/>
                        </a:xfrm>
                        <a:prstGeom prst="ellipse">
                          <a:avLst/>
                        </a:prstGeom>
                        <a:no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/>
                        <a:lstStyle>
                          <a:lvl1pPr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endParaRPr lang="fr-FR" altLang="fr-FR"/>
                        </a:p>
                      </p:txBody>
                    </p:sp>
                  </p:grpSp>
                </p:grpSp>
                <p:grpSp>
                  <p:nvGrpSpPr>
                    <p:cNvPr id="6210" name="Group 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9195" y="0"/>
                      <a:ext cx="10792" cy="20000"/>
                      <a:chOff x="0" y="0"/>
                      <a:chExt cx="19997" cy="20000"/>
                    </a:xfrm>
                  </p:grpSpPr>
                  <p:grpSp>
                    <p:nvGrpSpPr>
                      <p:cNvPr id="6211" name="Group 1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0" y="0"/>
                        <a:ext cx="11477" cy="20000"/>
                        <a:chOff x="0" y="0"/>
                        <a:chExt cx="20000" cy="20000"/>
                      </a:xfrm>
                    </p:grpSpPr>
                    <p:sp>
                      <p:nvSpPr>
                        <p:cNvPr id="6215" name="Oval 2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0" y="0"/>
                          <a:ext cx="12580" cy="20000"/>
                        </a:xfrm>
                        <a:prstGeom prst="ellipse">
                          <a:avLst/>
                        </a:prstGeom>
                        <a:no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/>
                        <a:lstStyle>
                          <a:lvl1pPr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endParaRPr lang="fr-FR" altLang="fr-FR"/>
                        </a:p>
                      </p:txBody>
                    </p:sp>
                    <p:sp>
                      <p:nvSpPr>
                        <p:cNvPr id="6216" name="Oval 21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7424" y="0"/>
                          <a:ext cx="12576" cy="20000"/>
                        </a:xfrm>
                        <a:prstGeom prst="ellipse">
                          <a:avLst/>
                        </a:prstGeom>
                        <a:no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/>
                        <a:lstStyle>
                          <a:lvl1pPr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endParaRPr lang="fr-FR" altLang="fr-FR"/>
                        </a:p>
                      </p:txBody>
                    </p:sp>
                  </p:grpSp>
                  <p:grpSp>
                    <p:nvGrpSpPr>
                      <p:cNvPr id="6212" name="Group 2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8520" y="0"/>
                        <a:ext cx="11477" cy="20000"/>
                        <a:chOff x="-5" y="0"/>
                        <a:chExt cx="20005" cy="20000"/>
                      </a:xfrm>
                    </p:grpSpPr>
                    <p:sp>
                      <p:nvSpPr>
                        <p:cNvPr id="6213" name="Oval 23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-5" y="0"/>
                          <a:ext cx="12583" cy="20000"/>
                        </a:xfrm>
                        <a:prstGeom prst="ellipse">
                          <a:avLst/>
                        </a:prstGeom>
                        <a:no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/>
                        <a:lstStyle>
                          <a:lvl1pPr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endParaRPr lang="fr-FR" altLang="fr-FR"/>
                        </a:p>
                      </p:txBody>
                    </p:sp>
                    <p:sp>
                      <p:nvSpPr>
                        <p:cNvPr id="6214" name="Oval 2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7420" y="0"/>
                          <a:ext cx="12580" cy="20000"/>
                        </a:xfrm>
                        <a:prstGeom prst="ellipse">
                          <a:avLst/>
                        </a:prstGeom>
                        <a:no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/>
                        <a:lstStyle>
                          <a:lvl1pPr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endParaRPr lang="fr-FR" altLang="fr-FR"/>
                        </a:p>
                      </p:txBody>
                    </p:sp>
                  </p:grpSp>
                </p:grpSp>
              </p:grpSp>
              <p:grpSp>
                <p:nvGrpSpPr>
                  <p:cNvPr id="6194" name="Group 25"/>
                  <p:cNvGrpSpPr>
                    <a:grpSpLocks/>
                  </p:cNvGrpSpPr>
                  <p:nvPr/>
                </p:nvGrpSpPr>
                <p:grpSpPr bwMode="auto">
                  <a:xfrm>
                    <a:off x="9578" y="0"/>
                    <a:ext cx="10410" cy="20000"/>
                    <a:chOff x="0" y="0"/>
                    <a:chExt cx="20000" cy="20000"/>
                  </a:xfrm>
                </p:grpSpPr>
                <p:grpSp>
                  <p:nvGrpSpPr>
                    <p:cNvPr id="6195" name="Group 2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0" y="0"/>
                      <a:ext cx="10799" cy="20000"/>
                      <a:chOff x="0" y="0"/>
                      <a:chExt cx="20000" cy="20000"/>
                    </a:xfrm>
                  </p:grpSpPr>
                  <p:grpSp>
                    <p:nvGrpSpPr>
                      <p:cNvPr id="6203" name="Group 2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0" y="0"/>
                        <a:ext cx="11479" cy="20000"/>
                        <a:chOff x="0" y="0"/>
                        <a:chExt cx="20000" cy="20000"/>
                      </a:xfrm>
                    </p:grpSpPr>
                    <p:sp>
                      <p:nvSpPr>
                        <p:cNvPr id="6207" name="Oval 28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0" y="0"/>
                          <a:ext cx="12578" cy="20000"/>
                        </a:xfrm>
                        <a:prstGeom prst="ellipse">
                          <a:avLst/>
                        </a:prstGeom>
                        <a:no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/>
                        <a:lstStyle>
                          <a:lvl1pPr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endParaRPr lang="fr-FR" altLang="fr-FR"/>
                        </a:p>
                      </p:txBody>
                    </p:sp>
                    <p:sp>
                      <p:nvSpPr>
                        <p:cNvPr id="6208" name="Oval 2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7431" y="0"/>
                          <a:ext cx="12569" cy="20000"/>
                        </a:xfrm>
                        <a:prstGeom prst="ellipse">
                          <a:avLst/>
                        </a:prstGeom>
                        <a:no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/>
                        <a:lstStyle>
                          <a:lvl1pPr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endParaRPr lang="fr-FR" altLang="fr-FR"/>
                        </a:p>
                      </p:txBody>
                    </p:sp>
                  </p:grpSp>
                  <p:grpSp>
                    <p:nvGrpSpPr>
                      <p:cNvPr id="6204" name="Group 3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8521" y="0"/>
                        <a:ext cx="11479" cy="20000"/>
                        <a:chOff x="-7" y="0"/>
                        <a:chExt cx="20007" cy="20000"/>
                      </a:xfrm>
                    </p:grpSpPr>
                    <p:sp>
                      <p:nvSpPr>
                        <p:cNvPr id="6205" name="Oval 31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-7" y="0"/>
                          <a:ext cx="12582" cy="20000"/>
                        </a:xfrm>
                        <a:prstGeom prst="ellipse">
                          <a:avLst/>
                        </a:prstGeom>
                        <a:no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/>
                        <a:lstStyle>
                          <a:lvl1pPr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endParaRPr lang="fr-FR" altLang="fr-FR"/>
                        </a:p>
                      </p:txBody>
                    </p:sp>
                    <p:sp>
                      <p:nvSpPr>
                        <p:cNvPr id="6206" name="Oval 32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7418" y="0"/>
                          <a:ext cx="12582" cy="20000"/>
                        </a:xfrm>
                        <a:prstGeom prst="ellipse">
                          <a:avLst/>
                        </a:prstGeom>
                        <a:no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/>
                        <a:lstStyle>
                          <a:lvl1pPr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endParaRPr lang="fr-FR" altLang="fr-FR"/>
                        </a:p>
                      </p:txBody>
                    </p:sp>
                  </p:grpSp>
                </p:grpSp>
                <p:grpSp>
                  <p:nvGrpSpPr>
                    <p:cNvPr id="6196" name="Group 3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9201" y="0"/>
                      <a:ext cx="10799" cy="20000"/>
                      <a:chOff x="0" y="0"/>
                      <a:chExt cx="20000" cy="20000"/>
                    </a:xfrm>
                  </p:grpSpPr>
                  <p:grpSp>
                    <p:nvGrpSpPr>
                      <p:cNvPr id="6197" name="Group 3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0" y="0"/>
                        <a:ext cx="11479" cy="20000"/>
                        <a:chOff x="0" y="0"/>
                        <a:chExt cx="20000" cy="20000"/>
                      </a:xfrm>
                    </p:grpSpPr>
                    <p:sp>
                      <p:nvSpPr>
                        <p:cNvPr id="6201" name="Oval 3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0" y="0"/>
                          <a:ext cx="12578" cy="20000"/>
                        </a:xfrm>
                        <a:prstGeom prst="ellipse">
                          <a:avLst/>
                        </a:prstGeom>
                        <a:no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/>
                        <a:lstStyle>
                          <a:lvl1pPr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endParaRPr lang="fr-FR" altLang="fr-FR"/>
                        </a:p>
                      </p:txBody>
                    </p:sp>
                    <p:sp>
                      <p:nvSpPr>
                        <p:cNvPr id="6202" name="Oval 3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7431" y="0"/>
                          <a:ext cx="12569" cy="20000"/>
                        </a:xfrm>
                        <a:prstGeom prst="ellipse">
                          <a:avLst/>
                        </a:prstGeom>
                        <a:no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/>
                        <a:lstStyle>
                          <a:lvl1pPr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endParaRPr lang="fr-FR" altLang="fr-FR"/>
                        </a:p>
                      </p:txBody>
                    </p:sp>
                  </p:grpSp>
                  <p:grpSp>
                    <p:nvGrpSpPr>
                      <p:cNvPr id="6198" name="Group 3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8521" y="0"/>
                        <a:ext cx="11479" cy="20000"/>
                        <a:chOff x="-7" y="0"/>
                        <a:chExt cx="20007" cy="20000"/>
                      </a:xfrm>
                    </p:grpSpPr>
                    <p:sp>
                      <p:nvSpPr>
                        <p:cNvPr id="6199" name="Oval 38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-7" y="0"/>
                          <a:ext cx="12582" cy="20000"/>
                        </a:xfrm>
                        <a:prstGeom prst="ellipse">
                          <a:avLst/>
                        </a:prstGeom>
                        <a:no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/>
                        <a:lstStyle>
                          <a:lvl1pPr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endParaRPr lang="fr-FR" altLang="fr-FR"/>
                        </a:p>
                      </p:txBody>
                    </p:sp>
                    <p:sp>
                      <p:nvSpPr>
                        <p:cNvPr id="6200" name="Oval 3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7418" y="0"/>
                          <a:ext cx="12582" cy="20000"/>
                        </a:xfrm>
                        <a:prstGeom prst="ellipse">
                          <a:avLst/>
                        </a:prstGeom>
                        <a:no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/>
                        <a:lstStyle>
                          <a:lvl1pPr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endParaRPr lang="fr-FR" altLang="fr-FR"/>
                        </a:p>
                      </p:txBody>
                    </p:sp>
                  </p:grpSp>
                </p:grpSp>
              </p:grpSp>
            </p:grpSp>
            <p:grpSp>
              <p:nvGrpSpPr>
                <p:cNvPr id="6162" name="Group 40"/>
                <p:cNvGrpSpPr>
                  <a:grpSpLocks/>
                </p:cNvGrpSpPr>
                <p:nvPr/>
              </p:nvGrpSpPr>
              <p:grpSpPr bwMode="auto">
                <a:xfrm>
                  <a:off x="9780" y="0"/>
                  <a:ext cx="10205" cy="20000"/>
                  <a:chOff x="0" y="0"/>
                  <a:chExt cx="19993" cy="20000"/>
                </a:xfrm>
              </p:grpSpPr>
              <p:grpSp>
                <p:nvGrpSpPr>
                  <p:cNvPr id="6163" name="Group 41"/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0413" cy="20000"/>
                    <a:chOff x="0" y="0"/>
                    <a:chExt cx="19993" cy="20000"/>
                  </a:xfrm>
                </p:grpSpPr>
                <p:grpSp>
                  <p:nvGrpSpPr>
                    <p:cNvPr id="6179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0" y="0"/>
                      <a:ext cx="10796" cy="20000"/>
                      <a:chOff x="0" y="0"/>
                      <a:chExt cx="19994" cy="20000"/>
                    </a:xfrm>
                  </p:grpSpPr>
                  <p:grpSp>
                    <p:nvGrpSpPr>
                      <p:cNvPr id="6187" name="Group 4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0" y="0"/>
                        <a:ext cx="11475" cy="20000"/>
                        <a:chOff x="0" y="0"/>
                        <a:chExt cx="20000" cy="20000"/>
                      </a:xfrm>
                    </p:grpSpPr>
                    <p:sp>
                      <p:nvSpPr>
                        <p:cNvPr id="6191" name="Oval 4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0" y="0"/>
                          <a:ext cx="12582" cy="20000"/>
                        </a:xfrm>
                        <a:prstGeom prst="ellipse">
                          <a:avLst/>
                        </a:prstGeom>
                        <a:no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/>
                        <a:lstStyle>
                          <a:lvl1pPr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endParaRPr lang="fr-FR" altLang="fr-FR"/>
                        </a:p>
                      </p:txBody>
                    </p:sp>
                    <p:sp>
                      <p:nvSpPr>
                        <p:cNvPr id="6192" name="Oval 4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7430" y="0"/>
                          <a:ext cx="12570" cy="20000"/>
                        </a:xfrm>
                        <a:prstGeom prst="ellipse">
                          <a:avLst/>
                        </a:prstGeom>
                        <a:no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/>
                        <a:lstStyle>
                          <a:lvl1pPr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endParaRPr lang="fr-FR" altLang="fr-FR"/>
                        </a:p>
                      </p:txBody>
                    </p:sp>
                  </p:grpSp>
                  <p:grpSp>
                    <p:nvGrpSpPr>
                      <p:cNvPr id="6188" name="Group 4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8519" y="0"/>
                        <a:ext cx="11475" cy="20000"/>
                        <a:chOff x="0" y="0"/>
                        <a:chExt cx="20000" cy="20000"/>
                      </a:xfrm>
                    </p:grpSpPr>
                    <p:sp>
                      <p:nvSpPr>
                        <p:cNvPr id="6189" name="Oval 4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0" y="0"/>
                          <a:ext cx="12582" cy="20000"/>
                        </a:xfrm>
                        <a:prstGeom prst="ellipse">
                          <a:avLst/>
                        </a:prstGeom>
                        <a:no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/>
                        <a:lstStyle>
                          <a:lvl1pPr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endParaRPr lang="fr-FR" altLang="fr-FR"/>
                        </a:p>
                      </p:txBody>
                    </p:sp>
                    <p:sp>
                      <p:nvSpPr>
                        <p:cNvPr id="6190" name="Oval 48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7421" y="0"/>
                          <a:ext cx="12579" cy="20000"/>
                        </a:xfrm>
                        <a:prstGeom prst="ellipse">
                          <a:avLst/>
                        </a:prstGeom>
                        <a:no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/>
                        <a:lstStyle>
                          <a:lvl1pPr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endParaRPr lang="fr-FR" altLang="fr-FR"/>
                        </a:p>
                      </p:txBody>
                    </p:sp>
                  </p:grpSp>
                </p:grpSp>
                <p:grpSp>
                  <p:nvGrpSpPr>
                    <p:cNvPr id="6180" name="Group 4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9197" y="0"/>
                      <a:ext cx="10796" cy="20000"/>
                      <a:chOff x="-7" y="0"/>
                      <a:chExt cx="20008" cy="20000"/>
                    </a:xfrm>
                  </p:grpSpPr>
                  <p:grpSp>
                    <p:nvGrpSpPr>
                      <p:cNvPr id="6181" name="Group 5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-7" y="0"/>
                        <a:ext cx="11483" cy="20000"/>
                        <a:chOff x="0" y="0"/>
                        <a:chExt cx="20001" cy="20000"/>
                      </a:xfrm>
                    </p:grpSpPr>
                    <p:sp>
                      <p:nvSpPr>
                        <p:cNvPr id="6185" name="Oval 51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0" y="0"/>
                          <a:ext cx="12583" cy="20000"/>
                        </a:xfrm>
                        <a:prstGeom prst="ellipse">
                          <a:avLst/>
                        </a:prstGeom>
                        <a:no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/>
                        <a:lstStyle>
                          <a:lvl1pPr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endParaRPr lang="fr-FR" altLang="fr-FR"/>
                        </a:p>
                      </p:txBody>
                    </p:sp>
                    <p:sp>
                      <p:nvSpPr>
                        <p:cNvPr id="6186" name="Oval 52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7431" y="0"/>
                          <a:ext cx="12570" cy="20000"/>
                        </a:xfrm>
                        <a:prstGeom prst="ellipse">
                          <a:avLst/>
                        </a:prstGeom>
                        <a:no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/>
                        <a:lstStyle>
                          <a:lvl1pPr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endParaRPr lang="fr-FR" altLang="fr-FR"/>
                        </a:p>
                      </p:txBody>
                    </p:sp>
                  </p:grpSp>
                  <p:grpSp>
                    <p:nvGrpSpPr>
                      <p:cNvPr id="6182" name="Group 5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8518" y="0"/>
                        <a:ext cx="11483" cy="20000"/>
                        <a:chOff x="0" y="0"/>
                        <a:chExt cx="20000" cy="20000"/>
                      </a:xfrm>
                    </p:grpSpPr>
                    <p:sp>
                      <p:nvSpPr>
                        <p:cNvPr id="6183" name="Oval 5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0" y="0"/>
                          <a:ext cx="12582" cy="20000"/>
                        </a:xfrm>
                        <a:prstGeom prst="ellipse">
                          <a:avLst/>
                        </a:prstGeom>
                        <a:no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/>
                        <a:lstStyle>
                          <a:lvl1pPr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endParaRPr lang="fr-FR" altLang="fr-FR"/>
                        </a:p>
                      </p:txBody>
                    </p:sp>
                    <p:sp>
                      <p:nvSpPr>
                        <p:cNvPr id="6184" name="Oval 5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7421" y="0"/>
                          <a:ext cx="12579" cy="20000"/>
                        </a:xfrm>
                        <a:prstGeom prst="ellipse">
                          <a:avLst/>
                        </a:prstGeom>
                        <a:no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/>
                        <a:lstStyle>
                          <a:lvl1pPr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endParaRPr lang="fr-FR" altLang="fr-FR"/>
                        </a:p>
                      </p:txBody>
                    </p:sp>
                  </p:grpSp>
                </p:grpSp>
              </p:grpSp>
              <p:grpSp>
                <p:nvGrpSpPr>
                  <p:cNvPr id="6164" name="Group 56"/>
                  <p:cNvGrpSpPr>
                    <a:grpSpLocks/>
                  </p:cNvGrpSpPr>
                  <p:nvPr/>
                </p:nvGrpSpPr>
                <p:grpSpPr bwMode="auto">
                  <a:xfrm>
                    <a:off x="9580" y="0"/>
                    <a:ext cx="10413" cy="20000"/>
                    <a:chOff x="-4" y="0"/>
                    <a:chExt cx="20006" cy="20000"/>
                  </a:xfrm>
                </p:grpSpPr>
                <p:grpSp>
                  <p:nvGrpSpPr>
                    <p:cNvPr id="6165" name="Group 5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-4" y="0"/>
                      <a:ext cx="10803" cy="20000"/>
                      <a:chOff x="0" y="0"/>
                      <a:chExt cx="20003" cy="20000"/>
                    </a:xfrm>
                  </p:grpSpPr>
                  <p:grpSp>
                    <p:nvGrpSpPr>
                      <p:cNvPr id="6173" name="Group 5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0" y="0"/>
                        <a:ext cx="11480" cy="20000"/>
                        <a:chOff x="0" y="0"/>
                        <a:chExt cx="20003" cy="20000"/>
                      </a:xfrm>
                    </p:grpSpPr>
                    <p:sp>
                      <p:nvSpPr>
                        <p:cNvPr id="6177" name="Oval 5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0" y="0"/>
                          <a:ext cx="12582" cy="20000"/>
                        </a:xfrm>
                        <a:prstGeom prst="ellipse">
                          <a:avLst/>
                        </a:prstGeom>
                        <a:no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/>
                        <a:lstStyle>
                          <a:lvl1pPr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endParaRPr lang="fr-FR" altLang="fr-FR"/>
                        </a:p>
                      </p:txBody>
                    </p:sp>
                    <p:sp>
                      <p:nvSpPr>
                        <p:cNvPr id="6178" name="Oval 6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7430" y="0"/>
                          <a:ext cx="12573" cy="20000"/>
                        </a:xfrm>
                        <a:prstGeom prst="ellipse">
                          <a:avLst/>
                        </a:prstGeom>
                        <a:no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/>
                        <a:lstStyle>
                          <a:lvl1pPr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endParaRPr lang="fr-FR" altLang="fr-FR"/>
                        </a:p>
                      </p:txBody>
                    </p:sp>
                  </p:grpSp>
                  <p:grpSp>
                    <p:nvGrpSpPr>
                      <p:cNvPr id="6174" name="Group 6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8523" y="0"/>
                        <a:ext cx="11480" cy="20000"/>
                        <a:chOff x="0" y="0"/>
                        <a:chExt cx="20000" cy="20000"/>
                      </a:xfrm>
                    </p:grpSpPr>
                    <p:sp>
                      <p:nvSpPr>
                        <p:cNvPr id="6175" name="Oval 62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0" y="0"/>
                          <a:ext cx="12580" cy="20000"/>
                        </a:xfrm>
                        <a:prstGeom prst="ellipse">
                          <a:avLst/>
                        </a:prstGeom>
                        <a:no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/>
                        <a:lstStyle>
                          <a:lvl1pPr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endParaRPr lang="fr-FR" altLang="fr-FR"/>
                        </a:p>
                      </p:txBody>
                    </p:sp>
                    <p:sp>
                      <p:nvSpPr>
                        <p:cNvPr id="6176" name="Oval 63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7432" y="0"/>
                          <a:ext cx="12568" cy="20000"/>
                        </a:xfrm>
                        <a:prstGeom prst="ellipse">
                          <a:avLst/>
                        </a:prstGeom>
                        <a:no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/>
                        <a:lstStyle>
                          <a:lvl1pPr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endParaRPr lang="fr-FR" altLang="fr-FR"/>
                        </a:p>
                      </p:txBody>
                    </p:sp>
                  </p:grpSp>
                </p:grpSp>
                <p:grpSp>
                  <p:nvGrpSpPr>
                    <p:cNvPr id="6166" name="Group 6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9199" y="0"/>
                      <a:ext cx="10803" cy="20000"/>
                      <a:chOff x="-6" y="0"/>
                      <a:chExt cx="20008" cy="20000"/>
                    </a:xfrm>
                  </p:grpSpPr>
                  <p:grpSp>
                    <p:nvGrpSpPr>
                      <p:cNvPr id="6167" name="Group 6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-6" y="0"/>
                        <a:ext cx="11483" cy="20000"/>
                        <a:chOff x="0" y="0"/>
                        <a:chExt cx="20001" cy="20000"/>
                      </a:xfrm>
                    </p:grpSpPr>
                    <p:sp>
                      <p:nvSpPr>
                        <p:cNvPr id="6171" name="Oval 6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0" y="0"/>
                          <a:ext cx="12581" cy="20000"/>
                        </a:xfrm>
                        <a:prstGeom prst="ellipse">
                          <a:avLst/>
                        </a:prstGeom>
                        <a:no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/>
                        <a:lstStyle>
                          <a:lvl1pPr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endParaRPr lang="fr-FR" altLang="fr-FR"/>
                        </a:p>
                      </p:txBody>
                    </p:sp>
                    <p:sp>
                      <p:nvSpPr>
                        <p:cNvPr id="6172" name="Oval 6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7429" y="0"/>
                          <a:ext cx="12572" cy="20000"/>
                        </a:xfrm>
                        <a:prstGeom prst="ellipse">
                          <a:avLst/>
                        </a:prstGeom>
                        <a:no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/>
                        <a:lstStyle>
                          <a:lvl1pPr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endParaRPr lang="fr-FR" altLang="fr-FR"/>
                        </a:p>
                      </p:txBody>
                    </p:sp>
                  </p:grpSp>
                  <p:grpSp>
                    <p:nvGrpSpPr>
                      <p:cNvPr id="6168" name="Group 6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8519" y="0"/>
                        <a:ext cx="11483" cy="20000"/>
                        <a:chOff x="0" y="0"/>
                        <a:chExt cx="19999" cy="20000"/>
                      </a:xfrm>
                    </p:grpSpPr>
                    <p:sp>
                      <p:nvSpPr>
                        <p:cNvPr id="6169" name="Oval 6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0" y="0"/>
                          <a:ext cx="12580" cy="20000"/>
                        </a:xfrm>
                        <a:prstGeom prst="ellipse">
                          <a:avLst/>
                        </a:prstGeom>
                        <a:no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/>
                        <a:lstStyle>
                          <a:lvl1pPr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endParaRPr lang="fr-FR" altLang="fr-FR"/>
                        </a:p>
                      </p:txBody>
                    </p:sp>
                    <p:sp>
                      <p:nvSpPr>
                        <p:cNvPr id="6170" name="Oval 7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7428" y="0"/>
                          <a:ext cx="12571" cy="20000"/>
                        </a:xfrm>
                        <a:prstGeom prst="ellipse">
                          <a:avLst/>
                        </a:prstGeom>
                        <a:no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/>
                        <a:lstStyle>
                          <a:lvl1pPr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endParaRPr lang="fr-FR" altLang="fr-FR"/>
                        </a:p>
                      </p:txBody>
                    </p:sp>
                  </p:grpSp>
                </p:grpSp>
              </p:grpSp>
            </p:grpSp>
          </p:grpSp>
          <p:sp>
            <p:nvSpPr>
              <p:cNvPr id="6156" name="Line 74"/>
              <p:cNvSpPr>
                <a:spLocks noChangeShapeType="1"/>
              </p:cNvSpPr>
              <p:nvPr/>
            </p:nvSpPr>
            <p:spPr bwMode="auto">
              <a:xfrm flipH="1" flipV="1">
                <a:off x="4705349" y="3092197"/>
                <a:ext cx="1021577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157" name="ZoneTexte 78"/>
              <p:cNvSpPr txBox="1">
                <a:spLocks noChangeArrowheads="1"/>
              </p:cNvSpPr>
              <p:nvPr/>
            </p:nvSpPr>
            <p:spPr bwMode="auto">
              <a:xfrm>
                <a:off x="4953000" y="2457450"/>
                <a:ext cx="466794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r>
                  <a:rPr lang="es-ES" altLang="fr-FR" sz="3600" b="1">
                    <a:latin typeface="EU Arrow" panose="020B0604020202020204" pitchFamily="34" charset="2"/>
                  </a:rPr>
                  <a:t>F</a:t>
                </a:r>
              </a:p>
            </p:txBody>
          </p:sp>
          <p:sp>
            <p:nvSpPr>
              <p:cNvPr id="6158" name="Line 7"/>
              <p:cNvSpPr>
                <a:spLocks noChangeShapeType="1"/>
              </p:cNvSpPr>
              <p:nvPr/>
            </p:nvSpPr>
            <p:spPr bwMode="auto">
              <a:xfrm flipH="1">
                <a:off x="4411982" y="3002280"/>
                <a:ext cx="0" cy="23622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159" name="Line 7"/>
              <p:cNvSpPr>
                <a:spLocks noChangeShapeType="1"/>
              </p:cNvSpPr>
              <p:nvPr/>
            </p:nvSpPr>
            <p:spPr bwMode="auto">
              <a:xfrm flipH="1">
                <a:off x="6183632" y="3002280"/>
                <a:ext cx="0" cy="23622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160" name="ZoneTexte 81"/>
              <p:cNvSpPr txBox="1">
                <a:spLocks noChangeArrowheads="1"/>
              </p:cNvSpPr>
              <p:nvPr/>
            </p:nvSpPr>
            <p:spPr bwMode="auto">
              <a:xfrm>
                <a:off x="4191000" y="3238500"/>
                <a:ext cx="3676650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r>
                  <a:rPr lang="es-ES" altLang="fr-FR" sz="2800" b="1"/>
                  <a:t>0       x</a:t>
                </a:r>
                <a:r>
                  <a:rPr lang="es-ES" altLang="fr-FR" sz="2800" b="1" baseline="-25000"/>
                  <a:t>A</a:t>
                </a:r>
                <a:r>
                  <a:rPr lang="es-ES" altLang="fr-FR" sz="2800" b="1"/>
                  <a:t>          x</a:t>
                </a:r>
                <a:r>
                  <a:rPr lang="es-ES" altLang="fr-FR" sz="2800" b="1" baseline="-25000"/>
                  <a:t>B                </a:t>
                </a:r>
                <a:r>
                  <a:rPr lang="es-ES" altLang="fr-FR" sz="4000" b="1" baseline="30000"/>
                  <a:t> x</a:t>
                </a:r>
              </a:p>
            </p:txBody>
          </p:sp>
        </p:grpSp>
        <p:cxnSp>
          <p:nvCxnSpPr>
            <p:cNvPr id="85" name="Connecteur droit avec flèche 84"/>
            <p:cNvCxnSpPr/>
            <p:nvPr/>
          </p:nvCxnSpPr>
          <p:spPr>
            <a:xfrm>
              <a:off x="6057900" y="2076068"/>
              <a:ext cx="285750" cy="1587"/>
            </a:xfrm>
            <a:prstGeom prst="straightConnector1">
              <a:avLst/>
            </a:prstGeom>
            <a:ln w="34925" cmpd="sng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52" name="ZoneTexte 86"/>
            <p:cNvSpPr txBox="1">
              <a:spLocks noChangeArrowheads="1"/>
            </p:cNvSpPr>
            <p:nvPr/>
          </p:nvSpPr>
          <p:spPr bwMode="auto">
            <a:xfrm>
              <a:off x="5924550" y="2019300"/>
              <a:ext cx="49084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es-ES" altLang="fr-FR" sz="2400" b="1">
                  <a:solidFill>
                    <a:srgbClr val="FF0000"/>
                  </a:solidFill>
                </a:rPr>
                <a:t>dx</a:t>
              </a:r>
            </a:p>
          </p:txBody>
        </p:sp>
      </p:grpSp>
      <p:sp>
        <p:nvSpPr>
          <p:cNvPr id="89" name="ZoneTexte 88"/>
          <p:cNvSpPr txBox="1"/>
          <p:nvPr/>
        </p:nvSpPr>
        <p:spPr>
          <a:xfrm>
            <a:off x="666750" y="2609850"/>
            <a:ext cx="7772400" cy="3632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600" dirty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s-ES" sz="3200" i="1" baseline="-25000" dirty="0">
                <a:latin typeface="Times New Roman" pitchFamily="18" charset="0"/>
                <a:cs typeface="Times New Roman" pitchFamily="18" charset="0"/>
              </a:rPr>
              <a:t>A→B  </a:t>
            </a:r>
            <a:r>
              <a:rPr lang="es-ES" sz="3200" dirty="0">
                <a:latin typeface="Times New Roman" pitchFamily="18" charset="0"/>
                <a:cs typeface="Times New Roman" pitchFamily="18" charset="0"/>
              </a:rPr>
              <a:t>=   </a:t>
            </a:r>
            <a:r>
              <a:rPr lang="es-ES" sz="4400" dirty="0">
                <a:latin typeface="Times New Roman" pitchFamily="18" charset="0"/>
                <a:cs typeface="Times New Roman" pitchFamily="18" charset="0"/>
                <a:sym typeface="Symbol"/>
              </a:rPr>
              <a:t></a:t>
            </a:r>
            <a:r>
              <a:rPr lang="es-ES" sz="4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3200" dirty="0" err="1">
                <a:latin typeface="EU Arrow" pitchFamily="34" charset="2"/>
                <a:cs typeface="Times New Roman" pitchFamily="18" charset="0"/>
                <a:sym typeface="Symbol"/>
              </a:rPr>
              <a:t>F.</a:t>
            </a:r>
            <a:r>
              <a:rPr lang="es-ES" sz="3200" dirty="0" err="1">
                <a:latin typeface="Times New Roman" pitchFamily="18" charset="0"/>
                <a:cs typeface="Times New Roman" pitchFamily="18" charset="0"/>
                <a:sym typeface="Symbol"/>
              </a:rPr>
              <a:t>d</a:t>
            </a:r>
            <a:r>
              <a:rPr lang="es-ES" sz="3200" dirty="0" err="1">
                <a:latin typeface="EU Arrow" pitchFamily="34" charset="2"/>
                <a:cs typeface="Times New Roman" pitchFamily="18" charset="0"/>
                <a:sym typeface="Symbol"/>
              </a:rPr>
              <a:t>x</a:t>
            </a:r>
            <a:r>
              <a:rPr lang="es-ES" sz="3600" dirty="0">
                <a:latin typeface="EU Arrow" pitchFamily="34" charset="2"/>
                <a:cs typeface="Times New Roman" pitchFamily="18" charset="0"/>
                <a:sym typeface="Symbol"/>
              </a:rPr>
              <a:t> </a:t>
            </a:r>
            <a:r>
              <a:rPr lang="es-ES" sz="3200" dirty="0">
                <a:latin typeface="+mj-lt"/>
                <a:cs typeface="Times New Roman" pitchFamily="18" charset="0"/>
                <a:sym typeface="Symbol"/>
              </a:rPr>
              <a:t>= </a:t>
            </a:r>
            <a:r>
              <a:rPr lang="es-ES" sz="4000" dirty="0">
                <a:latin typeface="Times New Roman" pitchFamily="18" charset="0"/>
                <a:cs typeface="Times New Roman" pitchFamily="18" charset="0"/>
                <a:sym typeface="Symbol"/>
              </a:rPr>
              <a:t></a:t>
            </a:r>
            <a:r>
              <a:rPr lang="es-ES" sz="3200" dirty="0">
                <a:latin typeface="+mj-lt"/>
                <a:cs typeface="Times New Roman" pitchFamily="18" charset="0"/>
                <a:sym typeface="Symbol"/>
              </a:rPr>
              <a:t> </a:t>
            </a:r>
            <a:r>
              <a:rPr lang="es-ES" sz="3600" dirty="0">
                <a:latin typeface="EU Arrow" pitchFamily="34" charset="2"/>
                <a:cs typeface="Times New Roman" pitchFamily="18" charset="0"/>
                <a:sym typeface="Symbol"/>
              </a:rPr>
              <a:t>- </a:t>
            </a:r>
            <a:r>
              <a:rPr lang="es-ES" sz="3200" dirty="0">
                <a:latin typeface="Times New Roman" pitchFamily="18" charset="0"/>
                <a:cs typeface="Times New Roman" pitchFamily="18" charset="0"/>
                <a:sym typeface="Symbol"/>
              </a:rPr>
              <a:t>k </a:t>
            </a:r>
            <a:r>
              <a:rPr lang="es-ES" sz="3200" dirty="0" err="1">
                <a:latin typeface="Times New Roman" pitchFamily="18" charset="0"/>
                <a:cs typeface="Times New Roman" pitchFamily="18" charset="0"/>
                <a:sym typeface="Symbol"/>
              </a:rPr>
              <a:t>x</a:t>
            </a:r>
            <a:r>
              <a:rPr lang="es-ES" sz="3200" dirty="0" err="1">
                <a:latin typeface="EU Arrow" pitchFamily="34" charset="2"/>
                <a:cs typeface="Times New Roman" pitchFamily="18" charset="0"/>
                <a:sym typeface="Symbol"/>
              </a:rPr>
              <a:t>.</a:t>
            </a:r>
            <a:r>
              <a:rPr lang="es-ES" sz="3200" dirty="0" err="1">
                <a:latin typeface="Times New Roman" pitchFamily="18" charset="0"/>
                <a:cs typeface="Times New Roman" pitchFamily="18" charset="0"/>
                <a:sym typeface="Symbol"/>
              </a:rPr>
              <a:t>dx</a:t>
            </a:r>
            <a:endParaRPr lang="es-ES" sz="3600" dirty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000" dirty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600" dirty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s-ES" sz="3200" i="1" baseline="-25000" dirty="0">
                <a:latin typeface="Times New Roman" pitchFamily="18" charset="0"/>
                <a:cs typeface="Times New Roman" pitchFamily="18" charset="0"/>
              </a:rPr>
              <a:t>A→B </a:t>
            </a:r>
            <a:r>
              <a:rPr lang="es-ES" sz="3200" i="1" dirty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s-ES" sz="32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s-ES" sz="3200" i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s-ES" sz="3200" dirty="0">
                <a:latin typeface="Times New Roman" pitchFamily="18" charset="0"/>
                <a:cs typeface="Times New Roman" pitchFamily="18" charset="0"/>
              </a:rPr>
              <a:t>½ k x</a:t>
            </a:r>
            <a:r>
              <a:rPr lang="es-ES" sz="3200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s-ES" sz="3200" dirty="0">
                <a:latin typeface="Times New Roman" pitchFamily="18" charset="0"/>
                <a:cs typeface="Times New Roman" pitchFamily="18" charset="0"/>
              </a:rPr>
              <a:t>] = </a:t>
            </a:r>
            <a:r>
              <a:rPr lang="es-ES" sz="40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s-ES" sz="3200" dirty="0">
                <a:latin typeface="Times New Roman" pitchFamily="18" charset="0"/>
                <a:cs typeface="Times New Roman" pitchFamily="18" charset="0"/>
              </a:rPr>
              <a:t> ½ k x</a:t>
            </a:r>
            <a:r>
              <a:rPr lang="es-ES" sz="3200" baseline="-25000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s-ES" sz="3200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s-E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400" b="1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s-E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3200" dirty="0">
                <a:latin typeface="Times New Roman" pitchFamily="18" charset="0"/>
                <a:cs typeface="Times New Roman" pitchFamily="18" charset="0"/>
              </a:rPr>
              <a:t>½ k x</a:t>
            </a:r>
            <a:r>
              <a:rPr lang="es-ES" sz="3200" baseline="-250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s-ES" sz="3200" baseline="30000" dirty="0">
                <a:latin typeface="Times New Roman" pitchFamily="18" charset="0"/>
                <a:cs typeface="Times New Roman" pitchFamily="18" charset="0"/>
              </a:rPr>
              <a:t>2</a:t>
            </a:r>
            <a:endParaRPr lang="es-ES" sz="3200" dirty="0">
              <a:latin typeface="EU Arrow" pitchFamily="34" charset="2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dirty="0" err="1">
                <a:latin typeface="Times New Roman" pitchFamily="18" charset="0"/>
                <a:cs typeface="Times New Roman" pitchFamily="18" charset="0"/>
              </a:rPr>
              <a:t>Indépendant</a:t>
            </a:r>
            <a:r>
              <a:rPr lang="es-ES" sz="2800" dirty="0">
                <a:latin typeface="Times New Roman" pitchFamily="18" charset="0"/>
                <a:cs typeface="Times New Roman" pitchFamily="18" charset="0"/>
              </a:rPr>
              <a:t> du “</a:t>
            </a:r>
            <a:r>
              <a:rPr lang="es-ES" sz="2800" dirty="0" err="1">
                <a:latin typeface="Times New Roman" pitchFamily="18" charset="0"/>
                <a:cs typeface="Times New Roman" pitchFamily="18" charset="0"/>
              </a:rPr>
              <a:t>chemin</a:t>
            </a:r>
            <a:r>
              <a:rPr lang="es-E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800" dirty="0" err="1">
                <a:latin typeface="Times New Roman" pitchFamily="18" charset="0"/>
                <a:cs typeface="Times New Roman" pitchFamily="18" charset="0"/>
              </a:rPr>
              <a:t>suivi</a:t>
            </a:r>
            <a:r>
              <a:rPr lang="es-ES" sz="2800" dirty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s-ES" sz="2800" dirty="0" err="1">
                <a:latin typeface="Times New Roman" pitchFamily="18" charset="0"/>
                <a:cs typeface="Times New Roman" pitchFamily="18" charset="0"/>
              </a:rPr>
              <a:t>donc</a:t>
            </a:r>
            <a:r>
              <a:rPr lang="es-ES" sz="2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s-ES" sz="2800" dirty="0" err="1">
                <a:latin typeface="Times New Roman" pitchFamily="18" charset="0"/>
                <a:cs typeface="Times New Roman" pitchFamily="18" charset="0"/>
              </a:rPr>
              <a:t>conservative</a:t>
            </a:r>
            <a:endParaRPr lang="es-ES" sz="2800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dirty="0" err="1">
                <a:latin typeface="Times New Roman" pitchFamily="18" charset="0"/>
                <a:cs typeface="Times New Roman" pitchFamily="18" charset="0"/>
              </a:rPr>
              <a:t>donc</a:t>
            </a:r>
            <a:r>
              <a:rPr lang="es-E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800" dirty="0" err="1">
                <a:latin typeface="Times New Roman" pitchFamily="18" charset="0"/>
                <a:cs typeface="Times New Roman" pitchFamily="18" charset="0"/>
              </a:rPr>
              <a:t>énergie</a:t>
            </a:r>
            <a:r>
              <a:rPr lang="es-E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800" dirty="0" err="1">
                <a:latin typeface="Times New Roman" pitchFamily="18" charset="0"/>
                <a:cs typeface="Times New Roman" pitchFamily="18" charset="0"/>
              </a:rPr>
              <a:t>potentielle</a:t>
            </a:r>
            <a:r>
              <a:rPr lang="es-E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800" dirty="0" err="1">
                <a:latin typeface="Times New Roman" pitchFamily="18" charset="0"/>
                <a:cs typeface="Times New Roman" pitchFamily="18" charset="0"/>
              </a:rPr>
              <a:t>élastique</a:t>
            </a:r>
            <a:r>
              <a:rPr lang="es-ES" sz="2800" dirty="0"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es-ES" sz="3600" b="1" dirty="0" err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s-ES" sz="3200" b="1" i="1" baseline="-25000" dirty="0" err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pe</a:t>
            </a:r>
            <a:r>
              <a:rPr lang="es-ES" sz="32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= ½ k x</a:t>
            </a:r>
            <a:r>
              <a:rPr lang="es-ES" sz="3200" b="1" baseline="30000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es-ES" sz="2800" b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2000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600" dirty="0">
                <a:latin typeface="Times New Roman" pitchFamily="18" charset="0"/>
                <a:cs typeface="Times New Roman" pitchFamily="18" charset="0"/>
              </a:rPr>
              <a:t>	  W</a:t>
            </a:r>
            <a:r>
              <a:rPr lang="es-ES" sz="3200" i="1" baseline="-25000" dirty="0">
                <a:latin typeface="Times New Roman" pitchFamily="18" charset="0"/>
                <a:cs typeface="Times New Roman" pitchFamily="18" charset="0"/>
              </a:rPr>
              <a:t>A→B</a:t>
            </a:r>
            <a:r>
              <a:rPr lang="es-ES" sz="3600" i="1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3600" i="1" dirty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s-ES" sz="3600" dirty="0" err="1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s-ES" sz="3200" i="1" baseline="-25000" dirty="0" err="1">
                <a:latin typeface="Times New Roman" pitchFamily="18" charset="0"/>
                <a:cs typeface="Times New Roman" pitchFamily="18" charset="0"/>
              </a:rPr>
              <a:t>peA</a:t>
            </a:r>
            <a:r>
              <a:rPr lang="es-ES" sz="32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s-ES" sz="3600" dirty="0" err="1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s-ES" sz="3200" i="1" baseline="-25000" dirty="0" err="1">
                <a:latin typeface="Times New Roman" pitchFamily="18" charset="0"/>
                <a:cs typeface="Times New Roman" pitchFamily="18" charset="0"/>
              </a:rPr>
              <a:t>peB</a:t>
            </a:r>
            <a:r>
              <a:rPr lang="es-ES" sz="3200" dirty="0">
                <a:latin typeface="Times New Roman" pitchFamily="18" charset="0"/>
                <a:cs typeface="Times New Roman" pitchFamily="18" charset="0"/>
              </a:rPr>
              <a:t>  =  - </a:t>
            </a:r>
            <a:r>
              <a:rPr lang="es-ES" sz="3600" dirty="0" err="1">
                <a:latin typeface="Symbol" pitchFamily="18" charset="2"/>
                <a:cs typeface="Times New Roman" pitchFamily="18" charset="0"/>
              </a:rPr>
              <a:t>D</a:t>
            </a:r>
            <a:r>
              <a:rPr lang="es-ES" sz="3600" dirty="0" err="1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s-ES" sz="3200" i="1" baseline="-25000" dirty="0" err="1">
                <a:latin typeface="Times New Roman" pitchFamily="18" charset="0"/>
                <a:cs typeface="Times New Roman" pitchFamily="18" charset="0"/>
              </a:rPr>
              <a:t>pe</a:t>
            </a:r>
            <a:endParaRPr lang="es-ES" sz="3200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533400" y="4267200"/>
            <a:ext cx="8020050" cy="21526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  <p:bldP spid="7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/>
          <p:cNvSpPr txBox="1">
            <a:spLocks noChangeArrowheads="1"/>
          </p:cNvSpPr>
          <p:nvPr/>
        </p:nvSpPr>
        <p:spPr bwMode="auto">
          <a:xfrm>
            <a:off x="6275388" y="4965700"/>
            <a:ext cx="676275" cy="65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s-ES" altLang="fr-FR" sz="3600"/>
              <a:t>x</a:t>
            </a:r>
            <a:endParaRPr lang="es-ES" altLang="fr-FR" sz="5400">
              <a:latin typeface="Arial" panose="020B0604020202020204" pitchFamily="34" charset="0"/>
            </a:endParaRPr>
          </a:p>
        </p:txBody>
      </p:sp>
      <p:grpSp>
        <p:nvGrpSpPr>
          <p:cNvPr id="7171" name="Groupe 15"/>
          <p:cNvGrpSpPr>
            <a:grpSpLocks/>
          </p:cNvGrpSpPr>
          <p:nvPr/>
        </p:nvGrpSpPr>
        <p:grpSpPr bwMode="auto">
          <a:xfrm>
            <a:off x="2324100" y="1509713"/>
            <a:ext cx="3962400" cy="3786187"/>
            <a:chOff x="2723643" y="1471333"/>
            <a:chExt cx="3314155" cy="2986367"/>
          </a:xfrm>
        </p:grpSpPr>
        <p:pic>
          <p:nvPicPr>
            <p:cNvPr id="7173" name="Picture 3"/>
            <p:cNvPicPr>
              <a:picLocks noChangeAspect="1" noChangeArrowheads="1"/>
            </p:cNvPicPr>
            <p:nvPr/>
          </p:nvPicPr>
          <p:blipFill>
            <a:blip r:embed="rId2">
              <a:lum bright="-42000" contrast="7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65" t="7957" r="7362" b="11180"/>
            <a:stretch>
              <a:fillRect/>
            </a:stretch>
          </p:blipFill>
          <p:spPr bwMode="auto">
            <a:xfrm>
              <a:off x="2723643" y="1532609"/>
              <a:ext cx="3314155" cy="29250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74" name="Text Box 5"/>
            <p:cNvSpPr txBox="1">
              <a:spLocks noChangeArrowheads="1"/>
            </p:cNvSpPr>
            <p:nvPr/>
          </p:nvSpPr>
          <p:spPr bwMode="auto">
            <a:xfrm>
              <a:off x="4152646" y="1471333"/>
              <a:ext cx="206852" cy="29019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fr-FR" altLang="fr-FR">
                <a:latin typeface="Arial" panose="020B0604020202020204" pitchFamily="34" charset="0"/>
              </a:endParaRPr>
            </a:p>
          </p:txBody>
        </p:sp>
      </p:grpSp>
      <p:sp>
        <p:nvSpPr>
          <p:cNvPr id="7172" name="Text Box 11"/>
          <p:cNvSpPr txBox="1">
            <a:spLocks noChangeArrowheads="1"/>
          </p:cNvSpPr>
          <p:nvPr/>
        </p:nvSpPr>
        <p:spPr bwMode="auto">
          <a:xfrm>
            <a:off x="4014788" y="971550"/>
            <a:ext cx="2309812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s-ES" altLang="fr-FR" sz="3600"/>
              <a:t>E</a:t>
            </a:r>
            <a:r>
              <a:rPr lang="es-ES" altLang="fr-FR" sz="3600" i="1" baseline="-25000"/>
              <a:t>pe</a:t>
            </a:r>
            <a:r>
              <a:rPr lang="es-ES" altLang="fr-FR" sz="1000"/>
              <a:t> </a:t>
            </a:r>
            <a:r>
              <a:rPr lang="es-ES" altLang="fr-FR" sz="3600"/>
              <a:t>= ½ k x</a:t>
            </a:r>
            <a:r>
              <a:rPr lang="es-ES" altLang="fr-FR" sz="3600" baseline="30000"/>
              <a:t>2</a:t>
            </a:r>
            <a:endParaRPr lang="es-ES" altLang="fr-FR" sz="6600" baseline="300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8"/>
          <p:cNvGrpSpPr>
            <a:grpSpLocks/>
          </p:cNvGrpSpPr>
          <p:nvPr/>
        </p:nvGrpSpPr>
        <p:grpSpPr bwMode="auto">
          <a:xfrm rot="-5400000">
            <a:off x="1463675" y="1793875"/>
            <a:ext cx="2501900" cy="539750"/>
            <a:chOff x="0" y="0"/>
            <a:chExt cx="19985" cy="20000"/>
          </a:xfrm>
        </p:grpSpPr>
        <p:grpSp>
          <p:nvGrpSpPr>
            <p:cNvPr id="8200" name="Group 9"/>
            <p:cNvGrpSpPr>
              <a:grpSpLocks/>
            </p:cNvGrpSpPr>
            <p:nvPr/>
          </p:nvGrpSpPr>
          <p:grpSpPr bwMode="auto">
            <a:xfrm>
              <a:off x="0" y="0"/>
              <a:ext cx="10205" cy="20000"/>
              <a:chOff x="0" y="0"/>
              <a:chExt cx="19988" cy="20000"/>
            </a:xfrm>
          </p:grpSpPr>
          <p:grpSp>
            <p:nvGrpSpPr>
              <p:cNvPr id="8232" name="Group 10"/>
              <p:cNvGrpSpPr>
                <a:grpSpLocks/>
              </p:cNvGrpSpPr>
              <p:nvPr/>
            </p:nvGrpSpPr>
            <p:grpSpPr bwMode="auto">
              <a:xfrm>
                <a:off x="0" y="0"/>
                <a:ext cx="10410" cy="20000"/>
                <a:chOff x="0" y="0"/>
                <a:chExt cx="19987" cy="20000"/>
              </a:xfrm>
            </p:grpSpPr>
            <p:grpSp>
              <p:nvGrpSpPr>
                <p:cNvPr id="8248" name="Group 11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0794" cy="20000"/>
                  <a:chOff x="0" y="0"/>
                  <a:chExt cx="19992" cy="20000"/>
                </a:xfrm>
              </p:grpSpPr>
              <p:grpSp>
                <p:nvGrpSpPr>
                  <p:cNvPr id="8256" name="Group 12"/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1472" cy="20000"/>
                    <a:chOff x="0" y="0"/>
                    <a:chExt cx="19982" cy="20000"/>
                  </a:xfrm>
                </p:grpSpPr>
                <p:sp>
                  <p:nvSpPr>
                    <p:cNvPr id="8260" name="Oval 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0"/>
                      <a:ext cx="12569" cy="20000"/>
                    </a:xfrm>
                    <a:prstGeom prst="ellips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endParaRPr lang="fr-FR" altLang="fr-FR"/>
                    </a:p>
                  </p:txBody>
                </p:sp>
                <p:sp>
                  <p:nvSpPr>
                    <p:cNvPr id="8261" name="Oval 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413" y="0"/>
                      <a:ext cx="12569" cy="20000"/>
                    </a:xfrm>
                    <a:prstGeom prst="ellips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endParaRPr lang="fr-FR" altLang="fr-FR"/>
                    </a:p>
                  </p:txBody>
                </p:sp>
              </p:grpSp>
              <p:grpSp>
                <p:nvGrpSpPr>
                  <p:cNvPr id="8257" name="Group 15"/>
                  <p:cNvGrpSpPr>
                    <a:grpSpLocks/>
                  </p:cNvGrpSpPr>
                  <p:nvPr/>
                </p:nvGrpSpPr>
                <p:grpSpPr bwMode="auto">
                  <a:xfrm>
                    <a:off x="8520" y="0"/>
                    <a:ext cx="11472" cy="20000"/>
                    <a:chOff x="0" y="0"/>
                    <a:chExt cx="20000" cy="20000"/>
                  </a:xfrm>
                </p:grpSpPr>
                <p:sp>
                  <p:nvSpPr>
                    <p:cNvPr id="8258" name="Oval 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0"/>
                      <a:ext cx="12580" cy="20000"/>
                    </a:xfrm>
                    <a:prstGeom prst="ellips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endParaRPr lang="fr-FR" altLang="fr-FR"/>
                    </a:p>
                  </p:txBody>
                </p:sp>
                <p:sp>
                  <p:nvSpPr>
                    <p:cNvPr id="8259" name="Oval 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416" y="0"/>
                      <a:ext cx="12584" cy="20000"/>
                    </a:xfrm>
                    <a:prstGeom prst="ellips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endParaRPr lang="fr-FR" altLang="fr-FR"/>
                    </a:p>
                  </p:txBody>
                </p:sp>
              </p:grpSp>
            </p:grpSp>
            <p:grpSp>
              <p:nvGrpSpPr>
                <p:cNvPr id="8249" name="Group 18"/>
                <p:cNvGrpSpPr>
                  <a:grpSpLocks/>
                </p:cNvGrpSpPr>
                <p:nvPr/>
              </p:nvGrpSpPr>
              <p:grpSpPr bwMode="auto">
                <a:xfrm>
                  <a:off x="9195" y="0"/>
                  <a:ext cx="10792" cy="20000"/>
                  <a:chOff x="0" y="0"/>
                  <a:chExt cx="19997" cy="20000"/>
                </a:xfrm>
              </p:grpSpPr>
              <p:grpSp>
                <p:nvGrpSpPr>
                  <p:cNvPr id="8250" name="Group 19"/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1477" cy="20000"/>
                    <a:chOff x="0" y="0"/>
                    <a:chExt cx="20000" cy="20000"/>
                  </a:xfrm>
                </p:grpSpPr>
                <p:sp>
                  <p:nvSpPr>
                    <p:cNvPr id="8254" name="Oval 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0"/>
                      <a:ext cx="12580" cy="20000"/>
                    </a:xfrm>
                    <a:prstGeom prst="ellips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endParaRPr lang="fr-FR" altLang="fr-FR"/>
                    </a:p>
                  </p:txBody>
                </p:sp>
                <p:sp>
                  <p:nvSpPr>
                    <p:cNvPr id="8255" name="Oval 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424" y="0"/>
                      <a:ext cx="12576" cy="20000"/>
                    </a:xfrm>
                    <a:prstGeom prst="ellips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endParaRPr lang="fr-FR" altLang="fr-FR"/>
                    </a:p>
                  </p:txBody>
                </p:sp>
              </p:grpSp>
              <p:grpSp>
                <p:nvGrpSpPr>
                  <p:cNvPr id="8251" name="Group 22"/>
                  <p:cNvGrpSpPr>
                    <a:grpSpLocks/>
                  </p:cNvGrpSpPr>
                  <p:nvPr/>
                </p:nvGrpSpPr>
                <p:grpSpPr bwMode="auto">
                  <a:xfrm>
                    <a:off x="8520" y="0"/>
                    <a:ext cx="11477" cy="20000"/>
                    <a:chOff x="-5" y="0"/>
                    <a:chExt cx="20005" cy="20000"/>
                  </a:xfrm>
                </p:grpSpPr>
                <p:sp>
                  <p:nvSpPr>
                    <p:cNvPr id="8252" name="Oval 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-5" y="0"/>
                      <a:ext cx="12583" cy="20000"/>
                    </a:xfrm>
                    <a:prstGeom prst="ellips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endParaRPr lang="fr-FR" altLang="fr-FR"/>
                    </a:p>
                  </p:txBody>
                </p:sp>
                <p:sp>
                  <p:nvSpPr>
                    <p:cNvPr id="8253" name="Oval 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420" y="0"/>
                      <a:ext cx="12580" cy="20000"/>
                    </a:xfrm>
                    <a:prstGeom prst="ellips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endParaRPr lang="fr-FR" altLang="fr-FR"/>
                    </a:p>
                  </p:txBody>
                </p:sp>
              </p:grpSp>
            </p:grpSp>
          </p:grpSp>
          <p:grpSp>
            <p:nvGrpSpPr>
              <p:cNvPr id="8233" name="Group 25"/>
              <p:cNvGrpSpPr>
                <a:grpSpLocks/>
              </p:cNvGrpSpPr>
              <p:nvPr/>
            </p:nvGrpSpPr>
            <p:grpSpPr bwMode="auto">
              <a:xfrm>
                <a:off x="9578" y="0"/>
                <a:ext cx="10410" cy="20000"/>
                <a:chOff x="0" y="0"/>
                <a:chExt cx="20000" cy="20000"/>
              </a:xfrm>
            </p:grpSpPr>
            <p:grpSp>
              <p:nvGrpSpPr>
                <p:cNvPr id="8234" name="Group 26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0799" cy="20000"/>
                  <a:chOff x="0" y="0"/>
                  <a:chExt cx="20000" cy="20000"/>
                </a:xfrm>
              </p:grpSpPr>
              <p:grpSp>
                <p:nvGrpSpPr>
                  <p:cNvPr id="8242" name="Group 27"/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1479" cy="20000"/>
                    <a:chOff x="0" y="0"/>
                    <a:chExt cx="20000" cy="20000"/>
                  </a:xfrm>
                </p:grpSpPr>
                <p:sp>
                  <p:nvSpPr>
                    <p:cNvPr id="8246" name="Oval 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0"/>
                      <a:ext cx="12578" cy="20000"/>
                    </a:xfrm>
                    <a:prstGeom prst="ellips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endParaRPr lang="fr-FR" altLang="fr-FR"/>
                    </a:p>
                  </p:txBody>
                </p:sp>
                <p:sp>
                  <p:nvSpPr>
                    <p:cNvPr id="8247" name="Oval 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431" y="0"/>
                      <a:ext cx="12569" cy="20000"/>
                    </a:xfrm>
                    <a:prstGeom prst="ellips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endParaRPr lang="fr-FR" altLang="fr-FR"/>
                    </a:p>
                  </p:txBody>
                </p:sp>
              </p:grpSp>
              <p:grpSp>
                <p:nvGrpSpPr>
                  <p:cNvPr id="8243" name="Group 30"/>
                  <p:cNvGrpSpPr>
                    <a:grpSpLocks/>
                  </p:cNvGrpSpPr>
                  <p:nvPr/>
                </p:nvGrpSpPr>
                <p:grpSpPr bwMode="auto">
                  <a:xfrm>
                    <a:off x="8521" y="0"/>
                    <a:ext cx="11479" cy="20000"/>
                    <a:chOff x="-7" y="0"/>
                    <a:chExt cx="20007" cy="20000"/>
                  </a:xfrm>
                </p:grpSpPr>
                <p:sp>
                  <p:nvSpPr>
                    <p:cNvPr id="8244" name="Oval 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-7" y="0"/>
                      <a:ext cx="12582" cy="20000"/>
                    </a:xfrm>
                    <a:prstGeom prst="ellips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endParaRPr lang="fr-FR" altLang="fr-FR"/>
                    </a:p>
                  </p:txBody>
                </p:sp>
                <p:sp>
                  <p:nvSpPr>
                    <p:cNvPr id="8245" name="Oval 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418" y="0"/>
                      <a:ext cx="12582" cy="20000"/>
                    </a:xfrm>
                    <a:prstGeom prst="ellips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endParaRPr lang="fr-FR" altLang="fr-FR"/>
                    </a:p>
                  </p:txBody>
                </p:sp>
              </p:grpSp>
            </p:grpSp>
            <p:grpSp>
              <p:nvGrpSpPr>
                <p:cNvPr id="8235" name="Group 33"/>
                <p:cNvGrpSpPr>
                  <a:grpSpLocks/>
                </p:cNvGrpSpPr>
                <p:nvPr/>
              </p:nvGrpSpPr>
              <p:grpSpPr bwMode="auto">
                <a:xfrm>
                  <a:off x="9201" y="0"/>
                  <a:ext cx="10799" cy="20000"/>
                  <a:chOff x="0" y="0"/>
                  <a:chExt cx="20000" cy="20000"/>
                </a:xfrm>
              </p:grpSpPr>
              <p:grpSp>
                <p:nvGrpSpPr>
                  <p:cNvPr id="8236" name="Group 34"/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1479" cy="20000"/>
                    <a:chOff x="0" y="0"/>
                    <a:chExt cx="20000" cy="20000"/>
                  </a:xfrm>
                </p:grpSpPr>
                <p:sp>
                  <p:nvSpPr>
                    <p:cNvPr id="8240" name="Oval 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0"/>
                      <a:ext cx="12578" cy="20000"/>
                    </a:xfrm>
                    <a:prstGeom prst="ellips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endParaRPr lang="fr-FR" altLang="fr-FR"/>
                    </a:p>
                  </p:txBody>
                </p:sp>
                <p:sp>
                  <p:nvSpPr>
                    <p:cNvPr id="8241" name="Oval 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431" y="0"/>
                      <a:ext cx="12569" cy="20000"/>
                    </a:xfrm>
                    <a:prstGeom prst="ellips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endParaRPr lang="fr-FR" altLang="fr-FR"/>
                    </a:p>
                  </p:txBody>
                </p:sp>
              </p:grpSp>
              <p:grpSp>
                <p:nvGrpSpPr>
                  <p:cNvPr id="8237" name="Group 37"/>
                  <p:cNvGrpSpPr>
                    <a:grpSpLocks/>
                  </p:cNvGrpSpPr>
                  <p:nvPr/>
                </p:nvGrpSpPr>
                <p:grpSpPr bwMode="auto">
                  <a:xfrm>
                    <a:off x="8521" y="0"/>
                    <a:ext cx="11479" cy="20000"/>
                    <a:chOff x="-7" y="0"/>
                    <a:chExt cx="20007" cy="20000"/>
                  </a:xfrm>
                </p:grpSpPr>
                <p:sp>
                  <p:nvSpPr>
                    <p:cNvPr id="8238" name="Oval 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-7" y="0"/>
                      <a:ext cx="12582" cy="20000"/>
                    </a:xfrm>
                    <a:prstGeom prst="ellips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endParaRPr lang="fr-FR" altLang="fr-FR"/>
                    </a:p>
                  </p:txBody>
                </p:sp>
                <p:sp>
                  <p:nvSpPr>
                    <p:cNvPr id="8239" name="Oval 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418" y="0"/>
                      <a:ext cx="12582" cy="20000"/>
                    </a:xfrm>
                    <a:prstGeom prst="ellips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endParaRPr lang="fr-FR" altLang="fr-FR"/>
                    </a:p>
                  </p:txBody>
                </p:sp>
              </p:grpSp>
            </p:grpSp>
          </p:grpSp>
        </p:grpSp>
        <p:grpSp>
          <p:nvGrpSpPr>
            <p:cNvPr id="8201" name="Group 40"/>
            <p:cNvGrpSpPr>
              <a:grpSpLocks/>
            </p:cNvGrpSpPr>
            <p:nvPr/>
          </p:nvGrpSpPr>
          <p:grpSpPr bwMode="auto">
            <a:xfrm>
              <a:off x="9780" y="0"/>
              <a:ext cx="10205" cy="20000"/>
              <a:chOff x="0" y="0"/>
              <a:chExt cx="19993" cy="20000"/>
            </a:xfrm>
          </p:grpSpPr>
          <p:grpSp>
            <p:nvGrpSpPr>
              <p:cNvPr id="8202" name="Group 41"/>
              <p:cNvGrpSpPr>
                <a:grpSpLocks/>
              </p:cNvGrpSpPr>
              <p:nvPr/>
            </p:nvGrpSpPr>
            <p:grpSpPr bwMode="auto">
              <a:xfrm>
                <a:off x="0" y="0"/>
                <a:ext cx="10413" cy="20000"/>
                <a:chOff x="0" y="0"/>
                <a:chExt cx="19993" cy="20000"/>
              </a:xfrm>
            </p:grpSpPr>
            <p:grpSp>
              <p:nvGrpSpPr>
                <p:cNvPr id="8218" name="Group 42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0796" cy="20000"/>
                  <a:chOff x="0" y="0"/>
                  <a:chExt cx="19994" cy="20000"/>
                </a:xfrm>
              </p:grpSpPr>
              <p:grpSp>
                <p:nvGrpSpPr>
                  <p:cNvPr id="8226" name="Group 43"/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1475" cy="20000"/>
                    <a:chOff x="0" y="0"/>
                    <a:chExt cx="20000" cy="20000"/>
                  </a:xfrm>
                </p:grpSpPr>
                <p:sp>
                  <p:nvSpPr>
                    <p:cNvPr id="8230" name="Oval 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0"/>
                      <a:ext cx="12582" cy="20000"/>
                    </a:xfrm>
                    <a:prstGeom prst="ellips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endParaRPr lang="fr-FR" altLang="fr-FR"/>
                    </a:p>
                  </p:txBody>
                </p:sp>
                <p:sp>
                  <p:nvSpPr>
                    <p:cNvPr id="8231" name="Oval 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430" y="0"/>
                      <a:ext cx="12570" cy="20000"/>
                    </a:xfrm>
                    <a:prstGeom prst="ellips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endParaRPr lang="fr-FR" altLang="fr-FR"/>
                    </a:p>
                  </p:txBody>
                </p:sp>
              </p:grpSp>
              <p:grpSp>
                <p:nvGrpSpPr>
                  <p:cNvPr id="8227" name="Group 46"/>
                  <p:cNvGrpSpPr>
                    <a:grpSpLocks/>
                  </p:cNvGrpSpPr>
                  <p:nvPr/>
                </p:nvGrpSpPr>
                <p:grpSpPr bwMode="auto">
                  <a:xfrm>
                    <a:off x="8519" y="0"/>
                    <a:ext cx="11475" cy="20000"/>
                    <a:chOff x="0" y="0"/>
                    <a:chExt cx="20000" cy="20000"/>
                  </a:xfrm>
                </p:grpSpPr>
                <p:sp>
                  <p:nvSpPr>
                    <p:cNvPr id="8228" name="Oval 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0"/>
                      <a:ext cx="12582" cy="20000"/>
                    </a:xfrm>
                    <a:prstGeom prst="ellips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endParaRPr lang="fr-FR" altLang="fr-FR"/>
                    </a:p>
                  </p:txBody>
                </p:sp>
                <p:sp>
                  <p:nvSpPr>
                    <p:cNvPr id="8229" name="Oval 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421" y="0"/>
                      <a:ext cx="12579" cy="20000"/>
                    </a:xfrm>
                    <a:prstGeom prst="ellips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endParaRPr lang="fr-FR" altLang="fr-FR"/>
                    </a:p>
                  </p:txBody>
                </p:sp>
              </p:grpSp>
            </p:grpSp>
            <p:grpSp>
              <p:nvGrpSpPr>
                <p:cNvPr id="8219" name="Group 49"/>
                <p:cNvGrpSpPr>
                  <a:grpSpLocks/>
                </p:cNvGrpSpPr>
                <p:nvPr/>
              </p:nvGrpSpPr>
              <p:grpSpPr bwMode="auto">
                <a:xfrm>
                  <a:off x="9197" y="0"/>
                  <a:ext cx="10796" cy="20000"/>
                  <a:chOff x="-7" y="0"/>
                  <a:chExt cx="20008" cy="20000"/>
                </a:xfrm>
              </p:grpSpPr>
              <p:grpSp>
                <p:nvGrpSpPr>
                  <p:cNvPr id="8220" name="Group 50"/>
                  <p:cNvGrpSpPr>
                    <a:grpSpLocks/>
                  </p:cNvGrpSpPr>
                  <p:nvPr/>
                </p:nvGrpSpPr>
                <p:grpSpPr bwMode="auto">
                  <a:xfrm>
                    <a:off x="-7" y="0"/>
                    <a:ext cx="11483" cy="20000"/>
                    <a:chOff x="0" y="0"/>
                    <a:chExt cx="20001" cy="20000"/>
                  </a:xfrm>
                </p:grpSpPr>
                <p:sp>
                  <p:nvSpPr>
                    <p:cNvPr id="8224" name="Oval 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0"/>
                      <a:ext cx="12583" cy="20000"/>
                    </a:xfrm>
                    <a:prstGeom prst="ellips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endParaRPr lang="fr-FR" altLang="fr-FR"/>
                    </a:p>
                  </p:txBody>
                </p:sp>
                <p:sp>
                  <p:nvSpPr>
                    <p:cNvPr id="8225" name="Oval 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431" y="0"/>
                      <a:ext cx="12570" cy="20000"/>
                    </a:xfrm>
                    <a:prstGeom prst="ellips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endParaRPr lang="fr-FR" altLang="fr-FR"/>
                    </a:p>
                  </p:txBody>
                </p:sp>
              </p:grpSp>
              <p:grpSp>
                <p:nvGrpSpPr>
                  <p:cNvPr id="8221" name="Group 53"/>
                  <p:cNvGrpSpPr>
                    <a:grpSpLocks/>
                  </p:cNvGrpSpPr>
                  <p:nvPr/>
                </p:nvGrpSpPr>
                <p:grpSpPr bwMode="auto">
                  <a:xfrm>
                    <a:off x="8518" y="0"/>
                    <a:ext cx="11483" cy="20000"/>
                    <a:chOff x="0" y="0"/>
                    <a:chExt cx="20000" cy="20000"/>
                  </a:xfrm>
                </p:grpSpPr>
                <p:sp>
                  <p:nvSpPr>
                    <p:cNvPr id="8222" name="Oval 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0"/>
                      <a:ext cx="12582" cy="20000"/>
                    </a:xfrm>
                    <a:prstGeom prst="ellips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endParaRPr lang="fr-FR" altLang="fr-FR"/>
                    </a:p>
                  </p:txBody>
                </p:sp>
                <p:sp>
                  <p:nvSpPr>
                    <p:cNvPr id="8223" name="Oval 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421" y="0"/>
                      <a:ext cx="12579" cy="20000"/>
                    </a:xfrm>
                    <a:prstGeom prst="ellips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endParaRPr lang="fr-FR" altLang="fr-FR"/>
                    </a:p>
                  </p:txBody>
                </p:sp>
              </p:grpSp>
            </p:grpSp>
          </p:grpSp>
          <p:grpSp>
            <p:nvGrpSpPr>
              <p:cNvPr id="8203" name="Group 56"/>
              <p:cNvGrpSpPr>
                <a:grpSpLocks/>
              </p:cNvGrpSpPr>
              <p:nvPr/>
            </p:nvGrpSpPr>
            <p:grpSpPr bwMode="auto">
              <a:xfrm>
                <a:off x="9580" y="0"/>
                <a:ext cx="10413" cy="20000"/>
                <a:chOff x="-4" y="0"/>
                <a:chExt cx="20006" cy="20000"/>
              </a:xfrm>
            </p:grpSpPr>
            <p:grpSp>
              <p:nvGrpSpPr>
                <p:cNvPr id="8204" name="Group 57"/>
                <p:cNvGrpSpPr>
                  <a:grpSpLocks/>
                </p:cNvGrpSpPr>
                <p:nvPr/>
              </p:nvGrpSpPr>
              <p:grpSpPr bwMode="auto">
                <a:xfrm>
                  <a:off x="-4" y="0"/>
                  <a:ext cx="10803" cy="20000"/>
                  <a:chOff x="0" y="0"/>
                  <a:chExt cx="20003" cy="20000"/>
                </a:xfrm>
              </p:grpSpPr>
              <p:grpSp>
                <p:nvGrpSpPr>
                  <p:cNvPr id="8212" name="Group 58"/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1480" cy="20000"/>
                    <a:chOff x="0" y="0"/>
                    <a:chExt cx="20003" cy="20000"/>
                  </a:xfrm>
                </p:grpSpPr>
                <p:sp>
                  <p:nvSpPr>
                    <p:cNvPr id="8216" name="Oval 5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0"/>
                      <a:ext cx="12582" cy="20000"/>
                    </a:xfrm>
                    <a:prstGeom prst="ellips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endParaRPr lang="fr-FR" altLang="fr-FR"/>
                    </a:p>
                  </p:txBody>
                </p:sp>
                <p:sp>
                  <p:nvSpPr>
                    <p:cNvPr id="8217" name="Oval 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430" y="0"/>
                      <a:ext cx="12573" cy="20000"/>
                    </a:xfrm>
                    <a:prstGeom prst="ellips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endParaRPr lang="fr-FR" altLang="fr-FR"/>
                    </a:p>
                  </p:txBody>
                </p:sp>
              </p:grpSp>
              <p:grpSp>
                <p:nvGrpSpPr>
                  <p:cNvPr id="8213" name="Group 61"/>
                  <p:cNvGrpSpPr>
                    <a:grpSpLocks/>
                  </p:cNvGrpSpPr>
                  <p:nvPr/>
                </p:nvGrpSpPr>
                <p:grpSpPr bwMode="auto">
                  <a:xfrm>
                    <a:off x="8523" y="0"/>
                    <a:ext cx="11480" cy="20000"/>
                    <a:chOff x="0" y="0"/>
                    <a:chExt cx="20000" cy="20000"/>
                  </a:xfrm>
                </p:grpSpPr>
                <p:sp>
                  <p:nvSpPr>
                    <p:cNvPr id="8214" name="Oval 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0"/>
                      <a:ext cx="12580" cy="20000"/>
                    </a:xfrm>
                    <a:prstGeom prst="ellips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endParaRPr lang="fr-FR" altLang="fr-FR"/>
                    </a:p>
                  </p:txBody>
                </p:sp>
                <p:sp>
                  <p:nvSpPr>
                    <p:cNvPr id="8215" name="Oval 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432" y="0"/>
                      <a:ext cx="12568" cy="20000"/>
                    </a:xfrm>
                    <a:prstGeom prst="ellips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endParaRPr lang="fr-FR" altLang="fr-FR"/>
                    </a:p>
                  </p:txBody>
                </p:sp>
              </p:grpSp>
            </p:grpSp>
            <p:grpSp>
              <p:nvGrpSpPr>
                <p:cNvPr id="8205" name="Group 64"/>
                <p:cNvGrpSpPr>
                  <a:grpSpLocks/>
                </p:cNvGrpSpPr>
                <p:nvPr/>
              </p:nvGrpSpPr>
              <p:grpSpPr bwMode="auto">
                <a:xfrm>
                  <a:off x="9199" y="0"/>
                  <a:ext cx="10803" cy="20000"/>
                  <a:chOff x="-6" y="0"/>
                  <a:chExt cx="20008" cy="20000"/>
                </a:xfrm>
              </p:grpSpPr>
              <p:grpSp>
                <p:nvGrpSpPr>
                  <p:cNvPr id="8206" name="Group 65"/>
                  <p:cNvGrpSpPr>
                    <a:grpSpLocks/>
                  </p:cNvGrpSpPr>
                  <p:nvPr/>
                </p:nvGrpSpPr>
                <p:grpSpPr bwMode="auto">
                  <a:xfrm>
                    <a:off x="-6" y="0"/>
                    <a:ext cx="11483" cy="20000"/>
                    <a:chOff x="0" y="0"/>
                    <a:chExt cx="20001" cy="20000"/>
                  </a:xfrm>
                </p:grpSpPr>
                <p:sp>
                  <p:nvSpPr>
                    <p:cNvPr id="8210" name="Oval 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0"/>
                      <a:ext cx="12581" cy="20000"/>
                    </a:xfrm>
                    <a:prstGeom prst="ellips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endParaRPr lang="fr-FR" altLang="fr-FR"/>
                    </a:p>
                  </p:txBody>
                </p:sp>
                <p:sp>
                  <p:nvSpPr>
                    <p:cNvPr id="8211" name="Oval 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429" y="0"/>
                      <a:ext cx="12572" cy="20000"/>
                    </a:xfrm>
                    <a:prstGeom prst="ellips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endParaRPr lang="fr-FR" altLang="fr-FR"/>
                    </a:p>
                  </p:txBody>
                </p:sp>
              </p:grpSp>
              <p:grpSp>
                <p:nvGrpSpPr>
                  <p:cNvPr id="8207" name="Group 68"/>
                  <p:cNvGrpSpPr>
                    <a:grpSpLocks/>
                  </p:cNvGrpSpPr>
                  <p:nvPr/>
                </p:nvGrpSpPr>
                <p:grpSpPr bwMode="auto">
                  <a:xfrm>
                    <a:off x="8519" y="0"/>
                    <a:ext cx="11483" cy="20000"/>
                    <a:chOff x="0" y="0"/>
                    <a:chExt cx="19999" cy="20000"/>
                  </a:xfrm>
                </p:grpSpPr>
                <p:sp>
                  <p:nvSpPr>
                    <p:cNvPr id="8208" name="Oval 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0"/>
                      <a:ext cx="12580" cy="20000"/>
                    </a:xfrm>
                    <a:prstGeom prst="ellips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endParaRPr lang="fr-FR" altLang="fr-FR"/>
                    </a:p>
                  </p:txBody>
                </p:sp>
                <p:sp>
                  <p:nvSpPr>
                    <p:cNvPr id="8209" name="Oval 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428" y="0"/>
                      <a:ext cx="12571" cy="20000"/>
                    </a:xfrm>
                    <a:prstGeom prst="ellips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endParaRPr lang="fr-FR" altLang="fr-FR"/>
                    </a:p>
                  </p:txBody>
                </p:sp>
              </p:grpSp>
            </p:grpSp>
          </p:grpSp>
        </p:grpSp>
      </p:grpSp>
      <p:cxnSp>
        <p:nvCxnSpPr>
          <p:cNvPr id="79" name="Connecteur droit 78"/>
          <p:cNvCxnSpPr/>
          <p:nvPr/>
        </p:nvCxnSpPr>
        <p:spPr>
          <a:xfrm rot="16200000" flipH="1">
            <a:off x="2409825" y="3505200"/>
            <a:ext cx="5715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Ellipse 79"/>
          <p:cNvSpPr/>
          <p:nvPr/>
        </p:nvSpPr>
        <p:spPr>
          <a:xfrm>
            <a:off x="2362200" y="3486150"/>
            <a:ext cx="685800" cy="66675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84" name="Forme libre 83"/>
          <p:cNvSpPr/>
          <p:nvPr/>
        </p:nvSpPr>
        <p:spPr>
          <a:xfrm>
            <a:off x="628650" y="5448300"/>
            <a:ext cx="4248150" cy="0"/>
          </a:xfrm>
          <a:custGeom>
            <a:avLst/>
            <a:gdLst>
              <a:gd name="connsiteX0" fmla="*/ 0 w 4248150"/>
              <a:gd name="connsiteY0" fmla="*/ 19050 h 19050"/>
              <a:gd name="connsiteX1" fmla="*/ 4248150 w 4248150"/>
              <a:gd name="connsiteY1" fmla="*/ 0 h 19050"/>
              <a:gd name="connsiteX2" fmla="*/ 4248150 w 4248150"/>
              <a:gd name="connsiteY2" fmla="*/ 0 h 19050"/>
              <a:gd name="connsiteX3" fmla="*/ 4248150 w 4248150"/>
              <a:gd name="connsiteY3" fmla="*/ 0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48150" h="19050">
                <a:moveTo>
                  <a:pt x="0" y="19050"/>
                </a:moveTo>
                <a:lnTo>
                  <a:pt x="4248150" y="0"/>
                </a:lnTo>
                <a:lnTo>
                  <a:pt x="4248150" y="0"/>
                </a:lnTo>
                <a:lnTo>
                  <a:pt x="4248150" y="0"/>
                </a:ln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8198" name="ZoneTexte 84"/>
          <p:cNvSpPr txBox="1">
            <a:spLocks noChangeArrowheads="1"/>
          </p:cNvSpPr>
          <p:nvPr/>
        </p:nvSpPr>
        <p:spPr bwMode="auto">
          <a:xfrm>
            <a:off x="2133600" y="5505450"/>
            <a:ext cx="1219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fr-FR" altLang="fr-FR" sz="3200"/>
              <a:t>Terre</a:t>
            </a:r>
          </a:p>
        </p:txBody>
      </p:sp>
      <p:sp>
        <p:nvSpPr>
          <p:cNvPr id="8199" name="ZoneTexte 85"/>
          <p:cNvSpPr txBox="1">
            <a:spLocks noChangeArrowheads="1"/>
          </p:cNvSpPr>
          <p:nvPr/>
        </p:nvSpPr>
        <p:spPr bwMode="auto">
          <a:xfrm>
            <a:off x="3540125" y="1562100"/>
            <a:ext cx="4994275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fr-FR" altLang="fr-FR" sz="2400"/>
              <a:t>Système  : solide S + ressort + Terre</a:t>
            </a:r>
          </a:p>
          <a:p>
            <a:r>
              <a:rPr lang="fr-FR" altLang="fr-FR" sz="2400"/>
              <a:t>Référentiel : local terrestre (galiléen)</a:t>
            </a:r>
          </a:p>
          <a:p>
            <a:r>
              <a:rPr lang="fr-FR" altLang="fr-FR" sz="2400"/>
              <a:t>Forces intérieures subies par solide S : </a:t>
            </a:r>
          </a:p>
          <a:p>
            <a:r>
              <a:rPr lang="fr-FR" altLang="fr-FR" sz="2400"/>
              <a:t>	Poids</a:t>
            </a:r>
          </a:p>
          <a:p>
            <a:r>
              <a:rPr lang="fr-FR" altLang="fr-FR" sz="2400"/>
              <a:t>	Tension du ressort</a:t>
            </a:r>
          </a:p>
          <a:p>
            <a:r>
              <a:rPr lang="fr-FR" altLang="fr-FR" sz="2400"/>
              <a:t>Idéalisation :	</a:t>
            </a:r>
          </a:p>
          <a:p>
            <a:r>
              <a:rPr lang="fr-FR" altLang="fr-FR" sz="2400"/>
              <a:t>	pas de frottements</a:t>
            </a:r>
          </a:p>
          <a:p>
            <a:r>
              <a:rPr lang="fr-FR" altLang="fr-FR" sz="2400"/>
              <a:t>	pas de forces extérieures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ZoneTexte 3"/>
          <p:cNvSpPr txBox="1">
            <a:spLocks noChangeArrowheads="1"/>
          </p:cNvSpPr>
          <p:nvPr/>
        </p:nvSpPr>
        <p:spPr bwMode="auto">
          <a:xfrm>
            <a:off x="609600" y="361950"/>
            <a:ext cx="52006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s-ES" altLang="fr-FR" sz="4000" b="1">
                <a:solidFill>
                  <a:srgbClr val="FF0000"/>
                </a:solidFill>
              </a:rPr>
              <a:t>Lois de conservation ?</a:t>
            </a:r>
          </a:p>
        </p:txBody>
      </p:sp>
      <p:sp>
        <p:nvSpPr>
          <p:cNvPr id="5" name="Rectangle 4"/>
          <p:cNvSpPr/>
          <p:nvPr/>
        </p:nvSpPr>
        <p:spPr>
          <a:xfrm>
            <a:off x="666750" y="1312863"/>
            <a:ext cx="8172450" cy="200183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lvl="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b="1" dirty="0">
                <a:solidFill>
                  <a:srgbClr val="0033CC"/>
                </a:solidFill>
                <a:latin typeface="+mn-lt"/>
                <a:cs typeface="+mn-cs"/>
                <a:sym typeface="Symbol"/>
              </a:rPr>
              <a:t>Théorème de l’énergie cinétique </a:t>
            </a:r>
          </a:p>
          <a:p>
            <a:pPr marL="0" lvl="2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400" b="1" dirty="0">
              <a:solidFill>
                <a:srgbClr val="0033CC"/>
              </a:solidFill>
              <a:latin typeface="+mn-lt"/>
              <a:cs typeface="+mn-cs"/>
              <a:sym typeface="Symbol"/>
            </a:endParaRPr>
          </a:p>
          <a:p>
            <a:pPr marL="0" lvl="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3200" dirty="0" err="1">
                <a:latin typeface="Symbol" pitchFamily="18" charset="2"/>
                <a:cs typeface="+mn-cs"/>
              </a:rPr>
              <a:t>D</a:t>
            </a:r>
            <a:r>
              <a:rPr lang="fr-FR" sz="3200" dirty="0" err="1">
                <a:latin typeface="+mn-lt"/>
                <a:cs typeface="+mn-cs"/>
              </a:rPr>
              <a:t>E</a:t>
            </a:r>
            <a:r>
              <a:rPr lang="fr-FR" sz="3200" baseline="-25000" dirty="0" err="1">
                <a:latin typeface="+mn-lt"/>
                <a:cs typeface="+mn-cs"/>
              </a:rPr>
              <a:t>c</a:t>
            </a:r>
            <a:r>
              <a:rPr lang="fr-FR" sz="3200" baseline="-25000" dirty="0">
                <a:latin typeface="+mn-lt"/>
                <a:cs typeface="+mn-cs"/>
              </a:rPr>
              <a:t>     </a:t>
            </a:r>
            <a:r>
              <a:rPr lang="fr-FR" sz="3200" dirty="0">
                <a:latin typeface="+mn-lt"/>
                <a:cs typeface="+mn-cs"/>
              </a:rPr>
              <a:t>=</a:t>
            </a:r>
            <a:r>
              <a:rPr lang="fr-FR" sz="3200" baseline="-25000" dirty="0">
                <a:latin typeface="+mn-lt"/>
                <a:cs typeface="+mn-cs"/>
              </a:rPr>
              <a:t>                                 </a:t>
            </a:r>
            <a:r>
              <a:rPr lang="fr-FR" sz="3200" dirty="0">
                <a:latin typeface="+mn-lt"/>
                <a:cs typeface="+mn-cs"/>
              </a:rPr>
              <a:t>   </a:t>
            </a:r>
            <a:r>
              <a:rPr lang="fr-FR" sz="2800" dirty="0" err="1">
                <a:solidFill>
                  <a:srgbClr val="0033CC"/>
                </a:solidFill>
                <a:latin typeface="Symbol" pitchFamily="18" charset="2"/>
                <a:cs typeface="+mn-cs"/>
              </a:rPr>
              <a:t>S</a:t>
            </a:r>
            <a:r>
              <a:rPr lang="fr-FR" sz="3200" dirty="0" err="1">
                <a:solidFill>
                  <a:srgbClr val="0033CC"/>
                </a:solidFill>
                <a:latin typeface="+mn-lt"/>
                <a:cs typeface="+mn-cs"/>
              </a:rPr>
              <a:t>W</a:t>
            </a:r>
            <a:r>
              <a:rPr lang="fr-FR" sz="3200" baseline="-25000" dirty="0" err="1">
                <a:solidFill>
                  <a:srgbClr val="0033CC"/>
                </a:solidFill>
                <a:latin typeface="EU Arrow" pitchFamily="34" charset="2"/>
                <a:cs typeface="+mn-cs"/>
              </a:rPr>
              <a:t>F</a:t>
            </a:r>
            <a:r>
              <a:rPr lang="fr-FR" sz="2800" baseline="-25000" dirty="0" err="1">
                <a:solidFill>
                  <a:srgbClr val="0033CC"/>
                </a:solidFill>
                <a:latin typeface="+mj-lt"/>
                <a:cs typeface="+mn-cs"/>
              </a:rPr>
              <a:t>int</a:t>
            </a:r>
            <a:r>
              <a:rPr lang="fr-FR" sz="3200" baseline="-25000" dirty="0">
                <a:solidFill>
                  <a:srgbClr val="0033CC"/>
                </a:solidFill>
                <a:latin typeface="+mj-lt"/>
                <a:cs typeface="+mn-cs"/>
              </a:rPr>
              <a:t>   </a:t>
            </a:r>
            <a:r>
              <a:rPr lang="fr-FR" sz="3200" baseline="-25000" dirty="0">
                <a:latin typeface="+mj-lt"/>
                <a:cs typeface="+mn-cs"/>
              </a:rPr>
              <a:t>                            </a:t>
            </a:r>
            <a:r>
              <a:rPr lang="fr-FR" sz="3200" dirty="0">
                <a:latin typeface="+mj-lt"/>
                <a:cs typeface="+mn-cs"/>
              </a:rPr>
              <a:t>+</a:t>
            </a:r>
            <a:r>
              <a:rPr lang="fr-FR" sz="3200" baseline="-25000" dirty="0">
                <a:latin typeface="+mj-lt"/>
                <a:cs typeface="+mn-cs"/>
              </a:rPr>
              <a:t> </a:t>
            </a:r>
            <a:r>
              <a:rPr lang="fr-FR" sz="2800" dirty="0" err="1">
                <a:solidFill>
                  <a:srgbClr val="FF0000"/>
                </a:solidFill>
                <a:latin typeface="Symbol" pitchFamily="18" charset="2"/>
                <a:cs typeface="+mn-cs"/>
              </a:rPr>
              <a:t>S</a:t>
            </a:r>
            <a:r>
              <a:rPr lang="fr-FR" sz="3200" dirty="0" err="1">
                <a:solidFill>
                  <a:srgbClr val="FF0000"/>
                </a:solidFill>
                <a:latin typeface="+mn-lt"/>
                <a:cs typeface="+mn-cs"/>
              </a:rPr>
              <a:t>W</a:t>
            </a:r>
            <a:r>
              <a:rPr lang="fr-FR" sz="3200" baseline="-25000" dirty="0" err="1">
                <a:solidFill>
                  <a:srgbClr val="FF0000"/>
                </a:solidFill>
                <a:latin typeface="EU Arrow" pitchFamily="34" charset="2"/>
                <a:cs typeface="+mn-cs"/>
              </a:rPr>
              <a:t>F</a:t>
            </a:r>
            <a:r>
              <a:rPr lang="fr-FR" sz="2800" baseline="-25000" dirty="0" err="1">
                <a:solidFill>
                  <a:srgbClr val="FF0000"/>
                </a:solidFill>
                <a:latin typeface="+mn-lt"/>
                <a:cs typeface="+mn-cs"/>
              </a:rPr>
              <a:t>ext</a:t>
            </a:r>
            <a:r>
              <a:rPr lang="fr-FR" sz="3200" baseline="-25000" dirty="0">
                <a:solidFill>
                  <a:srgbClr val="FF0000"/>
                </a:solidFill>
                <a:latin typeface="+mn-lt"/>
                <a:cs typeface="+mn-cs"/>
              </a:rPr>
              <a:t> </a:t>
            </a:r>
            <a:endParaRPr lang="fr-FR" sz="3200" baseline="-25000" dirty="0">
              <a:solidFill>
                <a:srgbClr val="FF0000"/>
              </a:solidFill>
              <a:latin typeface="+mj-lt"/>
              <a:cs typeface="+mn-cs"/>
            </a:endParaRPr>
          </a:p>
          <a:p>
            <a:pPr marL="0" lvl="2" fontAlgn="auto">
              <a:spcBef>
                <a:spcPts val="0"/>
              </a:spcBef>
              <a:spcAft>
                <a:spcPts val="0"/>
              </a:spcAft>
              <a:buFont typeface="Symbol"/>
              <a:buChar char="D"/>
              <a:defRPr/>
            </a:pPr>
            <a:r>
              <a:rPr lang="fr-FR" sz="3200" dirty="0" err="1">
                <a:latin typeface="+mn-lt"/>
                <a:cs typeface="+mn-cs"/>
              </a:rPr>
              <a:t>E</a:t>
            </a:r>
            <a:r>
              <a:rPr lang="fr-FR" sz="3200" baseline="-25000" dirty="0" err="1">
                <a:latin typeface="+mn-lt"/>
                <a:cs typeface="+mn-cs"/>
              </a:rPr>
              <a:t>c</a:t>
            </a:r>
            <a:r>
              <a:rPr lang="fr-FR" sz="3200" baseline="-25000" dirty="0">
                <a:latin typeface="+mn-lt"/>
                <a:cs typeface="+mn-cs"/>
              </a:rPr>
              <a:t>     </a:t>
            </a:r>
            <a:r>
              <a:rPr lang="fr-FR" sz="3200" dirty="0">
                <a:latin typeface="+mn-lt"/>
                <a:cs typeface="+mn-cs"/>
              </a:rPr>
              <a:t>=  </a:t>
            </a:r>
            <a:r>
              <a:rPr lang="fr-FR" sz="3200" dirty="0" err="1">
                <a:solidFill>
                  <a:srgbClr val="00B050"/>
                </a:solidFill>
                <a:latin typeface="Symbol" pitchFamily="18" charset="2"/>
                <a:cs typeface="+mn-cs"/>
              </a:rPr>
              <a:t>S</a:t>
            </a:r>
            <a:r>
              <a:rPr lang="fr-FR" sz="3200" dirty="0" err="1">
                <a:solidFill>
                  <a:srgbClr val="00B050"/>
                </a:solidFill>
                <a:latin typeface="+mn-lt"/>
                <a:cs typeface="+mn-cs"/>
              </a:rPr>
              <a:t>W</a:t>
            </a:r>
            <a:r>
              <a:rPr lang="fr-FR" sz="3200" baseline="-25000" dirty="0" err="1">
                <a:solidFill>
                  <a:srgbClr val="00B050"/>
                </a:solidFill>
                <a:latin typeface="EU Arrow" pitchFamily="34" charset="2"/>
                <a:cs typeface="+mn-cs"/>
              </a:rPr>
              <a:t>F</a:t>
            </a:r>
            <a:r>
              <a:rPr lang="fr-FR" sz="2800" baseline="-25000" dirty="0" err="1">
                <a:solidFill>
                  <a:srgbClr val="00B050"/>
                </a:solidFill>
                <a:latin typeface="+mn-lt"/>
                <a:cs typeface="+mn-cs"/>
              </a:rPr>
              <a:t>conservatives</a:t>
            </a:r>
            <a:r>
              <a:rPr lang="fr-FR" sz="3200" dirty="0">
                <a:solidFill>
                  <a:srgbClr val="0033CC"/>
                </a:solidFill>
                <a:latin typeface="EU Arrow" pitchFamily="34" charset="2"/>
                <a:cs typeface="+mn-cs"/>
              </a:rPr>
              <a:t> </a:t>
            </a:r>
            <a:r>
              <a:rPr lang="fr-FR" sz="2800" dirty="0">
                <a:solidFill>
                  <a:srgbClr val="0033CC"/>
                </a:solidFill>
                <a:latin typeface="EU Arrow" pitchFamily="34" charset="2"/>
                <a:cs typeface="+mn-cs"/>
              </a:rPr>
              <a:t>+</a:t>
            </a:r>
            <a:r>
              <a:rPr lang="fr-FR" sz="3200" dirty="0">
                <a:solidFill>
                  <a:srgbClr val="0033CC"/>
                </a:solidFill>
                <a:latin typeface="EU Arrow" pitchFamily="34" charset="2"/>
                <a:cs typeface="+mn-cs"/>
              </a:rPr>
              <a:t> </a:t>
            </a:r>
            <a:r>
              <a:rPr lang="fr-FR" sz="3200" dirty="0" err="1">
                <a:solidFill>
                  <a:srgbClr val="0033CC"/>
                </a:solidFill>
                <a:latin typeface="Symbol" pitchFamily="18" charset="2"/>
                <a:cs typeface="+mn-cs"/>
              </a:rPr>
              <a:t>S</a:t>
            </a:r>
            <a:r>
              <a:rPr lang="fr-FR" sz="3200" dirty="0" err="1">
                <a:solidFill>
                  <a:srgbClr val="0033CC"/>
                </a:solidFill>
                <a:latin typeface="+mj-lt"/>
                <a:cs typeface="+mn-cs"/>
              </a:rPr>
              <a:t>W</a:t>
            </a:r>
            <a:r>
              <a:rPr lang="fr-FR" sz="3200" baseline="-25000" dirty="0" err="1">
                <a:solidFill>
                  <a:srgbClr val="0033CC"/>
                </a:solidFill>
                <a:latin typeface="EU Arrow" pitchFamily="34" charset="2"/>
                <a:cs typeface="+mn-cs"/>
              </a:rPr>
              <a:t>F</a:t>
            </a:r>
            <a:r>
              <a:rPr lang="fr-FR" sz="2800" baseline="-25000" dirty="0" err="1">
                <a:solidFill>
                  <a:srgbClr val="0033CC"/>
                </a:solidFill>
                <a:latin typeface="+mj-lt"/>
                <a:cs typeface="+mn-cs"/>
              </a:rPr>
              <a:t>non</a:t>
            </a:r>
            <a:r>
              <a:rPr lang="fr-FR" sz="2800" baseline="-25000" dirty="0">
                <a:solidFill>
                  <a:srgbClr val="0033CC"/>
                </a:solidFill>
                <a:latin typeface="+mj-lt"/>
                <a:cs typeface="+mn-cs"/>
              </a:rPr>
              <a:t> conservatives </a:t>
            </a:r>
            <a:r>
              <a:rPr lang="fr-FR" sz="2800" dirty="0">
                <a:latin typeface="+mn-lt"/>
                <a:cs typeface="+mn-cs"/>
              </a:rPr>
              <a:t>+</a:t>
            </a:r>
            <a:r>
              <a:rPr lang="fr-FR" sz="2800" baseline="-25000" dirty="0">
                <a:latin typeface="+mn-lt"/>
                <a:cs typeface="+mn-cs"/>
              </a:rPr>
              <a:t> </a:t>
            </a:r>
            <a:r>
              <a:rPr lang="fr-FR" sz="2800" dirty="0" err="1">
                <a:solidFill>
                  <a:srgbClr val="FF0000"/>
                </a:solidFill>
                <a:latin typeface="Symbol" pitchFamily="18" charset="2"/>
                <a:cs typeface="+mn-cs"/>
              </a:rPr>
              <a:t>S</a:t>
            </a:r>
            <a:r>
              <a:rPr lang="fr-FR" sz="3200" dirty="0" err="1">
                <a:solidFill>
                  <a:srgbClr val="FF0000"/>
                </a:solidFill>
                <a:latin typeface="+mn-lt"/>
                <a:cs typeface="+mn-cs"/>
              </a:rPr>
              <a:t>W</a:t>
            </a:r>
            <a:r>
              <a:rPr lang="fr-FR" sz="2800" baseline="-25000" dirty="0" err="1">
                <a:solidFill>
                  <a:srgbClr val="FF0000"/>
                </a:solidFill>
                <a:latin typeface="EU Arrow" pitchFamily="34" charset="2"/>
                <a:cs typeface="+mn-cs"/>
              </a:rPr>
              <a:t>F</a:t>
            </a:r>
            <a:r>
              <a:rPr lang="fr-FR" sz="2800" baseline="-25000" dirty="0" err="1">
                <a:solidFill>
                  <a:srgbClr val="FF0000"/>
                </a:solidFill>
                <a:latin typeface="+mn-lt"/>
                <a:cs typeface="+mn-cs"/>
              </a:rPr>
              <a:t>ext</a:t>
            </a:r>
            <a:r>
              <a:rPr lang="fr-FR" sz="2800" baseline="-25000" dirty="0">
                <a:latin typeface="+mn-lt"/>
                <a:cs typeface="+mn-cs"/>
              </a:rPr>
              <a:t> </a:t>
            </a:r>
            <a:endParaRPr lang="fr-FR" sz="2800" baseline="-25000" dirty="0">
              <a:latin typeface="+mj-lt"/>
              <a:cs typeface="+mn-cs"/>
            </a:endParaRPr>
          </a:p>
          <a:p>
            <a:pPr marL="0" lvl="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3200" dirty="0" err="1">
                <a:latin typeface="Symbol" pitchFamily="18" charset="2"/>
                <a:cs typeface="+mn-cs"/>
              </a:rPr>
              <a:t>D</a:t>
            </a:r>
            <a:r>
              <a:rPr lang="fr-FR" sz="3200" dirty="0" err="1">
                <a:latin typeface="+mn-lt"/>
                <a:cs typeface="+mn-cs"/>
              </a:rPr>
              <a:t>E</a:t>
            </a:r>
            <a:r>
              <a:rPr lang="fr-FR" sz="3200" baseline="-25000" dirty="0" err="1">
                <a:latin typeface="+mn-lt"/>
                <a:cs typeface="+mn-cs"/>
              </a:rPr>
              <a:t>c</a:t>
            </a:r>
            <a:r>
              <a:rPr lang="fr-FR" sz="3200" baseline="-25000" dirty="0">
                <a:latin typeface="+mn-lt"/>
                <a:cs typeface="+mn-cs"/>
              </a:rPr>
              <a:t>     </a:t>
            </a:r>
            <a:r>
              <a:rPr lang="fr-FR" sz="3200" dirty="0">
                <a:latin typeface="+mn-lt"/>
                <a:cs typeface="+mn-cs"/>
              </a:rPr>
              <a:t>=     </a:t>
            </a:r>
            <a:r>
              <a:rPr lang="fr-FR" sz="3200" dirty="0">
                <a:solidFill>
                  <a:srgbClr val="00B050"/>
                </a:solidFill>
                <a:latin typeface="Symbol" pitchFamily="18" charset="2"/>
                <a:cs typeface="+mn-cs"/>
              </a:rPr>
              <a:t>S (- </a:t>
            </a:r>
            <a:r>
              <a:rPr lang="fr-FR" sz="3200" dirty="0" err="1">
                <a:solidFill>
                  <a:srgbClr val="00B050"/>
                </a:solidFill>
                <a:latin typeface="Symbol" pitchFamily="18" charset="2"/>
                <a:cs typeface="+mn-cs"/>
              </a:rPr>
              <a:t>D</a:t>
            </a:r>
            <a:r>
              <a:rPr lang="fr-FR" sz="3200" dirty="0" err="1">
                <a:solidFill>
                  <a:srgbClr val="00B050"/>
                </a:solidFill>
                <a:latin typeface="+mn-lt"/>
                <a:cs typeface="+mn-cs"/>
              </a:rPr>
              <a:t>E</a:t>
            </a:r>
            <a:r>
              <a:rPr lang="fr-FR" sz="3200" baseline="-25000" dirty="0" err="1">
                <a:solidFill>
                  <a:srgbClr val="00B050"/>
                </a:solidFill>
                <a:latin typeface="+mn-lt"/>
                <a:cs typeface="+mn-cs"/>
              </a:rPr>
              <a:t>p</a:t>
            </a:r>
            <a:r>
              <a:rPr lang="fr-FR" sz="3200" dirty="0">
                <a:solidFill>
                  <a:srgbClr val="00B050"/>
                </a:solidFill>
                <a:latin typeface="EU Arrow" pitchFamily="34" charset="2"/>
                <a:cs typeface="+mn-cs"/>
              </a:rPr>
              <a:t>)  </a:t>
            </a:r>
            <a:r>
              <a:rPr lang="fr-FR" sz="2000" dirty="0">
                <a:solidFill>
                  <a:srgbClr val="00B050"/>
                </a:solidFill>
                <a:latin typeface="EU Arrow" pitchFamily="34" charset="2"/>
                <a:cs typeface="+mn-cs"/>
              </a:rPr>
              <a:t> </a:t>
            </a:r>
            <a:r>
              <a:rPr lang="fr-FR" sz="2400" dirty="0">
                <a:solidFill>
                  <a:srgbClr val="00B050"/>
                </a:solidFill>
                <a:latin typeface="EU Arrow" pitchFamily="34" charset="2"/>
                <a:cs typeface="+mn-cs"/>
              </a:rPr>
              <a:t> </a:t>
            </a:r>
            <a:r>
              <a:rPr lang="fr-FR" sz="2800" dirty="0">
                <a:solidFill>
                  <a:srgbClr val="0033CC"/>
                </a:solidFill>
                <a:latin typeface="EU Arrow" pitchFamily="34" charset="2"/>
                <a:cs typeface="+mn-cs"/>
              </a:rPr>
              <a:t>+</a:t>
            </a:r>
            <a:r>
              <a:rPr lang="fr-FR" sz="3200" dirty="0">
                <a:solidFill>
                  <a:srgbClr val="0033CC"/>
                </a:solidFill>
                <a:latin typeface="EU Arrow" pitchFamily="34" charset="2"/>
                <a:cs typeface="+mn-cs"/>
              </a:rPr>
              <a:t> </a:t>
            </a:r>
            <a:r>
              <a:rPr lang="fr-FR" sz="3200" dirty="0" err="1">
                <a:solidFill>
                  <a:srgbClr val="0033CC"/>
                </a:solidFill>
                <a:latin typeface="Symbol" pitchFamily="18" charset="2"/>
                <a:cs typeface="+mn-cs"/>
              </a:rPr>
              <a:t>S</a:t>
            </a:r>
            <a:r>
              <a:rPr lang="fr-FR" sz="3200" dirty="0" err="1">
                <a:solidFill>
                  <a:srgbClr val="0033CC"/>
                </a:solidFill>
                <a:latin typeface="+mn-lt"/>
                <a:cs typeface="+mn-cs"/>
              </a:rPr>
              <a:t>W</a:t>
            </a:r>
            <a:r>
              <a:rPr lang="fr-FR" sz="3200" baseline="-25000" dirty="0" err="1">
                <a:solidFill>
                  <a:srgbClr val="0033CC"/>
                </a:solidFill>
                <a:latin typeface="EU Arrow" pitchFamily="34" charset="2"/>
                <a:cs typeface="+mn-cs"/>
              </a:rPr>
              <a:t>F</a:t>
            </a:r>
            <a:r>
              <a:rPr lang="fr-FR" sz="2800" baseline="-25000" dirty="0" err="1">
                <a:solidFill>
                  <a:srgbClr val="0033CC"/>
                </a:solidFill>
                <a:latin typeface="+mn-lt"/>
                <a:cs typeface="+mn-cs"/>
              </a:rPr>
              <a:t>non</a:t>
            </a:r>
            <a:r>
              <a:rPr lang="fr-FR" sz="2800" baseline="-25000" dirty="0">
                <a:solidFill>
                  <a:srgbClr val="0033CC"/>
                </a:solidFill>
                <a:latin typeface="+mn-lt"/>
                <a:cs typeface="+mn-cs"/>
              </a:rPr>
              <a:t> conservatives</a:t>
            </a:r>
            <a:r>
              <a:rPr lang="fr-FR" sz="2800" baseline="-25000" dirty="0">
                <a:latin typeface="+mn-lt"/>
                <a:cs typeface="+mn-cs"/>
              </a:rPr>
              <a:t> </a:t>
            </a:r>
            <a:r>
              <a:rPr lang="fr-FR" sz="2800" dirty="0">
                <a:latin typeface="+mn-lt"/>
                <a:cs typeface="+mn-cs"/>
              </a:rPr>
              <a:t>+</a:t>
            </a:r>
            <a:r>
              <a:rPr lang="fr-FR" sz="2800" baseline="-25000" dirty="0">
                <a:latin typeface="+mn-lt"/>
                <a:cs typeface="+mn-cs"/>
              </a:rPr>
              <a:t> </a:t>
            </a:r>
            <a:r>
              <a:rPr lang="fr-FR" sz="2800" dirty="0" err="1">
                <a:solidFill>
                  <a:srgbClr val="FF0000"/>
                </a:solidFill>
                <a:latin typeface="Symbol" pitchFamily="18" charset="2"/>
                <a:cs typeface="+mn-cs"/>
              </a:rPr>
              <a:t>S</a:t>
            </a:r>
            <a:r>
              <a:rPr lang="fr-FR" sz="3200" dirty="0" err="1">
                <a:solidFill>
                  <a:srgbClr val="FF0000"/>
                </a:solidFill>
                <a:latin typeface="+mn-lt"/>
                <a:cs typeface="+mn-cs"/>
              </a:rPr>
              <a:t>W</a:t>
            </a:r>
            <a:r>
              <a:rPr lang="fr-FR" sz="2800" baseline="-25000" dirty="0" err="1">
                <a:solidFill>
                  <a:srgbClr val="FF0000"/>
                </a:solidFill>
                <a:latin typeface="EU Arrow" pitchFamily="34" charset="2"/>
                <a:cs typeface="+mn-cs"/>
              </a:rPr>
              <a:t>F</a:t>
            </a:r>
            <a:r>
              <a:rPr lang="fr-FR" sz="2800" baseline="-25000" dirty="0" err="1">
                <a:solidFill>
                  <a:srgbClr val="FF0000"/>
                </a:solidFill>
                <a:latin typeface="+mn-lt"/>
                <a:cs typeface="+mn-cs"/>
              </a:rPr>
              <a:t>ext</a:t>
            </a:r>
            <a:endParaRPr lang="fr-FR" sz="2400" dirty="0">
              <a:latin typeface="EU Arrow" pitchFamily="34" charset="2"/>
              <a:cs typeface="+mn-cs"/>
            </a:endParaRPr>
          </a:p>
        </p:txBody>
      </p:sp>
      <p:sp>
        <p:nvSpPr>
          <p:cNvPr id="6" name="ZoneTexte 5"/>
          <p:cNvSpPr txBox="1">
            <a:spLocks noChangeArrowheads="1"/>
          </p:cNvSpPr>
          <p:nvPr/>
        </p:nvSpPr>
        <p:spPr bwMode="auto">
          <a:xfrm>
            <a:off x="533400" y="3581400"/>
            <a:ext cx="83058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fr-FR" altLang="fr-FR" sz="3200"/>
              <a:t>E</a:t>
            </a:r>
            <a:r>
              <a:rPr lang="fr-FR" altLang="fr-FR" sz="3200" baseline="-25000"/>
              <a:t>cB </a:t>
            </a:r>
            <a:r>
              <a:rPr lang="fr-FR" altLang="fr-FR" sz="3200"/>
              <a:t>- E</a:t>
            </a:r>
            <a:r>
              <a:rPr lang="fr-FR" altLang="fr-FR" sz="3200" baseline="-25000"/>
              <a:t>cA </a:t>
            </a:r>
            <a:r>
              <a:rPr lang="fr-FR" altLang="fr-FR" sz="3200"/>
              <a:t>= </a:t>
            </a:r>
            <a:r>
              <a:rPr lang="fr-FR" altLang="fr-FR" sz="3200">
                <a:solidFill>
                  <a:srgbClr val="00B050"/>
                </a:solidFill>
                <a:latin typeface="Symbol" panose="05050102010706020507" pitchFamily="18" charset="2"/>
              </a:rPr>
              <a:t>S(</a:t>
            </a:r>
            <a:r>
              <a:rPr lang="fr-FR" altLang="fr-FR" sz="3200">
                <a:solidFill>
                  <a:srgbClr val="00B050"/>
                </a:solidFill>
              </a:rPr>
              <a:t>E</a:t>
            </a:r>
            <a:r>
              <a:rPr lang="fr-FR" altLang="fr-FR" sz="3200" baseline="-25000">
                <a:solidFill>
                  <a:srgbClr val="00B050"/>
                </a:solidFill>
              </a:rPr>
              <a:t>pA</a:t>
            </a:r>
            <a:r>
              <a:rPr lang="fr-FR" altLang="fr-FR" sz="3200">
                <a:solidFill>
                  <a:srgbClr val="00B050"/>
                </a:solidFill>
                <a:latin typeface="EU Arrow" panose="020B0604020202020204" pitchFamily="34" charset="2"/>
              </a:rPr>
              <a:t> </a:t>
            </a:r>
            <a:r>
              <a:rPr lang="fr-FR" altLang="fr-FR" sz="2800">
                <a:solidFill>
                  <a:srgbClr val="00B050"/>
                </a:solidFill>
                <a:latin typeface="EU Arrow" panose="020B0604020202020204" pitchFamily="34" charset="2"/>
              </a:rPr>
              <a:t>- </a:t>
            </a:r>
            <a:r>
              <a:rPr lang="fr-FR" altLang="fr-FR" sz="2800">
                <a:solidFill>
                  <a:srgbClr val="00B050"/>
                </a:solidFill>
              </a:rPr>
              <a:t>E</a:t>
            </a:r>
            <a:r>
              <a:rPr lang="fr-FR" altLang="fr-FR" sz="3200" baseline="-25000">
                <a:solidFill>
                  <a:srgbClr val="00B050"/>
                </a:solidFill>
              </a:rPr>
              <a:t>pB</a:t>
            </a:r>
            <a:r>
              <a:rPr lang="fr-FR" altLang="fr-FR" sz="2800">
                <a:solidFill>
                  <a:srgbClr val="00B050"/>
                </a:solidFill>
                <a:latin typeface="EU Arrow" panose="020B0604020202020204" pitchFamily="34" charset="2"/>
              </a:rPr>
              <a:t>)    </a:t>
            </a:r>
            <a:r>
              <a:rPr lang="fr-FR" altLang="fr-FR" sz="2800">
                <a:solidFill>
                  <a:srgbClr val="0033CC"/>
                </a:solidFill>
                <a:latin typeface="EU Arrow" panose="020B0604020202020204" pitchFamily="34" charset="2"/>
              </a:rPr>
              <a:t>+</a:t>
            </a:r>
            <a:r>
              <a:rPr lang="fr-FR" altLang="fr-FR" sz="3200">
                <a:solidFill>
                  <a:srgbClr val="0033CC"/>
                </a:solidFill>
                <a:latin typeface="EU Arrow" panose="020B0604020202020204" pitchFamily="34" charset="2"/>
              </a:rPr>
              <a:t> </a:t>
            </a:r>
            <a:r>
              <a:rPr lang="fr-FR" altLang="fr-FR" sz="3200">
                <a:solidFill>
                  <a:srgbClr val="0033CC"/>
                </a:solidFill>
                <a:latin typeface="Symbol" panose="05050102010706020507" pitchFamily="18" charset="2"/>
              </a:rPr>
              <a:t>S</a:t>
            </a:r>
            <a:r>
              <a:rPr lang="fr-FR" altLang="fr-FR" sz="3200">
                <a:solidFill>
                  <a:srgbClr val="0033CC"/>
                </a:solidFill>
              </a:rPr>
              <a:t>W</a:t>
            </a:r>
            <a:r>
              <a:rPr lang="fr-FR" altLang="fr-FR" sz="3200" baseline="-25000">
                <a:solidFill>
                  <a:srgbClr val="0033CC"/>
                </a:solidFill>
                <a:latin typeface="EU Arrow" panose="020B0604020202020204" pitchFamily="34" charset="2"/>
              </a:rPr>
              <a:t>F</a:t>
            </a:r>
            <a:r>
              <a:rPr lang="fr-FR" altLang="fr-FR" sz="2800" baseline="-25000">
                <a:solidFill>
                  <a:srgbClr val="0033CC"/>
                </a:solidFill>
              </a:rPr>
              <a:t>non conservatives</a:t>
            </a:r>
            <a:r>
              <a:rPr lang="fr-FR" altLang="fr-FR" sz="2800" baseline="-25000"/>
              <a:t> </a:t>
            </a:r>
            <a:r>
              <a:rPr lang="fr-FR" altLang="fr-FR" sz="2800"/>
              <a:t>+</a:t>
            </a:r>
            <a:r>
              <a:rPr lang="fr-FR" altLang="fr-FR" sz="2800" baseline="-25000"/>
              <a:t> </a:t>
            </a:r>
            <a:r>
              <a:rPr lang="fr-FR" altLang="fr-FR" sz="2800">
                <a:solidFill>
                  <a:srgbClr val="FF0000"/>
                </a:solidFill>
                <a:latin typeface="Symbol" panose="05050102010706020507" pitchFamily="18" charset="2"/>
              </a:rPr>
              <a:t>S</a:t>
            </a:r>
            <a:r>
              <a:rPr lang="fr-FR" altLang="fr-FR" sz="3200">
                <a:solidFill>
                  <a:srgbClr val="FF0000"/>
                </a:solidFill>
              </a:rPr>
              <a:t>W</a:t>
            </a:r>
            <a:r>
              <a:rPr lang="fr-FR" altLang="fr-FR" sz="2800" baseline="-25000">
                <a:solidFill>
                  <a:srgbClr val="FF0000"/>
                </a:solidFill>
                <a:latin typeface="EU Arrow" panose="020B0604020202020204" pitchFamily="34" charset="2"/>
              </a:rPr>
              <a:t>F</a:t>
            </a:r>
            <a:r>
              <a:rPr lang="fr-FR" altLang="fr-FR" sz="2800" baseline="-25000">
                <a:solidFill>
                  <a:srgbClr val="FF0000"/>
                </a:solidFill>
              </a:rPr>
              <a:t>ext</a:t>
            </a:r>
          </a:p>
          <a:p>
            <a:r>
              <a:rPr lang="fr-FR" altLang="fr-FR" sz="3200"/>
              <a:t>E</a:t>
            </a:r>
            <a:r>
              <a:rPr lang="fr-FR" altLang="fr-FR" sz="3200" baseline="-25000"/>
              <a:t>cB </a:t>
            </a:r>
            <a:r>
              <a:rPr lang="fr-FR" altLang="fr-FR" sz="3200"/>
              <a:t>+</a:t>
            </a:r>
            <a:r>
              <a:rPr lang="fr-FR" altLang="fr-FR" sz="3200">
                <a:solidFill>
                  <a:srgbClr val="00B050"/>
                </a:solidFill>
                <a:latin typeface="Symbol" panose="05050102010706020507" pitchFamily="18" charset="2"/>
              </a:rPr>
              <a:t> S</a:t>
            </a:r>
            <a:r>
              <a:rPr lang="fr-FR" altLang="fr-FR" sz="2800">
                <a:solidFill>
                  <a:srgbClr val="00B050"/>
                </a:solidFill>
              </a:rPr>
              <a:t>E</a:t>
            </a:r>
            <a:r>
              <a:rPr lang="fr-FR" altLang="fr-FR" sz="3200" baseline="-25000">
                <a:solidFill>
                  <a:srgbClr val="00B050"/>
                </a:solidFill>
              </a:rPr>
              <a:t>pB</a:t>
            </a:r>
            <a:r>
              <a:rPr lang="fr-FR" altLang="fr-FR" sz="2800">
                <a:solidFill>
                  <a:srgbClr val="00B050"/>
                </a:solidFill>
                <a:latin typeface="EU Arrow" panose="020B0604020202020204" pitchFamily="34" charset="2"/>
              </a:rPr>
              <a:t> </a:t>
            </a:r>
            <a:r>
              <a:rPr lang="fr-FR" altLang="fr-FR" sz="2400">
                <a:latin typeface="EU Arrow" panose="020B0604020202020204" pitchFamily="34" charset="2"/>
              </a:rPr>
              <a:t>=</a:t>
            </a:r>
            <a:r>
              <a:rPr lang="fr-FR" altLang="fr-FR" sz="2800">
                <a:solidFill>
                  <a:srgbClr val="00B050"/>
                </a:solidFill>
                <a:latin typeface="EU Arrow" panose="020B0604020202020204" pitchFamily="34" charset="2"/>
              </a:rPr>
              <a:t> </a:t>
            </a:r>
            <a:r>
              <a:rPr lang="fr-FR" altLang="fr-FR" sz="3200"/>
              <a:t> E</a:t>
            </a:r>
            <a:r>
              <a:rPr lang="fr-FR" altLang="fr-FR" sz="3200" baseline="-25000"/>
              <a:t>cA </a:t>
            </a:r>
            <a:r>
              <a:rPr lang="fr-FR" altLang="fr-FR" sz="3200"/>
              <a:t>+</a:t>
            </a:r>
            <a:r>
              <a:rPr lang="fr-FR" altLang="fr-FR" sz="3200">
                <a:solidFill>
                  <a:srgbClr val="00B050"/>
                </a:solidFill>
                <a:latin typeface="Symbol" panose="05050102010706020507" pitchFamily="18" charset="2"/>
              </a:rPr>
              <a:t> S</a:t>
            </a:r>
            <a:r>
              <a:rPr lang="fr-FR" altLang="fr-FR" sz="3200">
                <a:solidFill>
                  <a:srgbClr val="00B050"/>
                </a:solidFill>
              </a:rPr>
              <a:t>E</a:t>
            </a:r>
            <a:r>
              <a:rPr lang="fr-FR" altLang="fr-FR" sz="3200" baseline="-25000">
                <a:solidFill>
                  <a:srgbClr val="00B050"/>
                </a:solidFill>
              </a:rPr>
              <a:t>pA</a:t>
            </a:r>
            <a:r>
              <a:rPr lang="fr-FR" altLang="fr-FR" sz="2000">
                <a:solidFill>
                  <a:srgbClr val="00B050"/>
                </a:solidFill>
                <a:latin typeface="EU Arrow" panose="020B0604020202020204" pitchFamily="34" charset="2"/>
              </a:rPr>
              <a:t> </a:t>
            </a:r>
            <a:r>
              <a:rPr lang="fr-FR" altLang="fr-FR">
                <a:solidFill>
                  <a:srgbClr val="00B050"/>
                </a:solidFill>
                <a:latin typeface="EU Arrow" panose="020B0604020202020204" pitchFamily="34" charset="2"/>
              </a:rPr>
              <a:t> </a:t>
            </a:r>
            <a:r>
              <a:rPr lang="fr-FR" altLang="fr-FR" sz="2800">
                <a:solidFill>
                  <a:srgbClr val="0033CC"/>
                </a:solidFill>
                <a:latin typeface="EU Arrow" panose="020B0604020202020204" pitchFamily="34" charset="2"/>
              </a:rPr>
              <a:t>+</a:t>
            </a:r>
            <a:r>
              <a:rPr lang="fr-FR" altLang="fr-FR" sz="3200">
                <a:solidFill>
                  <a:srgbClr val="0033CC"/>
                </a:solidFill>
                <a:latin typeface="EU Arrow" panose="020B0604020202020204" pitchFamily="34" charset="2"/>
              </a:rPr>
              <a:t> </a:t>
            </a:r>
            <a:r>
              <a:rPr lang="fr-FR" altLang="fr-FR" sz="3200">
                <a:solidFill>
                  <a:srgbClr val="0033CC"/>
                </a:solidFill>
                <a:latin typeface="Symbol" panose="05050102010706020507" pitchFamily="18" charset="2"/>
              </a:rPr>
              <a:t>S</a:t>
            </a:r>
            <a:r>
              <a:rPr lang="fr-FR" altLang="fr-FR" sz="3200">
                <a:solidFill>
                  <a:srgbClr val="0033CC"/>
                </a:solidFill>
              </a:rPr>
              <a:t>W</a:t>
            </a:r>
            <a:r>
              <a:rPr lang="fr-FR" altLang="fr-FR" sz="3200" baseline="-25000">
                <a:solidFill>
                  <a:srgbClr val="0033CC"/>
                </a:solidFill>
                <a:latin typeface="EU Arrow" panose="020B0604020202020204" pitchFamily="34" charset="2"/>
              </a:rPr>
              <a:t>F</a:t>
            </a:r>
            <a:r>
              <a:rPr lang="fr-FR" altLang="fr-FR" sz="2800" baseline="-25000">
                <a:solidFill>
                  <a:srgbClr val="0033CC"/>
                </a:solidFill>
              </a:rPr>
              <a:t>non conservatives</a:t>
            </a:r>
            <a:r>
              <a:rPr lang="fr-FR" altLang="fr-FR" sz="2800" baseline="-25000"/>
              <a:t> </a:t>
            </a:r>
            <a:r>
              <a:rPr lang="fr-FR" altLang="fr-FR" sz="2800"/>
              <a:t>+</a:t>
            </a:r>
            <a:r>
              <a:rPr lang="fr-FR" altLang="fr-FR" sz="2800" baseline="-25000"/>
              <a:t> </a:t>
            </a:r>
            <a:r>
              <a:rPr lang="fr-FR" altLang="fr-FR" sz="2800">
                <a:solidFill>
                  <a:srgbClr val="FF0000"/>
                </a:solidFill>
                <a:latin typeface="Symbol" panose="05050102010706020507" pitchFamily="18" charset="2"/>
              </a:rPr>
              <a:t>S</a:t>
            </a:r>
            <a:r>
              <a:rPr lang="fr-FR" altLang="fr-FR" sz="3200">
                <a:solidFill>
                  <a:srgbClr val="FF0000"/>
                </a:solidFill>
              </a:rPr>
              <a:t>W</a:t>
            </a:r>
            <a:r>
              <a:rPr lang="fr-FR" altLang="fr-FR" sz="2800" baseline="-25000">
                <a:solidFill>
                  <a:srgbClr val="FF0000"/>
                </a:solidFill>
                <a:latin typeface="EU Arrow" panose="020B0604020202020204" pitchFamily="34" charset="2"/>
              </a:rPr>
              <a:t>F</a:t>
            </a:r>
            <a:r>
              <a:rPr lang="fr-FR" altLang="fr-FR" sz="2800" baseline="-25000">
                <a:solidFill>
                  <a:srgbClr val="FF0000"/>
                </a:solidFill>
              </a:rPr>
              <a:t>ext</a:t>
            </a:r>
          </a:p>
        </p:txBody>
      </p:sp>
      <p:sp>
        <p:nvSpPr>
          <p:cNvPr id="7" name="ZoneTexte 6"/>
          <p:cNvSpPr txBox="1">
            <a:spLocks noChangeArrowheads="1"/>
          </p:cNvSpPr>
          <p:nvPr/>
        </p:nvSpPr>
        <p:spPr bwMode="auto">
          <a:xfrm>
            <a:off x="1238250" y="4864100"/>
            <a:ext cx="6838950" cy="17129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fr-FR" altLang="fr-FR" sz="3200" b="1"/>
              <a:t>E</a:t>
            </a:r>
            <a:r>
              <a:rPr lang="fr-FR" altLang="fr-FR" sz="3200" b="1" baseline="-25000"/>
              <a:t>mB </a:t>
            </a:r>
            <a:r>
              <a:rPr lang="fr-FR" altLang="fr-FR" sz="2400" b="1">
                <a:latin typeface="EU Arrow" panose="020B0604020202020204" pitchFamily="34" charset="2"/>
              </a:rPr>
              <a:t>=</a:t>
            </a:r>
            <a:r>
              <a:rPr lang="fr-FR" altLang="fr-FR" sz="2800" b="1">
                <a:solidFill>
                  <a:srgbClr val="00B050"/>
                </a:solidFill>
                <a:latin typeface="EU Arrow" panose="020B0604020202020204" pitchFamily="34" charset="2"/>
              </a:rPr>
              <a:t> </a:t>
            </a:r>
            <a:r>
              <a:rPr lang="fr-FR" altLang="fr-FR" sz="3200" b="1"/>
              <a:t> E</a:t>
            </a:r>
            <a:r>
              <a:rPr lang="fr-FR" altLang="fr-FR" sz="3200" b="1" baseline="-25000"/>
              <a:t>mA </a:t>
            </a:r>
            <a:r>
              <a:rPr lang="fr-FR" altLang="fr-FR" sz="2800">
                <a:solidFill>
                  <a:srgbClr val="0033CC"/>
                </a:solidFill>
                <a:latin typeface="EU Arrow" panose="020B0604020202020204" pitchFamily="34" charset="2"/>
              </a:rPr>
              <a:t>+</a:t>
            </a:r>
            <a:r>
              <a:rPr lang="fr-FR" altLang="fr-FR" sz="3200">
                <a:solidFill>
                  <a:srgbClr val="0033CC"/>
                </a:solidFill>
                <a:latin typeface="EU Arrow" panose="020B0604020202020204" pitchFamily="34" charset="2"/>
              </a:rPr>
              <a:t> </a:t>
            </a:r>
            <a:r>
              <a:rPr lang="fr-FR" altLang="fr-FR" sz="3200">
                <a:solidFill>
                  <a:srgbClr val="0033CC"/>
                </a:solidFill>
                <a:latin typeface="Symbol" panose="05050102010706020507" pitchFamily="18" charset="2"/>
              </a:rPr>
              <a:t>S</a:t>
            </a:r>
            <a:r>
              <a:rPr lang="fr-FR" altLang="fr-FR" sz="3200">
                <a:solidFill>
                  <a:srgbClr val="0033CC"/>
                </a:solidFill>
              </a:rPr>
              <a:t>W</a:t>
            </a:r>
            <a:r>
              <a:rPr lang="fr-FR" altLang="fr-FR" sz="3200" baseline="-25000">
                <a:solidFill>
                  <a:srgbClr val="0033CC"/>
                </a:solidFill>
                <a:latin typeface="EU Arrow" panose="020B0604020202020204" pitchFamily="34" charset="2"/>
              </a:rPr>
              <a:t>F</a:t>
            </a:r>
            <a:r>
              <a:rPr lang="fr-FR" altLang="fr-FR" sz="2800" baseline="-25000">
                <a:solidFill>
                  <a:srgbClr val="0033CC"/>
                </a:solidFill>
              </a:rPr>
              <a:t>non conservatives</a:t>
            </a:r>
            <a:r>
              <a:rPr lang="fr-FR" altLang="fr-FR" sz="2800" baseline="-25000"/>
              <a:t> </a:t>
            </a:r>
            <a:r>
              <a:rPr lang="fr-FR" altLang="fr-FR" sz="2800"/>
              <a:t>+</a:t>
            </a:r>
            <a:r>
              <a:rPr lang="fr-FR" altLang="fr-FR" sz="2800" baseline="-25000"/>
              <a:t> </a:t>
            </a:r>
            <a:r>
              <a:rPr lang="fr-FR" altLang="fr-FR" sz="2800">
                <a:solidFill>
                  <a:srgbClr val="FF0000"/>
                </a:solidFill>
                <a:latin typeface="Symbol" panose="05050102010706020507" pitchFamily="18" charset="2"/>
              </a:rPr>
              <a:t>S</a:t>
            </a:r>
            <a:r>
              <a:rPr lang="fr-FR" altLang="fr-FR" sz="3200">
                <a:solidFill>
                  <a:srgbClr val="FF0000"/>
                </a:solidFill>
              </a:rPr>
              <a:t>W</a:t>
            </a:r>
            <a:r>
              <a:rPr lang="fr-FR" altLang="fr-FR" sz="2800" baseline="-25000">
                <a:solidFill>
                  <a:srgbClr val="FF0000"/>
                </a:solidFill>
                <a:latin typeface="EU Arrow" panose="020B0604020202020204" pitchFamily="34" charset="2"/>
              </a:rPr>
              <a:t>F</a:t>
            </a:r>
            <a:r>
              <a:rPr lang="fr-FR" altLang="fr-FR" sz="2800" baseline="-25000">
                <a:solidFill>
                  <a:srgbClr val="FF0000"/>
                </a:solidFill>
              </a:rPr>
              <a:t>ext</a:t>
            </a:r>
          </a:p>
          <a:p>
            <a:endParaRPr lang="fr-FR" altLang="fr-FR" sz="2800" baseline="-25000">
              <a:solidFill>
                <a:srgbClr val="FF0000"/>
              </a:solidFill>
            </a:endParaRPr>
          </a:p>
          <a:p>
            <a:pPr algn="ctr"/>
            <a:r>
              <a:rPr lang="fr-FR" altLang="fr-FR" sz="3600">
                <a:latin typeface="Symbol" panose="05050102010706020507" pitchFamily="18" charset="2"/>
              </a:rPr>
              <a:t>D</a:t>
            </a:r>
            <a:r>
              <a:rPr lang="fr-FR" altLang="fr-FR" sz="3600" b="1"/>
              <a:t>E</a:t>
            </a:r>
            <a:r>
              <a:rPr lang="fr-FR" altLang="fr-FR" sz="3600" b="1" baseline="-25000"/>
              <a:t>m</a:t>
            </a:r>
            <a:r>
              <a:rPr lang="fr-FR" altLang="fr-FR" sz="3200" b="1" baseline="-25000"/>
              <a:t> </a:t>
            </a:r>
            <a:r>
              <a:rPr lang="fr-FR" altLang="fr-FR" sz="2400" b="1">
                <a:latin typeface="EU Arrow" panose="020B0604020202020204" pitchFamily="34" charset="2"/>
              </a:rPr>
              <a:t>=</a:t>
            </a:r>
            <a:r>
              <a:rPr lang="fr-FR" altLang="fr-FR" sz="2800" b="1">
                <a:solidFill>
                  <a:srgbClr val="00B050"/>
                </a:solidFill>
                <a:latin typeface="EU Arrow" panose="020B0604020202020204" pitchFamily="34" charset="2"/>
              </a:rPr>
              <a:t> </a:t>
            </a:r>
            <a:r>
              <a:rPr lang="fr-FR" altLang="fr-FR" sz="3200">
                <a:solidFill>
                  <a:srgbClr val="0033CC"/>
                </a:solidFill>
                <a:latin typeface="EU Arrow" panose="020B0604020202020204" pitchFamily="34" charset="2"/>
              </a:rPr>
              <a:t> </a:t>
            </a:r>
            <a:r>
              <a:rPr lang="fr-FR" altLang="fr-FR" sz="3200">
                <a:solidFill>
                  <a:srgbClr val="0033CC"/>
                </a:solidFill>
                <a:latin typeface="Symbol" panose="05050102010706020507" pitchFamily="18" charset="2"/>
              </a:rPr>
              <a:t>S</a:t>
            </a:r>
            <a:r>
              <a:rPr lang="fr-FR" altLang="fr-FR" sz="3200">
                <a:solidFill>
                  <a:srgbClr val="0033CC"/>
                </a:solidFill>
              </a:rPr>
              <a:t>W</a:t>
            </a:r>
            <a:r>
              <a:rPr lang="fr-FR" altLang="fr-FR" sz="3200" baseline="-25000">
                <a:solidFill>
                  <a:srgbClr val="0033CC"/>
                </a:solidFill>
                <a:latin typeface="EU Arrow" panose="020B0604020202020204" pitchFamily="34" charset="2"/>
              </a:rPr>
              <a:t>F</a:t>
            </a:r>
            <a:r>
              <a:rPr lang="fr-FR" altLang="fr-FR" sz="2800" baseline="-25000">
                <a:solidFill>
                  <a:srgbClr val="0033CC"/>
                </a:solidFill>
              </a:rPr>
              <a:t>non conservatives</a:t>
            </a:r>
            <a:r>
              <a:rPr lang="fr-FR" altLang="fr-FR" sz="2800" baseline="-25000"/>
              <a:t> </a:t>
            </a:r>
            <a:r>
              <a:rPr lang="fr-FR" altLang="fr-FR" sz="2800"/>
              <a:t>+</a:t>
            </a:r>
            <a:r>
              <a:rPr lang="fr-FR" altLang="fr-FR" sz="2800" baseline="-25000"/>
              <a:t> </a:t>
            </a:r>
            <a:r>
              <a:rPr lang="fr-FR" altLang="fr-FR" sz="2800">
                <a:solidFill>
                  <a:srgbClr val="FF0000"/>
                </a:solidFill>
                <a:latin typeface="Symbol" panose="05050102010706020507" pitchFamily="18" charset="2"/>
              </a:rPr>
              <a:t>S</a:t>
            </a:r>
            <a:r>
              <a:rPr lang="fr-FR" altLang="fr-FR" sz="3200">
                <a:solidFill>
                  <a:srgbClr val="FF0000"/>
                </a:solidFill>
              </a:rPr>
              <a:t>W</a:t>
            </a:r>
            <a:r>
              <a:rPr lang="fr-FR" altLang="fr-FR" sz="2800" baseline="-25000">
                <a:solidFill>
                  <a:srgbClr val="FF0000"/>
                </a:solidFill>
                <a:latin typeface="EU Arrow" panose="020B0604020202020204" pitchFamily="34" charset="2"/>
              </a:rPr>
              <a:t>F</a:t>
            </a:r>
            <a:r>
              <a:rPr lang="fr-FR" altLang="fr-FR" sz="2800" baseline="-25000">
                <a:solidFill>
                  <a:srgbClr val="FF0000"/>
                </a:solidFill>
              </a:rPr>
              <a:t>ext</a:t>
            </a:r>
          </a:p>
          <a:p>
            <a:endParaRPr lang="fr-FR" altLang="fr-FR" sz="2800" baseline="-250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ChangeArrowheads="1"/>
          </p:cNvSpPr>
          <p:nvPr/>
        </p:nvSpPr>
        <p:spPr bwMode="auto">
          <a:xfrm>
            <a:off x="1484313" y="1027113"/>
            <a:ext cx="7112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fr-FR" altLang="fr-FR" sz="4000">
                <a:latin typeface="Symbol" panose="05050102010706020507" pitchFamily="18" charset="2"/>
              </a:rPr>
              <a:t>D</a:t>
            </a:r>
            <a:r>
              <a:rPr lang="fr-FR" altLang="fr-FR" sz="4000" b="1"/>
              <a:t>E</a:t>
            </a:r>
            <a:r>
              <a:rPr lang="fr-FR" altLang="fr-FR" sz="4000" b="1" baseline="-25000"/>
              <a:t>m</a:t>
            </a:r>
            <a:r>
              <a:rPr lang="fr-FR" altLang="fr-FR" sz="3600" b="1" baseline="-25000"/>
              <a:t> </a:t>
            </a:r>
            <a:r>
              <a:rPr lang="fr-FR" altLang="fr-FR" sz="2800" b="1">
                <a:latin typeface="EU Arrow" panose="020B0604020202020204" pitchFamily="34" charset="2"/>
              </a:rPr>
              <a:t>=</a:t>
            </a:r>
            <a:r>
              <a:rPr lang="fr-FR" altLang="fr-FR" sz="3200" b="1">
                <a:solidFill>
                  <a:srgbClr val="00B050"/>
                </a:solidFill>
                <a:latin typeface="EU Arrow" panose="020B0604020202020204" pitchFamily="34" charset="2"/>
              </a:rPr>
              <a:t> </a:t>
            </a:r>
            <a:r>
              <a:rPr lang="fr-FR" altLang="fr-FR" sz="3600">
                <a:solidFill>
                  <a:srgbClr val="0033CC"/>
                </a:solidFill>
                <a:latin typeface="EU Arrow" panose="020B0604020202020204" pitchFamily="34" charset="2"/>
              </a:rPr>
              <a:t> </a:t>
            </a:r>
            <a:r>
              <a:rPr lang="fr-FR" altLang="fr-FR" sz="3600">
                <a:solidFill>
                  <a:srgbClr val="0033CC"/>
                </a:solidFill>
                <a:latin typeface="Symbol" panose="05050102010706020507" pitchFamily="18" charset="2"/>
              </a:rPr>
              <a:t>S</a:t>
            </a:r>
            <a:r>
              <a:rPr lang="fr-FR" altLang="fr-FR" sz="3600">
                <a:solidFill>
                  <a:srgbClr val="0033CC"/>
                </a:solidFill>
              </a:rPr>
              <a:t>W</a:t>
            </a:r>
            <a:r>
              <a:rPr lang="fr-FR" altLang="fr-FR" sz="3600" baseline="-25000">
                <a:solidFill>
                  <a:srgbClr val="0033CC"/>
                </a:solidFill>
                <a:latin typeface="EU Arrow" panose="020B0604020202020204" pitchFamily="34" charset="2"/>
              </a:rPr>
              <a:t>F</a:t>
            </a:r>
            <a:r>
              <a:rPr lang="fr-FR" altLang="fr-FR" sz="3200" baseline="-25000">
                <a:solidFill>
                  <a:srgbClr val="0033CC"/>
                </a:solidFill>
              </a:rPr>
              <a:t>non conservatives</a:t>
            </a:r>
            <a:r>
              <a:rPr lang="fr-FR" altLang="fr-FR" sz="3200" baseline="-25000"/>
              <a:t> </a:t>
            </a:r>
            <a:r>
              <a:rPr lang="fr-FR" altLang="fr-FR" sz="3200"/>
              <a:t>+</a:t>
            </a:r>
            <a:r>
              <a:rPr lang="fr-FR" altLang="fr-FR" sz="3200" baseline="-25000"/>
              <a:t> </a:t>
            </a:r>
            <a:r>
              <a:rPr lang="fr-FR" altLang="fr-FR" sz="3200">
                <a:solidFill>
                  <a:srgbClr val="FF0000"/>
                </a:solidFill>
                <a:latin typeface="Symbol" panose="05050102010706020507" pitchFamily="18" charset="2"/>
              </a:rPr>
              <a:t>S</a:t>
            </a:r>
            <a:r>
              <a:rPr lang="fr-FR" altLang="fr-FR" sz="3600">
                <a:solidFill>
                  <a:srgbClr val="FF0000"/>
                </a:solidFill>
              </a:rPr>
              <a:t>W</a:t>
            </a:r>
            <a:r>
              <a:rPr lang="fr-FR" altLang="fr-FR" sz="3200" baseline="-25000">
                <a:solidFill>
                  <a:srgbClr val="FF0000"/>
                </a:solidFill>
                <a:latin typeface="EU Arrow" panose="020B0604020202020204" pitchFamily="34" charset="2"/>
              </a:rPr>
              <a:t>F</a:t>
            </a:r>
            <a:r>
              <a:rPr lang="fr-FR" altLang="fr-FR" sz="3200" baseline="-25000">
                <a:solidFill>
                  <a:srgbClr val="FF0000"/>
                </a:solidFill>
              </a:rPr>
              <a:t>ext</a:t>
            </a:r>
            <a:endParaRPr lang="fr-FR" altLang="fr-FR" sz="3200"/>
          </a:p>
        </p:txBody>
      </p:sp>
      <p:sp>
        <p:nvSpPr>
          <p:cNvPr id="6" name="ZoneTexte 5"/>
          <p:cNvSpPr txBox="1"/>
          <p:nvPr/>
        </p:nvSpPr>
        <p:spPr>
          <a:xfrm>
            <a:off x="895350" y="2609850"/>
            <a:ext cx="7715250" cy="2862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dirty="0">
                <a:latin typeface="+mn-lt"/>
                <a:cs typeface="+mn-cs"/>
              </a:rPr>
              <a:t>Si le système est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>
                <a:solidFill>
                  <a:srgbClr val="FF0000"/>
                </a:solidFill>
                <a:latin typeface="+mn-lt"/>
                <a:cs typeface="+mn-cs"/>
              </a:rPr>
              <a:t>	isolé</a:t>
            </a:r>
            <a:r>
              <a:rPr lang="fr-FR" sz="2800" dirty="0">
                <a:latin typeface="+mn-lt"/>
                <a:cs typeface="+mn-cs"/>
              </a:rPr>
              <a:t> (ou pseudo isolé : </a:t>
            </a:r>
            <a:r>
              <a:rPr lang="fr-FR" sz="2800" dirty="0" err="1">
                <a:latin typeface="Symbol" pitchFamily="18" charset="2"/>
                <a:cs typeface="+mn-cs"/>
              </a:rPr>
              <a:t>S</a:t>
            </a:r>
            <a:r>
              <a:rPr lang="fr-FR" sz="2800" dirty="0" err="1">
                <a:latin typeface="EU Arrow" pitchFamily="34" charset="2"/>
                <a:cs typeface="+mn-cs"/>
              </a:rPr>
              <a:t>F</a:t>
            </a:r>
            <a:r>
              <a:rPr lang="fr-FR" sz="2800" baseline="-25000" dirty="0" err="1">
                <a:latin typeface="+mn-lt"/>
                <a:cs typeface="+mn-cs"/>
              </a:rPr>
              <a:t>ext</a:t>
            </a:r>
            <a:r>
              <a:rPr lang="fr-FR" sz="2800" baseline="-25000" dirty="0">
                <a:latin typeface="+mn-lt"/>
                <a:cs typeface="+mn-cs"/>
              </a:rPr>
              <a:t> </a:t>
            </a:r>
            <a:r>
              <a:rPr lang="fr-FR" sz="2800" dirty="0">
                <a:latin typeface="+mn-lt"/>
                <a:cs typeface="+mn-cs"/>
              </a:rPr>
              <a:t>= </a:t>
            </a:r>
            <a:r>
              <a:rPr lang="fr-FR" sz="2800" dirty="0">
                <a:latin typeface="EU Arrow" pitchFamily="34" charset="2"/>
                <a:cs typeface="+mn-cs"/>
              </a:rPr>
              <a:t>0)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dirty="0">
                <a:latin typeface="+mj-lt"/>
                <a:cs typeface="+mn-cs"/>
              </a:rPr>
              <a:t>	et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>
                <a:solidFill>
                  <a:srgbClr val="FF0000"/>
                </a:solidFill>
                <a:latin typeface="+mj-lt"/>
                <a:cs typeface="+mn-cs"/>
              </a:rPr>
              <a:t>	conservatif </a:t>
            </a:r>
            <a:r>
              <a:rPr lang="fr-FR" sz="2800" dirty="0">
                <a:latin typeface="+mj-lt"/>
                <a:cs typeface="+mn-cs"/>
              </a:rPr>
              <a:t>(pas de frottements…)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800" dirty="0">
              <a:latin typeface="+mj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dirty="0">
                <a:latin typeface="+mj-lt"/>
                <a:cs typeface="+mn-cs"/>
              </a:rPr>
              <a:t>Alors      </a:t>
            </a:r>
            <a:r>
              <a:rPr lang="fr-FR" sz="4000" dirty="0" err="1">
                <a:latin typeface="Symbol" pitchFamily="18" charset="2"/>
                <a:cs typeface="+mn-cs"/>
              </a:rPr>
              <a:t>D</a:t>
            </a:r>
            <a:r>
              <a:rPr lang="fr-FR" sz="4000" b="1" dirty="0" err="1">
                <a:latin typeface="+mn-lt"/>
                <a:cs typeface="+mn-cs"/>
              </a:rPr>
              <a:t>E</a:t>
            </a:r>
            <a:r>
              <a:rPr lang="fr-FR" sz="4000" b="1" baseline="-25000" dirty="0" err="1">
                <a:latin typeface="+mn-lt"/>
                <a:cs typeface="+mn-cs"/>
              </a:rPr>
              <a:t>m</a:t>
            </a:r>
            <a:r>
              <a:rPr lang="fr-FR" sz="3600" b="1" baseline="-25000" dirty="0">
                <a:latin typeface="+mn-lt"/>
                <a:cs typeface="+mn-cs"/>
              </a:rPr>
              <a:t> </a:t>
            </a:r>
            <a:r>
              <a:rPr lang="fr-FR" sz="4000" b="1" dirty="0">
                <a:latin typeface="EU Arrow" pitchFamily="34" charset="2"/>
                <a:cs typeface="+mn-cs"/>
              </a:rPr>
              <a:t>=</a:t>
            </a:r>
            <a:r>
              <a:rPr lang="fr-FR" sz="4000" dirty="0">
                <a:latin typeface="+mj-lt"/>
                <a:cs typeface="+mn-cs"/>
              </a:rPr>
              <a:t> 0   :    </a:t>
            </a:r>
            <a:r>
              <a:rPr lang="fr-FR" sz="4000" dirty="0" err="1">
                <a:latin typeface="+mj-lt"/>
                <a:cs typeface="+mn-cs"/>
              </a:rPr>
              <a:t>E</a:t>
            </a:r>
            <a:r>
              <a:rPr lang="fr-FR" sz="4000" baseline="-25000" dirty="0" err="1">
                <a:latin typeface="+mj-lt"/>
                <a:cs typeface="+mn-cs"/>
              </a:rPr>
              <a:t>mB</a:t>
            </a:r>
            <a:r>
              <a:rPr lang="fr-FR" sz="4000" dirty="0">
                <a:latin typeface="+mj-lt"/>
                <a:cs typeface="+mn-cs"/>
              </a:rPr>
              <a:t> = </a:t>
            </a:r>
            <a:r>
              <a:rPr lang="fr-FR" sz="4000" dirty="0" err="1">
                <a:latin typeface="+mj-lt"/>
                <a:cs typeface="+mn-cs"/>
              </a:rPr>
              <a:t>E</a:t>
            </a:r>
            <a:r>
              <a:rPr lang="fr-FR" sz="4000" baseline="-25000" dirty="0" err="1">
                <a:latin typeface="+mj-lt"/>
                <a:cs typeface="+mn-cs"/>
              </a:rPr>
              <a:t>mA</a:t>
            </a:r>
            <a:r>
              <a:rPr lang="fr-FR" sz="4000" dirty="0">
                <a:latin typeface="+mj-lt"/>
                <a:cs typeface="+mn-cs"/>
              </a:rPr>
              <a:t> = </a:t>
            </a:r>
            <a:r>
              <a:rPr lang="fr-FR" sz="4000" dirty="0" err="1">
                <a:latin typeface="+mj-lt"/>
                <a:cs typeface="+mn-cs"/>
              </a:rPr>
              <a:t>cste</a:t>
            </a:r>
            <a:r>
              <a:rPr lang="fr-FR" sz="4000" dirty="0">
                <a:latin typeface="+mj-lt"/>
                <a:cs typeface="+mn-cs"/>
              </a:rPr>
              <a:t>  </a:t>
            </a:r>
            <a:endParaRPr lang="fr-FR" sz="2800" dirty="0">
              <a:latin typeface="+mj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e 73"/>
          <p:cNvGrpSpPr>
            <a:grpSpLocks/>
          </p:cNvGrpSpPr>
          <p:nvPr/>
        </p:nvGrpSpPr>
        <p:grpSpPr bwMode="auto">
          <a:xfrm>
            <a:off x="342900" y="850900"/>
            <a:ext cx="2419350" cy="5048250"/>
            <a:chOff x="342900" y="850900"/>
            <a:chExt cx="2419350" cy="5048825"/>
          </a:xfrm>
        </p:grpSpPr>
        <p:grpSp>
          <p:nvGrpSpPr>
            <p:cNvPr id="11270" name="Group 8"/>
            <p:cNvGrpSpPr>
              <a:grpSpLocks/>
            </p:cNvGrpSpPr>
            <p:nvPr/>
          </p:nvGrpSpPr>
          <p:grpSpPr bwMode="auto">
            <a:xfrm rot="-5400000">
              <a:off x="320675" y="1832229"/>
              <a:ext cx="2501900" cy="539242"/>
              <a:chOff x="0" y="0"/>
              <a:chExt cx="19985" cy="20000"/>
            </a:xfrm>
          </p:grpSpPr>
          <p:grpSp>
            <p:nvGrpSpPr>
              <p:cNvPr id="11275" name="Group 9"/>
              <p:cNvGrpSpPr>
                <a:grpSpLocks/>
              </p:cNvGrpSpPr>
              <p:nvPr/>
            </p:nvGrpSpPr>
            <p:grpSpPr bwMode="auto">
              <a:xfrm>
                <a:off x="0" y="0"/>
                <a:ext cx="10205" cy="20000"/>
                <a:chOff x="0" y="0"/>
                <a:chExt cx="19988" cy="20000"/>
              </a:xfrm>
            </p:grpSpPr>
            <p:grpSp>
              <p:nvGrpSpPr>
                <p:cNvPr id="11307" name="Group 10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0410" cy="20000"/>
                  <a:chOff x="0" y="0"/>
                  <a:chExt cx="19987" cy="20000"/>
                </a:xfrm>
              </p:grpSpPr>
              <p:grpSp>
                <p:nvGrpSpPr>
                  <p:cNvPr id="11323" name="Group 11"/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0794" cy="20000"/>
                    <a:chOff x="0" y="0"/>
                    <a:chExt cx="19992" cy="20000"/>
                  </a:xfrm>
                </p:grpSpPr>
                <p:grpSp>
                  <p:nvGrpSpPr>
                    <p:cNvPr id="11331" name="Group 1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0" y="0"/>
                      <a:ext cx="11472" cy="20000"/>
                      <a:chOff x="0" y="0"/>
                      <a:chExt cx="19982" cy="20000"/>
                    </a:xfrm>
                  </p:grpSpPr>
                  <p:sp>
                    <p:nvSpPr>
                      <p:cNvPr id="11335" name="Oval 1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0" y="0"/>
                        <a:ext cx="12569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  <p:sp>
                    <p:nvSpPr>
                      <p:cNvPr id="11336" name="Oval 1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413" y="0"/>
                        <a:ext cx="12569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</p:grpSp>
                <p:grpSp>
                  <p:nvGrpSpPr>
                    <p:cNvPr id="11332" name="Group 1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520" y="0"/>
                      <a:ext cx="11472" cy="20000"/>
                      <a:chOff x="0" y="0"/>
                      <a:chExt cx="20000" cy="20000"/>
                    </a:xfrm>
                  </p:grpSpPr>
                  <p:sp>
                    <p:nvSpPr>
                      <p:cNvPr id="11333" name="Oval 1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0" y="0"/>
                        <a:ext cx="12580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  <p:sp>
                    <p:nvSpPr>
                      <p:cNvPr id="11334" name="Oval 1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416" y="0"/>
                        <a:ext cx="12584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</p:grpSp>
              </p:grpSp>
              <p:grpSp>
                <p:nvGrpSpPr>
                  <p:cNvPr id="11324" name="Group 18"/>
                  <p:cNvGrpSpPr>
                    <a:grpSpLocks/>
                  </p:cNvGrpSpPr>
                  <p:nvPr/>
                </p:nvGrpSpPr>
                <p:grpSpPr bwMode="auto">
                  <a:xfrm>
                    <a:off x="9195" y="0"/>
                    <a:ext cx="10792" cy="20000"/>
                    <a:chOff x="0" y="0"/>
                    <a:chExt cx="19997" cy="20000"/>
                  </a:xfrm>
                </p:grpSpPr>
                <p:grpSp>
                  <p:nvGrpSpPr>
                    <p:cNvPr id="11325" name="Group 1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0" y="0"/>
                      <a:ext cx="11477" cy="20000"/>
                      <a:chOff x="0" y="0"/>
                      <a:chExt cx="20000" cy="20000"/>
                    </a:xfrm>
                  </p:grpSpPr>
                  <p:sp>
                    <p:nvSpPr>
                      <p:cNvPr id="11329" name="Oval 2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0" y="0"/>
                        <a:ext cx="12580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  <p:sp>
                    <p:nvSpPr>
                      <p:cNvPr id="11330" name="Oval 2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424" y="0"/>
                        <a:ext cx="12576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</p:grpSp>
                <p:grpSp>
                  <p:nvGrpSpPr>
                    <p:cNvPr id="11326" name="Group 2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520" y="0"/>
                      <a:ext cx="11477" cy="20000"/>
                      <a:chOff x="-5" y="0"/>
                      <a:chExt cx="20005" cy="20000"/>
                    </a:xfrm>
                  </p:grpSpPr>
                  <p:sp>
                    <p:nvSpPr>
                      <p:cNvPr id="11327" name="Oval 2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-5" y="0"/>
                        <a:ext cx="12583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  <p:sp>
                    <p:nvSpPr>
                      <p:cNvPr id="11328" name="Oval 2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420" y="0"/>
                        <a:ext cx="12580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</p:grpSp>
              </p:grpSp>
            </p:grpSp>
            <p:grpSp>
              <p:nvGrpSpPr>
                <p:cNvPr id="11308" name="Group 25"/>
                <p:cNvGrpSpPr>
                  <a:grpSpLocks/>
                </p:cNvGrpSpPr>
                <p:nvPr/>
              </p:nvGrpSpPr>
              <p:grpSpPr bwMode="auto">
                <a:xfrm>
                  <a:off x="9578" y="0"/>
                  <a:ext cx="10410" cy="20000"/>
                  <a:chOff x="0" y="0"/>
                  <a:chExt cx="20000" cy="20000"/>
                </a:xfrm>
              </p:grpSpPr>
              <p:grpSp>
                <p:nvGrpSpPr>
                  <p:cNvPr id="11309" name="Group 26"/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0799" cy="20000"/>
                    <a:chOff x="0" y="0"/>
                    <a:chExt cx="20000" cy="20000"/>
                  </a:xfrm>
                </p:grpSpPr>
                <p:grpSp>
                  <p:nvGrpSpPr>
                    <p:cNvPr id="11317" name="Group 2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0" y="0"/>
                      <a:ext cx="11479" cy="20000"/>
                      <a:chOff x="0" y="0"/>
                      <a:chExt cx="20000" cy="20000"/>
                    </a:xfrm>
                  </p:grpSpPr>
                  <p:sp>
                    <p:nvSpPr>
                      <p:cNvPr id="11321" name="Oval 2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0" y="0"/>
                        <a:ext cx="12578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  <p:sp>
                    <p:nvSpPr>
                      <p:cNvPr id="11322" name="Oval 2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431" y="0"/>
                        <a:ext cx="12569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</p:grpSp>
                <p:grpSp>
                  <p:nvGrpSpPr>
                    <p:cNvPr id="11318" name="Group 3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521" y="0"/>
                      <a:ext cx="11479" cy="20000"/>
                      <a:chOff x="-7" y="0"/>
                      <a:chExt cx="20007" cy="20000"/>
                    </a:xfrm>
                  </p:grpSpPr>
                  <p:sp>
                    <p:nvSpPr>
                      <p:cNvPr id="11319" name="Oval 3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-7" y="0"/>
                        <a:ext cx="12582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  <p:sp>
                    <p:nvSpPr>
                      <p:cNvPr id="11320" name="Oval 3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418" y="0"/>
                        <a:ext cx="12582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</p:grpSp>
              </p:grpSp>
              <p:grpSp>
                <p:nvGrpSpPr>
                  <p:cNvPr id="11310" name="Group 33"/>
                  <p:cNvGrpSpPr>
                    <a:grpSpLocks/>
                  </p:cNvGrpSpPr>
                  <p:nvPr/>
                </p:nvGrpSpPr>
                <p:grpSpPr bwMode="auto">
                  <a:xfrm>
                    <a:off x="9201" y="0"/>
                    <a:ext cx="10799" cy="20000"/>
                    <a:chOff x="0" y="0"/>
                    <a:chExt cx="20000" cy="20000"/>
                  </a:xfrm>
                </p:grpSpPr>
                <p:grpSp>
                  <p:nvGrpSpPr>
                    <p:cNvPr id="11311" name="Group 3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0" y="0"/>
                      <a:ext cx="11479" cy="20000"/>
                      <a:chOff x="0" y="0"/>
                      <a:chExt cx="20000" cy="20000"/>
                    </a:xfrm>
                  </p:grpSpPr>
                  <p:sp>
                    <p:nvSpPr>
                      <p:cNvPr id="11315" name="Oval 3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0" y="0"/>
                        <a:ext cx="12578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  <p:sp>
                    <p:nvSpPr>
                      <p:cNvPr id="11316" name="Oval 3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431" y="0"/>
                        <a:ext cx="12569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</p:grpSp>
                <p:grpSp>
                  <p:nvGrpSpPr>
                    <p:cNvPr id="11312" name="Group 3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521" y="0"/>
                      <a:ext cx="11479" cy="20000"/>
                      <a:chOff x="-7" y="0"/>
                      <a:chExt cx="20007" cy="20000"/>
                    </a:xfrm>
                  </p:grpSpPr>
                  <p:sp>
                    <p:nvSpPr>
                      <p:cNvPr id="11313" name="Oval 3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-7" y="0"/>
                        <a:ext cx="12582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  <p:sp>
                    <p:nvSpPr>
                      <p:cNvPr id="11314" name="Oval 3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418" y="0"/>
                        <a:ext cx="12582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</p:grpSp>
              </p:grpSp>
            </p:grpSp>
          </p:grpSp>
          <p:grpSp>
            <p:nvGrpSpPr>
              <p:cNvPr id="11276" name="Group 40"/>
              <p:cNvGrpSpPr>
                <a:grpSpLocks/>
              </p:cNvGrpSpPr>
              <p:nvPr/>
            </p:nvGrpSpPr>
            <p:grpSpPr bwMode="auto">
              <a:xfrm>
                <a:off x="9780" y="0"/>
                <a:ext cx="10205" cy="20000"/>
                <a:chOff x="0" y="0"/>
                <a:chExt cx="19993" cy="20000"/>
              </a:xfrm>
            </p:grpSpPr>
            <p:grpSp>
              <p:nvGrpSpPr>
                <p:cNvPr id="11277" name="Group 41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0413" cy="20000"/>
                  <a:chOff x="0" y="0"/>
                  <a:chExt cx="19993" cy="20000"/>
                </a:xfrm>
              </p:grpSpPr>
              <p:grpSp>
                <p:nvGrpSpPr>
                  <p:cNvPr id="11293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0796" cy="20000"/>
                    <a:chOff x="0" y="0"/>
                    <a:chExt cx="19994" cy="20000"/>
                  </a:xfrm>
                </p:grpSpPr>
                <p:grpSp>
                  <p:nvGrpSpPr>
                    <p:cNvPr id="11301" name="Group 4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0" y="0"/>
                      <a:ext cx="11475" cy="20000"/>
                      <a:chOff x="0" y="0"/>
                      <a:chExt cx="20000" cy="20000"/>
                    </a:xfrm>
                  </p:grpSpPr>
                  <p:sp>
                    <p:nvSpPr>
                      <p:cNvPr id="11305" name="Oval 4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0" y="0"/>
                        <a:ext cx="12582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  <p:sp>
                    <p:nvSpPr>
                      <p:cNvPr id="11306" name="Oval 4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430" y="0"/>
                        <a:ext cx="12570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</p:grpSp>
                <p:grpSp>
                  <p:nvGrpSpPr>
                    <p:cNvPr id="11302" name="Group 4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519" y="0"/>
                      <a:ext cx="11475" cy="20000"/>
                      <a:chOff x="0" y="0"/>
                      <a:chExt cx="20000" cy="20000"/>
                    </a:xfrm>
                  </p:grpSpPr>
                  <p:sp>
                    <p:nvSpPr>
                      <p:cNvPr id="11303" name="Oval 4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0" y="0"/>
                        <a:ext cx="12582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  <p:sp>
                    <p:nvSpPr>
                      <p:cNvPr id="11304" name="Oval 4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421" y="0"/>
                        <a:ext cx="12579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</p:grpSp>
              </p:grpSp>
              <p:grpSp>
                <p:nvGrpSpPr>
                  <p:cNvPr id="11294" name="Group 49"/>
                  <p:cNvGrpSpPr>
                    <a:grpSpLocks/>
                  </p:cNvGrpSpPr>
                  <p:nvPr/>
                </p:nvGrpSpPr>
                <p:grpSpPr bwMode="auto">
                  <a:xfrm>
                    <a:off x="9197" y="0"/>
                    <a:ext cx="10796" cy="20000"/>
                    <a:chOff x="-7" y="0"/>
                    <a:chExt cx="20008" cy="20000"/>
                  </a:xfrm>
                </p:grpSpPr>
                <p:grpSp>
                  <p:nvGrpSpPr>
                    <p:cNvPr id="11295" name="Group 5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-7" y="0"/>
                      <a:ext cx="11483" cy="20000"/>
                      <a:chOff x="0" y="0"/>
                      <a:chExt cx="20001" cy="20000"/>
                    </a:xfrm>
                  </p:grpSpPr>
                  <p:sp>
                    <p:nvSpPr>
                      <p:cNvPr id="11299" name="Oval 5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0" y="0"/>
                        <a:ext cx="12583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  <p:sp>
                    <p:nvSpPr>
                      <p:cNvPr id="11300" name="Oval 5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431" y="0"/>
                        <a:ext cx="12570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</p:grpSp>
                <p:grpSp>
                  <p:nvGrpSpPr>
                    <p:cNvPr id="11296" name="Group 5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518" y="0"/>
                      <a:ext cx="11483" cy="20000"/>
                      <a:chOff x="0" y="0"/>
                      <a:chExt cx="20000" cy="20000"/>
                    </a:xfrm>
                  </p:grpSpPr>
                  <p:sp>
                    <p:nvSpPr>
                      <p:cNvPr id="11297" name="Oval 5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0" y="0"/>
                        <a:ext cx="12582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  <p:sp>
                    <p:nvSpPr>
                      <p:cNvPr id="11298" name="Oval 5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421" y="0"/>
                        <a:ext cx="12579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</p:grpSp>
              </p:grpSp>
            </p:grpSp>
            <p:grpSp>
              <p:nvGrpSpPr>
                <p:cNvPr id="11278" name="Group 56"/>
                <p:cNvGrpSpPr>
                  <a:grpSpLocks/>
                </p:cNvGrpSpPr>
                <p:nvPr/>
              </p:nvGrpSpPr>
              <p:grpSpPr bwMode="auto">
                <a:xfrm>
                  <a:off x="9580" y="0"/>
                  <a:ext cx="10413" cy="20000"/>
                  <a:chOff x="-4" y="0"/>
                  <a:chExt cx="20006" cy="20000"/>
                </a:xfrm>
              </p:grpSpPr>
              <p:grpSp>
                <p:nvGrpSpPr>
                  <p:cNvPr id="11279" name="Group 57"/>
                  <p:cNvGrpSpPr>
                    <a:grpSpLocks/>
                  </p:cNvGrpSpPr>
                  <p:nvPr/>
                </p:nvGrpSpPr>
                <p:grpSpPr bwMode="auto">
                  <a:xfrm>
                    <a:off x="-4" y="0"/>
                    <a:ext cx="10803" cy="20000"/>
                    <a:chOff x="0" y="0"/>
                    <a:chExt cx="20003" cy="20000"/>
                  </a:xfrm>
                </p:grpSpPr>
                <p:grpSp>
                  <p:nvGrpSpPr>
                    <p:cNvPr id="11287" name="Group 5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0" y="0"/>
                      <a:ext cx="11480" cy="20000"/>
                      <a:chOff x="0" y="0"/>
                      <a:chExt cx="20003" cy="20000"/>
                    </a:xfrm>
                  </p:grpSpPr>
                  <p:sp>
                    <p:nvSpPr>
                      <p:cNvPr id="11291" name="Oval 5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0" y="0"/>
                        <a:ext cx="12582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  <p:sp>
                    <p:nvSpPr>
                      <p:cNvPr id="11292" name="Oval 6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430" y="0"/>
                        <a:ext cx="12573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</p:grpSp>
                <p:grpSp>
                  <p:nvGrpSpPr>
                    <p:cNvPr id="11288" name="Group 6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523" y="0"/>
                      <a:ext cx="11480" cy="20000"/>
                      <a:chOff x="0" y="0"/>
                      <a:chExt cx="20000" cy="20000"/>
                    </a:xfrm>
                  </p:grpSpPr>
                  <p:sp>
                    <p:nvSpPr>
                      <p:cNvPr id="11289" name="Oval 6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0" y="0"/>
                        <a:ext cx="12580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  <p:sp>
                    <p:nvSpPr>
                      <p:cNvPr id="11290" name="Oval 6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432" y="0"/>
                        <a:ext cx="12568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</p:grpSp>
              </p:grpSp>
              <p:grpSp>
                <p:nvGrpSpPr>
                  <p:cNvPr id="11280" name="Group 64"/>
                  <p:cNvGrpSpPr>
                    <a:grpSpLocks/>
                  </p:cNvGrpSpPr>
                  <p:nvPr/>
                </p:nvGrpSpPr>
                <p:grpSpPr bwMode="auto">
                  <a:xfrm>
                    <a:off x="9199" y="0"/>
                    <a:ext cx="10803" cy="20000"/>
                    <a:chOff x="-6" y="0"/>
                    <a:chExt cx="20008" cy="20000"/>
                  </a:xfrm>
                </p:grpSpPr>
                <p:grpSp>
                  <p:nvGrpSpPr>
                    <p:cNvPr id="11281" name="Group 6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-6" y="0"/>
                      <a:ext cx="11483" cy="20000"/>
                      <a:chOff x="0" y="0"/>
                      <a:chExt cx="20001" cy="20000"/>
                    </a:xfrm>
                  </p:grpSpPr>
                  <p:sp>
                    <p:nvSpPr>
                      <p:cNvPr id="11285" name="Oval 6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0" y="0"/>
                        <a:ext cx="12581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  <p:sp>
                    <p:nvSpPr>
                      <p:cNvPr id="11286" name="Oval 6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429" y="0"/>
                        <a:ext cx="12572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</p:grpSp>
                <p:grpSp>
                  <p:nvGrpSpPr>
                    <p:cNvPr id="11282" name="Group 6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519" y="0"/>
                      <a:ext cx="11483" cy="20000"/>
                      <a:chOff x="0" y="0"/>
                      <a:chExt cx="19999" cy="20000"/>
                    </a:xfrm>
                  </p:grpSpPr>
                  <p:sp>
                    <p:nvSpPr>
                      <p:cNvPr id="11283" name="Oval 6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0" y="0"/>
                        <a:ext cx="12580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  <p:sp>
                    <p:nvSpPr>
                      <p:cNvPr id="11284" name="Oval 7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428" y="0"/>
                        <a:ext cx="12571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</p:grpSp>
              </p:grpSp>
            </p:grpSp>
          </p:grpSp>
        </p:grpSp>
        <p:cxnSp>
          <p:nvCxnSpPr>
            <p:cNvPr id="67" name="Connecteur droit 66"/>
            <p:cNvCxnSpPr/>
            <p:nvPr/>
          </p:nvCxnSpPr>
          <p:spPr>
            <a:xfrm rot="16200000" flipH="1">
              <a:off x="1266792" y="3543607"/>
              <a:ext cx="57156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Ellipse 67"/>
            <p:cNvSpPr/>
            <p:nvPr/>
          </p:nvSpPr>
          <p:spPr>
            <a:xfrm>
              <a:off x="1219200" y="3524554"/>
              <a:ext cx="685800" cy="666826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69" name="Forme libre 68"/>
            <p:cNvSpPr/>
            <p:nvPr/>
          </p:nvSpPr>
          <p:spPr>
            <a:xfrm flipV="1">
              <a:off x="342900" y="5223373"/>
              <a:ext cx="2419350" cy="0"/>
            </a:xfrm>
            <a:custGeom>
              <a:avLst/>
              <a:gdLst>
                <a:gd name="connsiteX0" fmla="*/ 0 w 4248150"/>
                <a:gd name="connsiteY0" fmla="*/ 19050 h 19050"/>
                <a:gd name="connsiteX1" fmla="*/ 4248150 w 4248150"/>
                <a:gd name="connsiteY1" fmla="*/ 0 h 19050"/>
                <a:gd name="connsiteX2" fmla="*/ 4248150 w 4248150"/>
                <a:gd name="connsiteY2" fmla="*/ 0 h 19050"/>
                <a:gd name="connsiteX3" fmla="*/ 4248150 w 4248150"/>
                <a:gd name="connsiteY3" fmla="*/ 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48150" h="19050">
                  <a:moveTo>
                    <a:pt x="0" y="19050"/>
                  </a:moveTo>
                  <a:lnTo>
                    <a:pt x="4248150" y="0"/>
                  </a:lnTo>
                  <a:lnTo>
                    <a:pt x="4248150" y="0"/>
                  </a:lnTo>
                  <a:lnTo>
                    <a:pt x="4248150" y="0"/>
                  </a:ln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11274" name="ZoneTexte 69"/>
            <p:cNvSpPr txBox="1">
              <a:spLocks noChangeArrowheads="1"/>
            </p:cNvSpPr>
            <p:nvPr/>
          </p:nvSpPr>
          <p:spPr bwMode="auto">
            <a:xfrm>
              <a:off x="1047750" y="5314950"/>
              <a:ext cx="121920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fr-FR" altLang="fr-FR" sz="3200"/>
                <a:t>Terre</a:t>
              </a:r>
            </a:p>
          </p:txBody>
        </p:sp>
      </p:grpSp>
      <p:sp>
        <p:nvSpPr>
          <p:cNvPr id="11267" name="ZoneTexte 70"/>
          <p:cNvSpPr txBox="1">
            <a:spLocks noChangeArrowheads="1"/>
          </p:cNvSpPr>
          <p:nvPr/>
        </p:nvSpPr>
        <p:spPr bwMode="auto">
          <a:xfrm>
            <a:off x="3635375" y="438150"/>
            <a:ext cx="4205288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fr-FR" altLang="fr-FR" sz="2000"/>
              <a:t>Système  : solide S + ressort + Terre</a:t>
            </a:r>
          </a:p>
          <a:p>
            <a:r>
              <a:rPr lang="fr-FR" altLang="fr-FR" sz="2000"/>
              <a:t>Référentiel : local terrestre (galiléen)</a:t>
            </a:r>
          </a:p>
          <a:p>
            <a:r>
              <a:rPr lang="fr-FR" altLang="fr-FR" sz="2000"/>
              <a:t>Forces intérieures subies par solide S : </a:t>
            </a:r>
          </a:p>
          <a:p>
            <a:r>
              <a:rPr lang="fr-FR" altLang="fr-FR" sz="2000"/>
              <a:t>	Poids</a:t>
            </a:r>
          </a:p>
          <a:p>
            <a:r>
              <a:rPr lang="fr-FR" altLang="fr-FR" sz="2000"/>
              <a:t>	Tension du ressort</a:t>
            </a:r>
          </a:p>
          <a:p>
            <a:r>
              <a:rPr lang="fr-FR" altLang="fr-FR" sz="2000"/>
              <a:t>Idéalisation :	</a:t>
            </a:r>
          </a:p>
          <a:p>
            <a:r>
              <a:rPr lang="fr-FR" altLang="fr-FR" sz="2000"/>
              <a:t>	pas de frottements </a:t>
            </a:r>
          </a:p>
          <a:p>
            <a:r>
              <a:rPr lang="fr-FR" altLang="fr-FR" sz="2000"/>
              <a:t>	pas de forces extérieures</a:t>
            </a:r>
          </a:p>
        </p:txBody>
      </p:sp>
      <p:sp>
        <p:nvSpPr>
          <p:cNvPr id="72" name="ZoneTexte 71"/>
          <p:cNvSpPr txBox="1"/>
          <p:nvPr/>
        </p:nvSpPr>
        <p:spPr>
          <a:xfrm>
            <a:off x="3314700" y="3067050"/>
            <a:ext cx="52959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dirty="0">
                <a:latin typeface="+mn-lt"/>
                <a:cs typeface="+mn-cs"/>
              </a:rPr>
              <a:t>le système est </a:t>
            </a:r>
            <a:r>
              <a:rPr lang="fr-FR" sz="2800" b="1" dirty="0">
                <a:solidFill>
                  <a:srgbClr val="FF0000"/>
                </a:solidFill>
                <a:latin typeface="+mn-lt"/>
                <a:cs typeface="+mn-cs"/>
              </a:rPr>
              <a:t>isolé </a:t>
            </a:r>
            <a:r>
              <a:rPr lang="fr-FR" sz="2800" dirty="0">
                <a:latin typeface="+mj-lt"/>
                <a:cs typeface="+mn-cs"/>
              </a:rPr>
              <a:t>et </a:t>
            </a:r>
            <a:r>
              <a:rPr lang="fr-FR" sz="2800" b="1" dirty="0">
                <a:solidFill>
                  <a:srgbClr val="FF0000"/>
                </a:solidFill>
                <a:latin typeface="+mj-lt"/>
                <a:cs typeface="+mn-cs"/>
              </a:rPr>
              <a:t>conservatif</a:t>
            </a:r>
            <a:endParaRPr lang="fr-FR" sz="2800" dirty="0">
              <a:latin typeface="+mj-lt"/>
              <a:cs typeface="+mn-cs"/>
            </a:endParaRPr>
          </a:p>
        </p:txBody>
      </p:sp>
      <p:sp>
        <p:nvSpPr>
          <p:cNvPr id="73" name="Rectangle 72"/>
          <p:cNvSpPr>
            <a:spLocks noChangeArrowheads="1"/>
          </p:cNvSpPr>
          <p:nvPr/>
        </p:nvSpPr>
        <p:spPr bwMode="auto">
          <a:xfrm>
            <a:off x="2933700" y="3625850"/>
            <a:ext cx="5791200" cy="295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fr-FR" altLang="fr-FR" sz="3600">
                <a:latin typeface="Symbol" panose="05050102010706020507" pitchFamily="18" charset="2"/>
              </a:rPr>
              <a:t>D</a:t>
            </a:r>
            <a:r>
              <a:rPr lang="fr-FR" altLang="fr-FR" sz="3600" b="1"/>
              <a:t>E</a:t>
            </a:r>
            <a:r>
              <a:rPr lang="fr-FR" altLang="fr-FR" sz="3600" b="1" baseline="-25000"/>
              <a:t>m</a:t>
            </a:r>
            <a:r>
              <a:rPr lang="fr-FR" altLang="fr-FR" sz="3200" b="1" baseline="-25000"/>
              <a:t> </a:t>
            </a:r>
            <a:r>
              <a:rPr lang="fr-FR" altLang="fr-FR" sz="3600" b="1">
                <a:latin typeface="EU Arrow" panose="020B0604020202020204" pitchFamily="34" charset="2"/>
              </a:rPr>
              <a:t>=</a:t>
            </a:r>
            <a:r>
              <a:rPr lang="fr-FR" altLang="fr-FR" sz="3600"/>
              <a:t> 0 </a:t>
            </a:r>
          </a:p>
          <a:p>
            <a:pPr algn="ctr"/>
            <a:r>
              <a:rPr lang="fr-FR" altLang="fr-FR"/>
              <a:t>    </a:t>
            </a:r>
          </a:p>
          <a:p>
            <a:pPr algn="ctr"/>
            <a:r>
              <a:rPr lang="fr-FR" altLang="fr-FR" sz="3600"/>
              <a:t> E</a:t>
            </a:r>
            <a:r>
              <a:rPr lang="fr-FR" altLang="fr-FR" sz="3600" baseline="-25000"/>
              <a:t>m</a:t>
            </a:r>
            <a:r>
              <a:rPr lang="fr-FR" altLang="fr-FR" sz="3600"/>
              <a:t> =  E</a:t>
            </a:r>
            <a:r>
              <a:rPr lang="fr-FR" altLang="fr-FR" sz="3600" baseline="-25000"/>
              <a:t>cs</a:t>
            </a:r>
            <a:r>
              <a:rPr lang="fr-FR" altLang="fr-FR" sz="3600"/>
              <a:t> + E</a:t>
            </a:r>
            <a:r>
              <a:rPr lang="fr-FR" altLang="fr-FR" sz="3600" baseline="-25000"/>
              <a:t>pp</a:t>
            </a:r>
            <a:r>
              <a:rPr lang="fr-FR" altLang="fr-FR" sz="3600"/>
              <a:t> + E</a:t>
            </a:r>
            <a:r>
              <a:rPr lang="fr-FR" altLang="fr-FR" sz="3600" baseline="-25000"/>
              <a:t>pe </a:t>
            </a:r>
            <a:r>
              <a:rPr lang="fr-FR" altLang="fr-FR" sz="3600"/>
              <a:t>= cste</a:t>
            </a:r>
          </a:p>
          <a:p>
            <a:endParaRPr lang="fr-FR" altLang="fr-FR" sz="2400"/>
          </a:p>
          <a:p>
            <a:pPr algn="ctr"/>
            <a:r>
              <a:rPr lang="fr-FR" altLang="fr-FR" sz="3600"/>
              <a:t>½ m V</a:t>
            </a:r>
            <a:r>
              <a:rPr lang="fr-FR" altLang="fr-FR" sz="3600" baseline="30000"/>
              <a:t>2</a:t>
            </a:r>
            <a:r>
              <a:rPr lang="fr-FR" altLang="fr-FR" sz="3600"/>
              <a:t> + m g x + ½ k (x-x</a:t>
            </a:r>
            <a:r>
              <a:rPr lang="fr-FR" altLang="fr-FR" sz="3600" baseline="-25000"/>
              <a:t>0</a:t>
            </a:r>
            <a:r>
              <a:rPr lang="fr-FR" altLang="fr-FR" sz="3600"/>
              <a:t>)</a:t>
            </a:r>
            <a:r>
              <a:rPr lang="fr-FR" altLang="fr-FR" sz="3600" baseline="30000"/>
              <a:t>2</a:t>
            </a:r>
            <a:r>
              <a:rPr lang="fr-FR" altLang="fr-FR" sz="3600"/>
              <a:t> = cste  </a:t>
            </a:r>
            <a:endParaRPr lang="fr-FR" altLang="fr-FR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e 81"/>
          <p:cNvGrpSpPr>
            <a:grpSpLocks/>
          </p:cNvGrpSpPr>
          <p:nvPr/>
        </p:nvGrpSpPr>
        <p:grpSpPr bwMode="auto">
          <a:xfrm>
            <a:off x="438150" y="1447800"/>
            <a:ext cx="3848100" cy="647700"/>
            <a:chOff x="438150" y="342900"/>
            <a:chExt cx="3848100" cy="647700"/>
          </a:xfrm>
        </p:grpSpPr>
        <p:sp>
          <p:nvSpPr>
            <p:cNvPr id="12307" name="Line 3"/>
            <p:cNvSpPr>
              <a:spLocks noChangeShapeType="1"/>
            </p:cNvSpPr>
            <p:nvPr/>
          </p:nvSpPr>
          <p:spPr bwMode="auto">
            <a:xfrm flipV="1">
              <a:off x="3295650" y="666749"/>
              <a:ext cx="552450" cy="20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none" w="sm" len="sm"/>
              <a:tailEnd type="stealth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grpSp>
          <p:nvGrpSpPr>
            <p:cNvPr id="12308" name="Group 8"/>
            <p:cNvGrpSpPr>
              <a:grpSpLocks/>
            </p:cNvGrpSpPr>
            <p:nvPr/>
          </p:nvGrpSpPr>
          <p:grpSpPr bwMode="auto">
            <a:xfrm>
              <a:off x="438150" y="362204"/>
              <a:ext cx="2977940" cy="539242"/>
              <a:chOff x="0" y="0"/>
              <a:chExt cx="19985" cy="20000"/>
            </a:xfrm>
          </p:grpSpPr>
          <p:grpSp>
            <p:nvGrpSpPr>
              <p:cNvPr id="12310" name="Group 9"/>
              <p:cNvGrpSpPr>
                <a:grpSpLocks/>
              </p:cNvGrpSpPr>
              <p:nvPr/>
            </p:nvGrpSpPr>
            <p:grpSpPr bwMode="auto">
              <a:xfrm>
                <a:off x="0" y="0"/>
                <a:ext cx="10205" cy="20000"/>
                <a:chOff x="0" y="0"/>
                <a:chExt cx="19988" cy="20000"/>
              </a:xfrm>
            </p:grpSpPr>
            <p:grpSp>
              <p:nvGrpSpPr>
                <p:cNvPr id="12342" name="Group 10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0410" cy="20000"/>
                  <a:chOff x="0" y="0"/>
                  <a:chExt cx="19987" cy="20000"/>
                </a:xfrm>
              </p:grpSpPr>
              <p:grpSp>
                <p:nvGrpSpPr>
                  <p:cNvPr id="12358" name="Group 11"/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0794" cy="20000"/>
                    <a:chOff x="0" y="0"/>
                    <a:chExt cx="19992" cy="20000"/>
                  </a:xfrm>
                </p:grpSpPr>
                <p:grpSp>
                  <p:nvGrpSpPr>
                    <p:cNvPr id="12366" name="Group 1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0" y="0"/>
                      <a:ext cx="11472" cy="20000"/>
                      <a:chOff x="0" y="0"/>
                      <a:chExt cx="19982" cy="20000"/>
                    </a:xfrm>
                  </p:grpSpPr>
                  <p:sp>
                    <p:nvSpPr>
                      <p:cNvPr id="12370" name="Oval 1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0" y="0"/>
                        <a:ext cx="12569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  <p:sp>
                    <p:nvSpPr>
                      <p:cNvPr id="12371" name="Oval 1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413" y="0"/>
                        <a:ext cx="12569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</p:grpSp>
                <p:grpSp>
                  <p:nvGrpSpPr>
                    <p:cNvPr id="12367" name="Group 1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520" y="0"/>
                      <a:ext cx="11472" cy="20000"/>
                      <a:chOff x="0" y="0"/>
                      <a:chExt cx="20000" cy="20000"/>
                    </a:xfrm>
                  </p:grpSpPr>
                  <p:sp>
                    <p:nvSpPr>
                      <p:cNvPr id="12368" name="Oval 1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0" y="0"/>
                        <a:ext cx="12580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  <p:sp>
                    <p:nvSpPr>
                      <p:cNvPr id="12369" name="Oval 1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416" y="0"/>
                        <a:ext cx="12584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</p:grpSp>
              </p:grpSp>
              <p:grpSp>
                <p:nvGrpSpPr>
                  <p:cNvPr id="12359" name="Group 18"/>
                  <p:cNvGrpSpPr>
                    <a:grpSpLocks/>
                  </p:cNvGrpSpPr>
                  <p:nvPr/>
                </p:nvGrpSpPr>
                <p:grpSpPr bwMode="auto">
                  <a:xfrm>
                    <a:off x="9195" y="0"/>
                    <a:ext cx="10792" cy="20000"/>
                    <a:chOff x="0" y="0"/>
                    <a:chExt cx="19997" cy="20000"/>
                  </a:xfrm>
                </p:grpSpPr>
                <p:grpSp>
                  <p:nvGrpSpPr>
                    <p:cNvPr id="12360" name="Group 1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0" y="0"/>
                      <a:ext cx="11477" cy="20000"/>
                      <a:chOff x="0" y="0"/>
                      <a:chExt cx="20000" cy="20000"/>
                    </a:xfrm>
                  </p:grpSpPr>
                  <p:sp>
                    <p:nvSpPr>
                      <p:cNvPr id="12364" name="Oval 2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0" y="0"/>
                        <a:ext cx="12580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  <p:sp>
                    <p:nvSpPr>
                      <p:cNvPr id="12365" name="Oval 2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424" y="0"/>
                        <a:ext cx="12576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</p:grpSp>
                <p:grpSp>
                  <p:nvGrpSpPr>
                    <p:cNvPr id="12361" name="Group 2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520" y="0"/>
                      <a:ext cx="11477" cy="20000"/>
                      <a:chOff x="-5" y="0"/>
                      <a:chExt cx="20005" cy="20000"/>
                    </a:xfrm>
                  </p:grpSpPr>
                  <p:sp>
                    <p:nvSpPr>
                      <p:cNvPr id="12362" name="Oval 2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-5" y="0"/>
                        <a:ext cx="12583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  <p:sp>
                    <p:nvSpPr>
                      <p:cNvPr id="12363" name="Oval 2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420" y="0"/>
                        <a:ext cx="12580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</p:grpSp>
              </p:grpSp>
            </p:grpSp>
            <p:grpSp>
              <p:nvGrpSpPr>
                <p:cNvPr id="12343" name="Group 25"/>
                <p:cNvGrpSpPr>
                  <a:grpSpLocks/>
                </p:cNvGrpSpPr>
                <p:nvPr/>
              </p:nvGrpSpPr>
              <p:grpSpPr bwMode="auto">
                <a:xfrm>
                  <a:off x="9578" y="0"/>
                  <a:ext cx="10410" cy="20000"/>
                  <a:chOff x="0" y="0"/>
                  <a:chExt cx="20000" cy="20000"/>
                </a:xfrm>
              </p:grpSpPr>
              <p:grpSp>
                <p:nvGrpSpPr>
                  <p:cNvPr id="12344" name="Group 26"/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0799" cy="20000"/>
                    <a:chOff x="0" y="0"/>
                    <a:chExt cx="20000" cy="20000"/>
                  </a:xfrm>
                </p:grpSpPr>
                <p:grpSp>
                  <p:nvGrpSpPr>
                    <p:cNvPr id="12352" name="Group 2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0" y="0"/>
                      <a:ext cx="11479" cy="20000"/>
                      <a:chOff x="0" y="0"/>
                      <a:chExt cx="20000" cy="20000"/>
                    </a:xfrm>
                  </p:grpSpPr>
                  <p:sp>
                    <p:nvSpPr>
                      <p:cNvPr id="12356" name="Oval 2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0" y="0"/>
                        <a:ext cx="12578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  <p:sp>
                    <p:nvSpPr>
                      <p:cNvPr id="12357" name="Oval 2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431" y="0"/>
                        <a:ext cx="12569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</p:grpSp>
                <p:grpSp>
                  <p:nvGrpSpPr>
                    <p:cNvPr id="12353" name="Group 3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521" y="0"/>
                      <a:ext cx="11479" cy="20000"/>
                      <a:chOff x="-7" y="0"/>
                      <a:chExt cx="20007" cy="20000"/>
                    </a:xfrm>
                  </p:grpSpPr>
                  <p:sp>
                    <p:nvSpPr>
                      <p:cNvPr id="12354" name="Oval 3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-7" y="0"/>
                        <a:ext cx="12582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  <p:sp>
                    <p:nvSpPr>
                      <p:cNvPr id="12355" name="Oval 3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418" y="0"/>
                        <a:ext cx="12582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</p:grpSp>
              </p:grpSp>
              <p:grpSp>
                <p:nvGrpSpPr>
                  <p:cNvPr id="12345" name="Group 33"/>
                  <p:cNvGrpSpPr>
                    <a:grpSpLocks/>
                  </p:cNvGrpSpPr>
                  <p:nvPr/>
                </p:nvGrpSpPr>
                <p:grpSpPr bwMode="auto">
                  <a:xfrm>
                    <a:off x="9201" y="0"/>
                    <a:ext cx="10799" cy="20000"/>
                    <a:chOff x="0" y="0"/>
                    <a:chExt cx="20000" cy="20000"/>
                  </a:xfrm>
                </p:grpSpPr>
                <p:grpSp>
                  <p:nvGrpSpPr>
                    <p:cNvPr id="12346" name="Group 3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0" y="0"/>
                      <a:ext cx="11479" cy="20000"/>
                      <a:chOff x="0" y="0"/>
                      <a:chExt cx="20000" cy="20000"/>
                    </a:xfrm>
                  </p:grpSpPr>
                  <p:sp>
                    <p:nvSpPr>
                      <p:cNvPr id="12350" name="Oval 3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0" y="0"/>
                        <a:ext cx="12578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  <p:sp>
                    <p:nvSpPr>
                      <p:cNvPr id="12351" name="Oval 3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431" y="0"/>
                        <a:ext cx="12569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</p:grpSp>
                <p:grpSp>
                  <p:nvGrpSpPr>
                    <p:cNvPr id="12347" name="Group 3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521" y="0"/>
                      <a:ext cx="11479" cy="20000"/>
                      <a:chOff x="-7" y="0"/>
                      <a:chExt cx="20007" cy="20000"/>
                    </a:xfrm>
                  </p:grpSpPr>
                  <p:sp>
                    <p:nvSpPr>
                      <p:cNvPr id="12348" name="Oval 3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-7" y="0"/>
                        <a:ext cx="12582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  <p:sp>
                    <p:nvSpPr>
                      <p:cNvPr id="12349" name="Oval 3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418" y="0"/>
                        <a:ext cx="12582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</p:grpSp>
              </p:grpSp>
            </p:grpSp>
          </p:grpSp>
          <p:grpSp>
            <p:nvGrpSpPr>
              <p:cNvPr id="12311" name="Group 40"/>
              <p:cNvGrpSpPr>
                <a:grpSpLocks/>
              </p:cNvGrpSpPr>
              <p:nvPr/>
            </p:nvGrpSpPr>
            <p:grpSpPr bwMode="auto">
              <a:xfrm>
                <a:off x="9780" y="0"/>
                <a:ext cx="10205" cy="20000"/>
                <a:chOff x="0" y="0"/>
                <a:chExt cx="19993" cy="20000"/>
              </a:xfrm>
            </p:grpSpPr>
            <p:grpSp>
              <p:nvGrpSpPr>
                <p:cNvPr id="12312" name="Group 41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0413" cy="20000"/>
                  <a:chOff x="0" y="0"/>
                  <a:chExt cx="19993" cy="20000"/>
                </a:xfrm>
              </p:grpSpPr>
              <p:grpSp>
                <p:nvGrpSpPr>
                  <p:cNvPr id="12328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0796" cy="20000"/>
                    <a:chOff x="0" y="0"/>
                    <a:chExt cx="19994" cy="20000"/>
                  </a:xfrm>
                </p:grpSpPr>
                <p:grpSp>
                  <p:nvGrpSpPr>
                    <p:cNvPr id="12336" name="Group 4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0" y="0"/>
                      <a:ext cx="11475" cy="20000"/>
                      <a:chOff x="0" y="0"/>
                      <a:chExt cx="20000" cy="20000"/>
                    </a:xfrm>
                  </p:grpSpPr>
                  <p:sp>
                    <p:nvSpPr>
                      <p:cNvPr id="12340" name="Oval 4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0" y="0"/>
                        <a:ext cx="12582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  <p:sp>
                    <p:nvSpPr>
                      <p:cNvPr id="12341" name="Oval 4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430" y="0"/>
                        <a:ext cx="12570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</p:grpSp>
                <p:grpSp>
                  <p:nvGrpSpPr>
                    <p:cNvPr id="12337" name="Group 4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519" y="0"/>
                      <a:ext cx="11475" cy="20000"/>
                      <a:chOff x="0" y="0"/>
                      <a:chExt cx="20000" cy="20000"/>
                    </a:xfrm>
                  </p:grpSpPr>
                  <p:sp>
                    <p:nvSpPr>
                      <p:cNvPr id="12338" name="Oval 4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0" y="0"/>
                        <a:ext cx="12582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  <p:sp>
                    <p:nvSpPr>
                      <p:cNvPr id="12339" name="Oval 4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421" y="0"/>
                        <a:ext cx="12579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</p:grpSp>
              </p:grpSp>
              <p:grpSp>
                <p:nvGrpSpPr>
                  <p:cNvPr id="12329" name="Group 49"/>
                  <p:cNvGrpSpPr>
                    <a:grpSpLocks/>
                  </p:cNvGrpSpPr>
                  <p:nvPr/>
                </p:nvGrpSpPr>
                <p:grpSpPr bwMode="auto">
                  <a:xfrm>
                    <a:off x="9197" y="0"/>
                    <a:ext cx="10796" cy="20000"/>
                    <a:chOff x="-7" y="0"/>
                    <a:chExt cx="20008" cy="20000"/>
                  </a:xfrm>
                </p:grpSpPr>
                <p:grpSp>
                  <p:nvGrpSpPr>
                    <p:cNvPr id="12330" name="Group 5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-7" y="0"/>
                      <a:ext cx="11483" cy="20000"/>
                      <a:chOff x="0" y="0"/>
                      <a:chExt cx="20001" cy="20000"/>
                    </a:xfrm>
                  </p:grpSpPr>
                  <p:sp>
                    <p:nvSpPr>
                      <p:cNvPr id="12334" name="Oval 5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0" y="0"/>
                        <a:ext cx="12583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  <p:sp>
                    <p:nvSpPr>
                      <p:cNvPr id="12335" name="Oval 5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431" y="0"/>
                        <a:ext cx="12570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</p:grpSp>
                <p:grpSp>
                  <p:nvGrpSpPr>
                    <p:cNvPr id="12331" name="Group 5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518" y="0"/>
                      <a:ext cx="11483" cy="20000"/>
                      <a:chOff x="0" y="0"/>
                      <a:chExt cx="20000" cy="20000"/>
                    </a:xfrm>
                  </p:grpSpPr>
                  <p:sp>
                    <p:nvSpPr>
                      <p:cNvPr id="12332" name="Oval 5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0" y="0"/>
                        <a:ext cx="12582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  <p:sp>
                    <p:nvSpPr>
                      <p:cNvPr id="12333" name="Oval 5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421" y="0"/>
                        <a:ext cx="12579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</p:grpSp>
              </p:grpSp>
            </p:grpSp>
            <p:grpSp>
              <p:nvGrpSpPr>
                <p:cNvPr id="12313" name="Group 56"/>
                <p:cNvGrpSpPr>
                  <a:grpSpLocks/>
                </p:cNvGrpSpPr>
                <p:nvPr/>
              </p:nvGrpSpPr>
              <p:grpSpPr bwMode="auto">
                <a:xfrm>
                  <a:off x="9580" y="0"/>
                  <a:ext cx="10413" cy="20000"/>
                  <a:chOff x="-4" y="0"/>
                  <a:chExt cx="20006" cy="20000"/>
                </a:xfrm>
              </p:grpSpPr>
              <p:grpSp>
                <p:nvGrpSpPr>
                  <p:cNvPr id="12314" name="Group 57"/>
                  <p:cNvGrpSpPr>
                    <a:grpSpLocks/>
                  </p:cNvGrpSpPr>
                  <p:nvPr/>
                </p:nvGrpSpPr>
                <p:grpSpPr bwMode="auto">
                  <a:xfrm>
                    <a:off x="-4" y="0"/>
                    <a:ext cx="10803" cy="20000"/>
                    <a:chOff x="0" y="0"/>
                    <a:chExt cx="20003" cy="20000"/>
                  </a:xfrm>
                </p:grpSpPr>
                <p:grpSp>
                  <p:nvGrpSpPr>
                    <p:cNvPr id="12322" name="Group 5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0" y="0"/>
                      <a:ext cx="11480" cy="20000"/>
                      <a:chOff x="0" y="0"/>
                      <a:chExt cx="20003" cy="20000"/>
                    </a:xfrm>
                  </p:grpSpPr>
                  <p:sp>
                    <p:nvSpPr>
                      <p:cNvPr id="12326" name="Oval 5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0" y="0"/>
                        <a:ext cx="12582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  <p:sp>
                    <p:nvSpPr>
                      <p:cNvPr id="12327" name="Oval 6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430" y="0"/>
                        <a:ext cx="12573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</p:grpSp>
                <p:grpSp>
                  <p:nvGrpSpPr>
                    <p:cNvPr id="12323" name="Group 6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523" y="0"/>
                      <a:ext cx="11480" cy="20000"/>
                      <a:chOff x="0" y="0"/>
                      <a:chExt cx="20000" cy="20000"/>
                    </a:xfrm>
                  </p:grpSpPr>
                  <p:sp>
                    <p:nvSpPr>
                      <p:cNvPr id="12324" name="Oval 6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0" y="0"/>
                        <a:ext cx="12580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  <p:sp>
                    <p:nvSpPr>
                      <p:cNvPr id="12325" name="Oval 6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432" y="0"/>
                        <a:ext cx="12568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</p:grpSp>
              </p:grpSp>
              <p:grpSp>
                <p:nvGrpSpPr>
                  <p:cNvPr id="12315" name="Group 64"/>
                  <p:cNvGrpSpPr>
                    <a:grpSpLocks/>
                  </p:cNvGrpSpPr>
                  <p:nvPr/>
                </p:nvGrpSpPr>
                <p:grpSpPr bwMode="auto">
                  <a:xfrm>
                    <a:off x="9199" y="0"/>
                    <a:ext cx="10803" cy="20000"/>
                    <a:chOff x="-6" y="0"/>
                    <a:chExt cx="20008" cy="20000"/>
                  </a:xfrm>
                </p:grpSpPr>
                <p:grpSp>
                  <p:nvGrpSpPr>
                    <p:cNvPr id="12316" name="Group 6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-6" y="0"/>
                      <a:ext cx="11483" cy="20000"/>
                      <a:chOff x="0" y="0"/>
                      <a:chExt cx="20001" cy="20000"/>
                    </a:xfrm>
                  </p:grpSpPr>
                  <p:sp>
                    <p:nvSpPr>
                      <p:cNvPr id="12320" name="Oval 6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0" y="0"/>
                        <a:ext cx="12581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  <p:sp>
                    <p:nvSpPr>
                      <p:cNvPr id="12321" name="Oval 6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429" y="0"/>
                        <a:ext cx="12572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</p:grpSp>
                <p:grpSp>
                  <p:nvGrpSpPr>
                    <p:cNvPr id="12317" name="Group 6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519" y="0"/>
                      <a:ext cx="11483" cy="20000"/>
                      <a:chOff x="0" y="0"/>
                      <a:chExt cx="19999" cy="20000"/>
                    </a:xfrm>
                  </p:grpSpPr>
                  <p:sp>
                    <p:nvSpPr>
                      <p:cNvPr id="12318" name="Oval 6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0" y="0"/>
                        <a:ext cx="12580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  <p:sp>
                    <p:nvSpPr>
                      <p:cNvPr id="12319" name="Oval 7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428" y="0"/>
                        <a:ext cx="12571" cy="20000"/>
                      </a:xfrm>
                      <a:prstGeom prst="ellips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endParaRPr lang="fr-FR" altLang="fr-FR"/>
                      </a:p>
                    </p:txBody>
                  </p:sp>
                </p:grpSp>
              </p:grpSp>
            </p:grpSp>
          </p:grpSp>
        </p:grpSp>
        <p:sp>
          <p:nvSpPr>
            <p:cNvPr id="78" name="Ellipse 77"/>
            <p:cNvSpPr/>
            <p:nvPr/>
          </p:nvSpPr>
          <p:spPr>
            <a:xfrm>
              <a:off x="3600450" y="342900"/>
              <a:ext cx="685800" cy="6477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/>
            </a:p>
          </p:txBody>
        </p:sp>
      </p:grpSp>
      <p:sp>
        <p:nvSpPr>
          <p:cNvPr id="12291" name="ZoneTexte 78"/>
          <p:cNvSpPr txBox="1">
            <a:spLocks noChangeArrowheads="1"/>
          </p:cNvSpPr>
          <p:nvPr/>
        </p:nvSpPr>
        <p:spPr bwMode="auto">
          <a:xfrm>
            <a:off x="4572000" y="628650"/>
            <a:ext cx="4221163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fr-FR" altLang="fr-FR" sz="2000"/>
              <a:t>Système  : solide S + ressort </a:t>
            </a:r>
          </a:p>
          <a:p>
            <a:r>
              <a:rPr lang="fr-FR" altLang="fr-FR" sz="2000"/>
              <a:t>Référentiel : local terrestre (galiléen)</a:t>
            </a:r>
          </a:p>
          <a:p>
            <a:r>
              <a:rPr lang="fr-FR" altLang="fr-FR" sz="2000"/>
              <a:t>Forces intérieures subies par solide S : </a:t>
            </a:r>
          </a:p>
          <a:p>
            <a:r>
              <a:rPr lang="fr-FR" altLang="fr-FR" sz="2000"/>
              <a:t>	Tension du ressort</a:t>
            </a:r>
          </a:p>
          <a:p>
            <a:r>
              <a:rPr lang="fr-FR" altLang="fr-FR" sz="2000"/>
              <a:t>Idéalisation :	</a:t>
            </a:r>
          </a:p>
          <a:p>
            <a:r>
              <a:rPr lang="fr-FR" altLang="fr-FR" sz="2000"/>
              <a:t>	pas de frottements </a:t>
            </a:r>
          </a:p>
          <a:p>
            <a:r>
              <a:rPr lang="fr-FR" altLang="fr-FR" sz="2000"/>
              <a:t>	pas de forces extérieures</a:t>
            </a:r>
          </a:p>
        </p:txBody>
      </p:sp>
      <p:sp>
        <p:nvSpPr>
          <p:cNvPr id="80" name="ZoneTexte 79"/>
          <p:cNvSpPr txBox="1"/>
          <p:nvPr/>
        </p:nvSpPr>
        <p:spPr>
          <a:xfrm>
            <a:off x="876300" y="3429000"/>
            <a:ext cx="3371850" cy="954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dirty="0">
                <a:latin typeface="+mn-lt"/>
                <a:cs typeface="+mn-cs"/>
              </a:rPr>
              <a:t>le système est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>
                <a:solidFill>
                  <a:srgbClr val="FF0000"/>
                </a:solidFill>
                <a:latin typeface="+mn-lt"/>
                <a:cs typeface="+mn-cs"/>
              </a:rPr>
              <a:t>isolé </a:t>
            </a:r>
            <a:r>
              <a:rPr lang="fr-FR" sz="2800" dirty="0">
                <a:latin typeface="+mj-lt"/>
                <a:cs typeface="+mn-cs"/>
              </a:rPr>
              <a:t>et </a:t>
            </a:r>
            <a:r>
              <a:rPr lang="fr-FR" sz="2800" b="1" dirty="0">
                <a:solidFill>
                  <a:srgbClr val="FF0000"/>
                </a:solidFill>
                <a:latin typeface="+mj-lt"/>
                <a:cs typeface="+mn-cs"/>
              </a:rPr>
              <a:t>conservatif</a:t>
            </a:r>
            <a:endParaRPr lang="fr-FR" sz="2800" dirty="0">
              <a:latin typeface="+mj-lt"/>
              <a:cs typeface="+mn-cs"/>
            </a:endParaRPr>
          </a:p>
        </p:txBody>
      </p:sp>
      <p:sp>
        <p:nvSpPr>
          <p:cNvPr id="81" name="Rectangle 80"/>
          <p:cNvSpPr>
            <a:spLocks noChangeArrowheads="1"/>
          </p:cNvSpPr>
          <p:nvPr/>
        </p:nvSpPr>
        <p:spPr bwMode="auto">
          <a:xfrm>
            <a:off x="247650" y="4292600"/>
            <a:ext cx="4724400" cy="184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fr-FR" altLang="fr-FR"/>
          </a:p>
          <a:p>
            <a:pPr algn="ctr"/>
            <a:r>
              <a:rPr lang="fr-FR" altLang="fr-FR" sz="3600"/>
              <a:t> </a:t>
            </a:r>
            <a:r>
              <a:rPr lang="fr-FR" altLang="fr-FR" sz="3200"/>
              <a:t>E</a:t>
            </a:r>
            <a:r>
              <a:rPr lang="fr-FR" altLang="fr-FR" sz="3200" baseline="-25000"/>
              <a:t>m</a:t>
            </a:r>
            <a:r>
              <a:rPr lang="fr-FR" altLang="fr-FR" sz="3200"/>
              <a:t> =  E</a:t>
            </a:r>
            <a:r>
              <a:rPr lang="fr-FR" altLang="fr-FR" sz="3200" baseline="-25000"/>
              <a:t>cs</a:t>
            </a:r>
            <a:r>
              <a:rPr lang="fr-FR" altLang="fr-FR" sz="3200"/>
              <a:t> + E</a:t>
            </a:r>
            <a:r>
              <a:rPr lang="fr-FR" altLang="fr-FR" sz="3200" baseline="-25000"/>
              <a:t>pe </a:t>
            </a:r>
            <a:r>
              <a:rPr lang="fr-FR" altLang="fr-FR" sz="3200"/>
              <a:t>= cste</a:t>
            </a:r>
            <a:endParaRPr lang="fr-FR" altLang="fr-FR" sz="3600"/>
          </a:p>
          <a:p>
            <a:endParaRPr lang="fr-FR" altLang="fr-FR" sz="2400"/>
          </a:p>
          <a:p>
            <a:pPr algn="ctr"/>
            <a:r>
              <a:rPr lang="fr-FR" altLang="fr-FR" sz="3200"/>
              <a:t>½ m V</a:t>
            </a:r>
            <a:r>
              <a:rPr lang="fr-FR" altLang="fr-FR" sz="3200" baseline="30000"/>
              <a:t>2</a:t>
            </a:r>
            <a:r>
              <a:rPr lang="fr-FR" altLang="fr-FR" sz="3200"/>
              <a:t> + ½ k x</a:t>
            </a:r>
            <a:r>
              <a:rPr lang="fr-FR" altLang="fr-FR" sz="3200" baseline="30000"/>
              <a:t>2</a:t>
            </a:r>
            <a:r>
              <a:rPr lang="fr-FR" altLang="fr-FR" sz="3200"/>
              <a:t> = cste  </a:t>
            </a:r>
            <a:endParaRPr lang="fr-FR" altLang="fr-FR" sz="2000"/>
          </a:p>
        </p:txBody>
      </p:sp>
      <p:grpSp>
        <p:nvGrpSpPr>
          <p:cNvPr id="2067" name="Groupe 95"/>
          <p:cNvGrpSpPr>
            <a:grpSpLocks/>
          </p:cNvGrpSpPr>
          <p:nvPr/>
        </p:nvGrpSpPr>
        <p:grpSpPr bwMode="auto">
          <a:xfrm>
            <a:off x="4552950" y="3009900"/>
            <a:ext cx="4329113" cy="3343275"/>
            <a:chOff x="4552950" y="3009900"/>
            <a:chExt cx="4328929" cy="3343275"/>
          </a:xfrm>
        </p:grpSpPr>
        <p:grpSp>
          <p:nvGrpSpPr>
            <p:cNvPr id="12295" name="Group 2"/>
            <p:cNvGrpSpPr>
              <a:grpSpLocks/>
            </p:cNvGrpSpPr>
            <p:nvPr/>
          </p:nvGrpSpPr>
          <p:grpSpPr bwMode="auto">
            <a:xfrm>
              <a:off x="4552950" y="3039875"/>
              <a:ext cx="4328929" cy="3094226"/>
              <a:chOff x="8025" y="10337"/>
              <a:chExt cx="3583" cy="2697"/>
            </a:xfrm>
          </p:grpSpPr>
          <p:pic>
            <p:nvPicPr>
              <p:cNvPr id="12297" name="Picture 3"/>
              <p:cNvPicPr>
                <a:picLocks noChangeAspect="1" noChangeArrowheads="1"/>
              </p:cNvPicPr>
              <p:nvPr/>
            </p:nvPicPr>
            <p:blipFill>
              <a:blip r:embed="rId2">
                <a:lum bright="-42000" contrast="78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957" b="11040"/>
              <a:stretch>
                <a:fillRect/>
              </a:stretch>
            </p:blipFill>
            <p:spPr bwMode="auto">
              <a:xfrm>
                <a:off x="8025" y="10729"/>
                <a:ext cx="3390" cy="18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298" name="Text Box 4"/>
              <p:cNvSpPr txBox="1">
                <a:spLocks noChangeArrowheads="1"/>
              </p:cNvSpPr>
              <p:nvPr/>
            </p:nvSpPr>
            <p:spPr bwMode="auto">
              <a:xfrm>
                <a:off x="11083" y="12112"/>
                <a:ext cx="525" cy="4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Aft>
                    <a:spcPts val="1000"/>
                  </a:spcAft>
                </a:pPr>
                <a:r>
                  <a:rPr lang="fr-FR" altLang="fr-FR" sz="3200"/>
                  <a:t>x</a:t>
                </a:r>
                <a:endParaRPr lang="fr-FR" altLang="fr-FR" sz="4800">
                  <a:latin typeface="Arial" panose="020B0604020202020204" pitchFamily="34" charset="0"/>
                </a:endParaRPr>
              </a:p>
            </p:txBody>
          </p:sp>
          <p:sp>
            <p:nvSpPr>
              <p:cNvPr id="12299" name="Text Box 5"/>
              <p:cNvSpPr txBox="1">
                <a:spLocks noChangeArrowheads="1"/>
              </p:cNvSpPr>
              <p:nvPr/>
            </p:nvSpPr>
            <p:spPr bwMode="auto">
              <a:xfrm>
                <a:off x="9525" y="10690"/>
                <a:ext cx="180" cy="184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fr-FR" altLang="fr-FR">
                  <a:latin typeface="Arial" panose="020B0604020202020204" pitchFamily="34" charset="0"/>
                </a:endParaRPr>
              </a:p>
            </p:txBody>
          </p:sp>
          <p:sp>
            <p:nvSpPr>
              <p:cNvPr id="12300" name="Freeform 6"/>
              <p:cNvSpPr>
                <a:spLocks/>
              </p:cNvSpPr>
              <p:nvPr/>
            </p:nvSpPr>
            <p:spPr bwMode="auto">
              <a:xfrm>
                <a:off x="8595" y="11280"/>
                <a:ext cx="1164" cy="1289"/>
              </a:xfrm>
              <a:custGeom>
                <a:avLst/>
                <a:gdLst>
                  <a:gd name="T0" fmla="*/ 0 w 1095"/>
                  <a:gd name="T1" fmla="*/ 1289 h 1289"/>
                  <a:gd name="T2" fmla="*/ 173 w 1095"/>
                  <a:gd name="T3" fmla="*/ 904 h 1289"/>
                  <a:gd name="T4" fmla="*/ 387 w 1095"/>
                  <a:gd name="T5" fmla="*/ 518 h 1289"/>
                  <a:gd name="T6" fmla="*/ 654 w 1095"/>
                  <a:gd name="T7" fmla="*/ 207 h 1289"/>
                  <a:gd name="T8" fmla="*/ 795 w 1095"/>
                  <a:gd name="T9" fmla="*/ 95 h 1289"/>
                  <a:gd name="T10" fmla="*/ 960 w 1095"/>
                  <a:gd name="T11" fmla="*/ 15 h 1289"/>
                  <a:gd name="T12" fmla="*/ 1095 w 1095"/>
                  <a:gd name="T13" fmla="*/ 5 h 128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095"/>
                  <a:gd name="T22" fmla="*/ 0 h 1289"/>
                  <a:gd name="T23" fmla="*/ 1095 w 1095"/>
                  <a:gd name="T24" fmla="*/ 1289 h 128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095" h="1289">
                    <a:moveTo>
                      <a:pt x="0" y="1289"/>
                    </a:moveTo>
                    <a:cubicBezTo>
                      <a:pt x="57" y="1160"/>
                      <a:pt x="109" y="1032"/>
                      <a:pt x="173" y="904"/>
                    </a:cubicBezTo>
                    <a:cubicBezTo>
                      <a:pt x="237" y="775"/>
                      <a:pt x="308" y="635"/>
                      <a:pt x="387" y="518"/>
                    </a:cubicBezTo>
                    <a:cubicBezTo>
                      <a:pt x="467" y="402"/>
                      <a:pt x="586" y="277"/>
                      <a:pt x="654" y="207"/>
                    </a:cubicBezTo>
                    <a:cubicBezTo>
                      <a:pt x="722" y="137"/>
                      <a:pt x="744" y="127"/>
                      <a:pt x="795" y="95"/>
                    </a:cubicBezTo>
                    <a:cubicBezTo>
                      <a:pt x="846" y="63"/>
                      <a:pt x="910" y="30"/>
                      <a:pt x="960" y="15"/>
                    </a:cubicBezTo>
                    <a:cubicBezTo>
                      <a:pt x="1010" y="0"/>
                      <a:pt x="1067" y="7"/>
                      <a:pt x="1095" y="5"/>
                    </a:cubicBezTo>
                  </a:path>
                </a:pathLst>
              </a:custGeom>
              <a:noFill/>
              <a:ln w="952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301" name="Freeform 7"/>
              <p:cNvSpPr>
                <a:spLocks/>
              </p:cNvSpPr>
              <p:nvPr/>
            </p:nvSpPr>
            <p:spPr bwMode="auto">
              <a:xfrm>
                <a:off x="9706" y="11291"/>
                <a:ext cx="1110" cy="1294"/>
              </a:xfrm>
              <a:custGeom>
                <a:avLst/>
                <a:gdLst>
                  <a:gd name="T0" fmla="*/ 1095 w 1095"/>
                  <a:gd name="T1" fmla="*/ 1304 h 1304"/>
                  <a:gd name="T2" fmla="*/ 922 w 1095"/>
                  <a:gd name="T3" fmla="*/ 919 h 1304"/>
                  <a:gd name="T4" fmla="*/ 708 w 1095"/>
                  <a:gd name="T5" fmla="*/ 533 h 1304"/>
                  <a:gd name="T6" fmla="*/ 441 w 1095"/>
                  <a:gd name="T7" fmla="*/ 222 h 1304"/>
                  <a:gd name="T8" fmla="*/ 284 w 1095"/>
                  <a:gd name="T9" fmla="*/ 95 h 1304"/>
                  <a:gd name="T10" fmla="*/ 135 w 1095"/>
                  <a:gd name="T11" fmla="*/ 30 h 1304"/>
                  <a:gd name="T12" fmla="*/ 0 w 1095"/>
                  <a:gd name="T13" fmla="*/ 0 h 130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095"/>
                  <a:gd name="T22" fmla="*/ 0 h 1304"/>
                  <a:gd name="T23" fmla="*/ 1095 w 1095"/>
                  <a:gd name="T24" fmla="*/ 1304 h 130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095" h="1304">
                    <a:moveTo>
                      <a:pt x="1095" y="1304"/>
                    </a:moveTo>
                    <a:cubicBezTo>
                      <a:pt x="1038" y="1175"/>
                      <a:pt x="986" y="1047"/>
                      <a:pt x="922" y="919"/>
                    </a:cubicBezTo>
                    <a:cubicBezTo>
                      <a:pt x="858" y="790"/>
                      <a:pt x="787" y="650"/>
                      <a:pt x="708" y="533"/>
                    </a:cubicBezTo>
                    <a:cubicBezTo>
                      <a:pt x="628" y="417"/>
                      <a:pt x="512" y="295"/>
                      <a:pt x="441" y="222"/>
                    </a:cubicBezTo>
                    <a:cubicBezTo>
                      <a:pt x="370" y="149"/>
                      <a:pt x="335" y="127"/>
                      <a:pt x="284" y="95"/>
                    </a:cubicBezTo>
                    <a:cubicBezTo>
                      <a:pt x="233" y="63"/>
                      <a:pt x="182" y="46"/>
                      <a:pt x="135" y="30"/>
                    </a:cubicBezTo>
                    <a:cubicBezTo>
                      <a:pt x="88" y="14"/>
                      <a:pt x="21" y="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302" name="Line 8"/>
              <p:cNvSpPr>
                <a:spLocks noChangeShapeType="1"/>
              </p:cNvSpPr>
              <p:nvPr/>
            </p:nvSpPr>
            <p:spPr bwMode="auto">
              <a:xfrm flipH="1" flipV="1">
                <a:off x="8595" y="11304"/>
                <a:ext cx="0" cy="1261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303" name="Line 9"/>
              <p:cNvSpPr>
                <a:spLocks noChangeShapeType="1"/>
              </p:cNvSpPr>
              <p:nvPr/>
            </p:nvSpPr>
            <p:spPr bwMode="auto">
              <a:xfrm flipH="1" flipV="1">
                <a:off x="10824" y="11290"/>
                <a:ext cx="0" cy="126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304" name="Line 10"/>
              <p:cNvSpPr>
                <a:spLocks noChangeShapeType="1"/>
              </p:cNvSpPr>
              <p:nvPr/>
            </p:nvSpPr>
            <p:spPr bwMode="auto">
              <a:xfrm>
                <a:off x="8594" y="11282"/>
                <a:ext cx="2229" cy="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305" name="Text Box 11"/>
              <p:cNvSpPr txBox="1">
                <a:spLocks noChangeArrowheads="1"/>
              </p:cNvSpPr>
              <p:nvPr/>
            </p:nvSpPr>
            <p:spPr bwMode="auto">
              <a:xfrm>
                <a:off x="9068" y="10337"/>
                <a:ext cx="1740" cy="4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Aft>
                    <a:spcPts val="1000"/>
                  </a:spcAft>
                </a:pPr>
                <a:r>
                  <a:rPr lang="fr-FR" altLang="fr-FR" sz="2800"/>
                  <a:t>E</a:t>
                </a:r>
                <a:r>
                  <a:rPr lang="fr-FR" altLang="fr-FR" sz="2800" baseline="-25000"/>
                  <a:t>pe</a:t>
                </a:r>
                <a:r>
                  <a:rPr lang="fr-FR" altLang="fr-FR" sz="2800"/>
                  <a:t>, </a:t>
                </a:r>
                <a:r>
                  <a:rPr lang="fr-FR" altLang="fr-FR" sz="2800">
                    <a:solidFill>
                      <a:srgbClr val="0000FF"/>
                    </a:solidFill>
                  </a:rPr>
                  <a:t>E</a:t>
                </a:r>
                <a:r>
                  <a:rPr lang="fr-FR" altLang="fr-FR" sz="2800" baseline="-25000">
                    <a:solidFill>
                      <a:srgbClr val="0000FF"/>
                    </a:solidFill>
                  </a:rPr>
                  <a:t>c</a:t>
                </a:r>
                <a:r>
                  <a:rPr lang="fr-FR" altLang="fr-FR" sz="2800"/>
                  <a:t>, </a:t>
                </a:r>
                <a:r>
                  <a:rPr lang="fr-FR" altLang="fr-FR" sz="2800">
                    <a:solidFill>
                      <a:srgbClr val="FF0000"/>
                    </a:solidFill>
                  </a:rPr>
                  <a:t>E</a:t>
                </a:r>
                <a:r>
                  <a:rPr lang="fr-FR" altLang="fr-FR" sz="2800" baseline="-25000">
                    <a:solidFill>
                      <a:srgbClr val="FF0000"/>
                    </a:solidFill>
                  </a:rPr>
                  <a:t>m</a:t>
                </a:r>
                <a:endParaRPr lang="fr-FR" altLang="fr-FR" sz="5400" baseline="-25000">
                  <a:latin typeface="Arial" panose="020B0604020202020204" pitchFamily="34" charset="0"/>
                </a:endParaRPr>
              </a:p>
            </p:txBody>
          </p:sp>
          <p:sp>
            <p:nvSpPr>
              <p:cNvPr id="12306" name="Text Box 12"/>
              <p:cNvSpPr txBox="1">
                <a:spLocks noChangeArrowheads="1"/>
              </p:cNvSpPr>
              <p:nvPr/>
            </p:nvSpPr>
            <p:spPr bwMode="auto">
              <a:xfrm>
                <a:off x="8310" y="12668"/>
                <a:ext cx="3060" cy="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Aft>
                    <a:spcPts val="1000"/>
                  </a:spcAft>
                </a:pPr>
                <a:r>
                  <a:rPr lang="fr-FR" altLang="fr-FR" sz="2800"/>
                  <a:t>- </a:t>
                </a:r>
                <a:r>
                  <a:rPr lang="fr-FR" altLang="fr-FR" sz="2400"/>
                  <a:t>Xm                               + Xm</a:t>
                </a:r>
                <a:endParaRPr lang="fr-FR" altLang="fr-FR" sz="480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95" name="Rectangle 94"/>
            <p:cNvSpPr/>
            <p:nvPr/>
          </p:nvSpPr>
          <p:spPr>
            <a:xfrm>
              <a:off x="4733917" y="3009900"/>
              <a:ext cx="3876510" cy="3343275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3"/>
          <p:cNvSpPr>
            <a:spLocks noChangeAspect="1" noChangeArrowheads="1" noTextEdit="1"/>
          </p:cNvSpPr>
          <p:nvPr/>
        </p:nvSpPr>
        <p:spPr bwMode="auto">
          <a:xfrm>
            <a:off x="257175" y="652463"/>
            <a:ext cx="3152775" cy="369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3315" name="Rectangle 5"/>
          <p:cNvSpPr>
            <a:spLocks noChangeArrowheads="1"/>
          </p:cNvSpPr>
          <p:nvPr/>
        </p:nvSpPr>
        <p:spPr bwMode="auto">
          <a:xfrm>
            <a:off x="323850" y="661988"/>
            <a:ext cx="252413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fr-FR" altLang="fr-FR" sz="2600">
                <a:solidFill>
                  <a:srgbClr val="000000"/>
                </a:solidFill>
              </a:rPr>
              <a:t> </a:t>
            </a:r>
            <a:endParaRPr lang="fr-FR" altLang="fr-FR">
              <a:latin typeface="Arial" panose="020B0604020202020204" pitchFamily="34" charset="0"/>
            </a:endParaRPr>
          </a:p>
        </p:txBody>
      </p:sp>
      <p:sp>
        <p:nvSpPr>
          <p:cNvPr id="13316" name="Rectangle 6"/>
          <p:cNvSpPr>
            <a:spLocks noChangeArrowheads="1"/>
          </p:cNvSpPr>
          <p:nvPr/>
        </p:nvSpPr>
        <p:spPr bwMode="auto">
          <a:xfrm>
            <a:off x="546100" y="3779838"/>
            <a:ext cx="349250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fr-FR" altLang="fr-FR" sz="2600">
                <a:solidFill>
                  <a:srgbClr val="000000"/>
                </a:solidFill>
              </a:rPr>
              <a:t>0</a:t>
            </a:r>
            <a:endParaRPr lang="fr-FR" altLang="fr-FR">
              <a:latin typeface="Arial" panose="020B0604020202020204" pitchFamily="34" charset="0"/>
            </a:endParaRPr>
          </a:p>
        </p:txBody>
      </p:sp>
      <p:sp>
        <p:nvSpPr>
          <p:cNvPr id="13317" name="Rectangle 7"/>
          <p:cNvSpPr>
            <a:spLocks noChangeArrowheads="1"/>
          </p:cNvSpPr>
          <p:nvPr/>
        </p:nvSpPr>
        <p:spPr bwMode="auto">
          <a:xfrm>
            <a:off x="717550" y="3779838"/>
            <a:ext cx="252413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fr-FR" altLang="fr-FR" sz="2600">
                <a:solidFill>
                  <a:srgbClr val="000000"/>
                </a:solidFill>
              </a:rPr>
              <a:t> </a:t>
            </a:r>
            <a:endParaRPr lang="fr-FR" altLang="fr-FR">
              <a:latin typeface="Arial" panose="020B0604020202020204" pitchFamily="34" charset="0"/>
            </a:endParaRPr>
          </a:p>
        </p:txBody>
      </p:sp>
      <p:sp>
        <p:nvSpPr>
          <p:cNvPr id="13318" name="Freeform 8"/>
          <p:cNvSpPr>
            <a:spLocks noEditPoints="1"/>
          </p:cNvSpPr>
          <p:nvPr/>
        </p:nvSpPr>
        <p:spPr bwMode="auto">
          <a:xfrm>
            <a:off x="852488" y="819150"/>
            <a:ext cx="123825" cy="3275013"/>
          </a:xfrm>
          <a:custGeom>
            <a:avLst/>
            <a:gdLst>
              <a:gd name="T0" fmla="*/ 207 w 534"/>
              <a:gd name="T1" fmla="*/ 14300 h 14367"/>
              <a:gd name="T2" fmla="*/ 200 w 534"/>
              <a:gd name="T3" fmla="*/ 267 h 14367"/>
              <a:gd name="T4" fmla="*/ 267 w 534"/>
              <a:gd name="T5" fmla="*/ 200 h 14367"/>
              <a:gd name="T6" fmla="*/ 334 w 534"/>
              <a:gd name="T7" fmla="*/ 267 h 14367"/>
              <a:gd name="T8" fmla="*/ 340 w 534"/>
              <a:gd name="T9" fmla="*/ 14300 h 14367"/>
              <a:gd name="T10" fmla="*/ 273 w 534"/>
              <a:gd name="T11" fmla="*/ 14367 h 14367"/>
              <a:gd name="T12" fmla="*/ 207 w 534"/>
              <a:gd name="T13" fmla="*/ 14300 h 14367"/>
              <a:gd name="T14" fmla="*/ 267 w 534"/>
              <a:gd name="T15" fmla="*/ 267 h 14367"/>
              <a:gd name="T16" fmla="*/ 0 w 534"/>
              <a:gd name="T17" fmla="*/ 534 h 14367"/>
              <a:gd name="T18" fmla="*/ 267 w 534"/>
              <a:gd name="T19" fmla="*/ 0 h 14367"/>
              <a:gd name="T20" fmla="*/ 534 w 534"/>
              <a:gd name="T21" fmla="*/ 534 h 14367"/>
              <a:gd name="T22" fmla="*/ 267 w 534"/>
              <a:gd name="T23" fmla="*/ 267 h 1436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534"/>
              <a:gd name="T37" fmla="*/ 0 h 14367"/>
              <a:gd name="T38" fmla="*/ 534 w 534"/>
              <a:gd name="T39" fmla="*/ 14367 h 1436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534" h="14367">
                <a:moveTo>
                  <a:pt x="207" y="14300"/>
                </a:moveTo>
                <a:lnTo>
                  <a:pt x="200" y="267"/>
                </a:lnTo>
                <a:cubicBezTo>
                  <a:pt x="200" y="230"/>
                  <a:pt x="230" y="200"/>
                  <a:pt x="267" y="200"/>
                </a:cubicBezTo>
                <a:cubicBezTo>
                  <a:pt x="304" y="200"/>
                  <a:pt x="334" y="230"/>
                  <a:pt x="334" y="267"/>
                </a:cubicBezTo>
                <a:lnTo>
                  <a:pt x="340" y="14300"/>
                </a:lnTo>
                <a:cubicBezTo>
                  <a:pt x="340" y="14337"/>
                  <a:pt x="310" y="14367"/>
                  <a:pt x="273" y="14367"/>
                </a:cubicBezTo>
                <a:cubicBezTo>
                  <a:pt x="237" y="14367"/>
                  <a:pt x="207" y="14337"/>
                  <a:pt x="207" y="14300"/>
                </a:cubicBezTo>
                <a:close/>
                <a:moveTo>
                  <a:pt x="267" y="267"/>
                </a:moveTo>
                <a:lnTo>
                  <a:pt x="0" y="534"/>
                </a:lnTo>
                <a:lnTo>
                  <a:pt x="267" y="0"/>
                </a:lnTo>
                <a:lnTo>
                  <a:pt x="534" y="534"/>
                </a:lnTo>
                <a:lnTo>
                  <a:pt x="267" y="267"/>
                </a:lnTo>
                <a:close/>
              </a:path>
            </a:pathLst>
          </a:custGeom>
          <a:solidFill>
            <a:srgbClr val="000000"/>
          </a:solidFill>
          <a:ln w="2" cap="flat">
            <a:solidFill>
              <a:srgbClr val="000000"/>
            </a:solidFill>
            <a:prstDash val="solid"/>
            <a:bevel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3319" name="Line 9"/>
          <p:cNvSpPr>
            <a:spLocks noChangeShapeType="1"/>
          </p:cNvSpPr>
          <p:nvPr/>
        </p:nvSpPr>
        <p:spPr bwMode="auto">
          <a:xfrm>
            <a:off x="776288" y="3976688"/>
            <a:ext cx="254000" cy="1587"/>
          </a:xfrm>
          <a:prstGeom prst="line">
            <a:avLst/>
          </a:prstGeom>
          <a:noFill/>
          <a:ln w="15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3320" name="Rectangle 10"/>
          <p:cNvSpPr>
            <a:spLocks noChangeArrowheads="1"/>
          </p:cNvSpPr>
          <p:nvPr/>
        </p:nvSpPr>
        <p:spPr bwMode="auto">
          <a:xfrm>
            <a:off x="1084263" y="676275"/>
            <a:ext cx="311150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fr-FR" altLang="fr-FR" sz="2600">
                <a:solidFill>
                  <a:srgbClr val="000000"/>
                </a:solidFill>
              </a:rPr>
              <a:t>z</a:t>
            </a:r>
            <a:endParaRPr lang="fr-FR" altLang="fr-FR">
              <a:latin typeface="Arial" panose="020B0604020202020204" pitchFamily="34" charset="0"/>
            </a:endParaRPr>
          </a:p>
        </p:txBody>
      </p:sp>
      <p:sp>
        <p:nvSpPr>
          <p:cNvPr id="13321" name="Rectangle 11"/>
          <p:cNvSpPr>
            <a:spLocks noChangeArrowheads="1"/>
          </p:cNvSpPr>
          <p:nvPr/>
        </p:nvSpPr>
        <p:spPr bwMode="auto">
          <a:xfrm>
            <a:off x="1408113" y="771525"/>
            <a:ext cx="252412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fr-FR" altLang="fr-FR" sz="2600">
                <a:solidFill>
                  <a:srgbClr val="000000"/>
                </a:solidFill>
              </a:rPr>
              <a:t> </a:t>
            </a:r>
            <a:endParaRPr lang="fr-FR" altLang="fr-FR">
              <a:latin typeface="Arial" panose="020B0604020202020204" pitchFamily="34" charset="0"/>
            </a:endParaRPr>
          </a:p>
        </p:txBody>
      </p:sp>
      <p:grpSp>
        <p:nvGrpSpPr>
          <p:cNvPr id="13322" name="Group 25"/>
          <p:cNvGrpSpPr>
            <a:grpSpLocks/>
          </p:cNvGrpSpPr>
          <p:nvPr/>
        </p:nvGrpSpPr>
        <p:grpSpPr bwMode="auto">
          <a:xfrm>
            <a:off x="917575" y="1614488"/>
            <a:ext cx="2528888" cy="2082800"/>
            <a:chOff x="566" y="1005"/>
            <a:chExt cx="1593" cy="1312"/>
          </a:xfrm>
        </p:grpSpPr>
        <p:grpSp>
          <p:nvGrpSpPr>
            <p:cNvPr id="13342" name="Group 14"/>
            <p:cNvGrpSpPr>
              <a:grpSpLocks/>
            </p:cNvGrpSpPr>
            <p:nvPr/>
          </p:nvGrpSpPr>
          <p:grpSpPr bwMode="auto">
            <a:xfrm>
              <a:off x="1674" y="1693"/>
              <a:ext cx="189" cy="172"/>
              <a:chOff x="1674" y="1693"/>
              <a:chExt cx="189" cy="172"/>
            </a:xfrm>
          </p:grpSpPr>
          <p:sp>
            <p:nvSpPr>
              <p:cNvPr id="13353" name="Oval 12"/>
              <p:cNvSpPr>
                <a:spLocks noChangeArrowheads="1"/>
              </p:cNvSpPr>
              <p:nvPr/>
            </p:nvSpPr>
            <p:spPr bwMode="auto">
              <a:xfrm>
                <a:off x="1674" y="1693"/>
                <a:ext cx="189" cy="172"/>
              </a:xfrm>
              <a:prstGeom prst="ellipse">
                <a:avLst/>
              </a:prstGeom>
              <a:solidFill>
                <a:srgbClr val="FFFFFF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fr-FR" altLang="fr-FR"/>
              </a:p>
            </p:txBody>
          </p:sp>
          <p:sp>
            <p:nvSpPr>
              <p:cNvPr id="13354" name="Oval 13"/>
              <p:cNvSpPr>
                <a:spLocks noChangeArrowheads="1"/>
              </p:cNvSpPr>
              <p:nvPr/>
            </p:nvSpPr>
            <p:spPr bwMode="auto">
              <a:xfrm>
                <a:off x="1674" y="1693"/>
                <a:ext cx="189" cy="172"/>
              </a:xfrm>
              <a:prstGeom prst="ellipse">
                <a:avLst/>
              </a:prstGeom>
              <a:noFill/>
              <a:ln w="1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fr-FR" altLang="fr-FR"/>
              </a:p>
            </p:txBody>
          </p:sp>
        </p:grpSp>
        <p:sp>
          <p:nvSpPr>
            <p:cNvPr id="13343" name="Freeform 15"/>
            <p:cNvSpPr>
              <a:spLocks noEditPoints="1"/>
            </p:cNvSpPr>
            <p:nvPr/>
          </p:nvSpPr>
          <p:spPr bwMode="auto">
            <a:xfrm>
              <a:off x="1728" y="1770"/>
              <a:ext cx="78" cy="390"/>
            </a:xfrm>
            <a:custGeom>
              <a:avLst/>
              <a:gdLst>
                <a:gd name="T0" fmla="*/ 333 w 533"/>
                <a:gd name="T1" fmla="*/ 66 h 2713"/>
                <a:gd name="T2" fmla="*/ 333 w 533"/>
                <a:gd name="T3" fmla="*/ 2313 h 2713"/>
                <a:gd name="T4" fmla="*/ 266 w 533"/>
                <a:gd name="T5" fmla="*/ 2380 h 2713"/>
                <a:gd name="T6" fmla="*/ 200 w 533"/>
                <a:gd name="T7" fmla="*/ 2313 h 2713"/>
                <a:gd name="T8" fmla="*/ 200 w 533"/>
                <a:gd name="T9" fmla="*/ 66 h 2713"/>
                <a:gd name="T10" fmla="*/ 266 w 533"/>
                <a:gd name="T11" fmla="*/ 0 h 2713"/>
                <a:gd name="T12" fmla="*/ 333 w 533"/>
                <a:gd name="T13" fmla="*/ 66 h 2713"/>
                <a:gd name="T14" fmla="*/ 533 w 533"/>
                <a:gd name="T15" fmla="*/ 2180 h 2713"/>
                <a:gd name="T16" fmla="*/ 266 w 533"/>
                <a:gd name="T17" fmla="*/ 2713 h 2713"/>
                <a:gd name="T18" fmla="*/ 0 w 533"/>
                <a:gd name="T19" fmla="*/ 2180 h 2713"/>
                <a:gd name="T20" fmla="*/ 533 w 533"/>
                <a:gd name="T21" fmla="*/ 2180 h 271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33"/>
                <a:gd name="T34" fmla="*/ 0 h 2713"/>
                <a:gd name="T35" fmla="*/ 533 w 533"/>
                <a:gd name="T36" fmla="*/ 2713 h 271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33" h="2713">
                  <a:moveTo>
                    <a:pt x="333" y="66"/>
                  </a:moveTo>
                  <a:lnTo>
                    <a:pt x="333" y="2313"/>
                  </a:lnTo>
                  <a:cubicBezTo>
                    <a:pt x="333" y="2350"/>
                    <a:pt x="303" y="2380"/>
                    <a:pt x="266" y="2380"/>
                  </a:cubicBezTo>
                  <a:cubicBezTo>
                    <a:pt x="230" y="2380"/>
                    <a:pt x="200" y="2350"/>
                    <a:pt x="200" y="2313"/>
                  </a:cubicBezTo>
                  <a:lnTo>
                    <a:pt x="200" y="66"/>
                  </a:lnTo>
                  <a:cubicBezTo>
                    <a:pt x="200" y="30"/>
                    <a:pt x="230" y="0"/>
                    <a:pt x="266" y="0"/>
                  </a:cubicBezTo>
                  <a:cubicBezTo>
                    <a:pt x="303" y="0"/>
                    <a:pt x="333" y="30"/>
                    <a:pt x="333" y="66"/>
                  </a:cubicBezTo>
                  <a:close/>
                  <a:moveTo>
                    <a:pt x="533" y="2180"/>
                  </a:moveTo>
                  <a:lnTo>
                    <a:pt x="266" y="2713"/>
                  </a:lnTo>
                  <a:lnTo>
                    <a:pt x="0" y="2180"/>
                  </a:lnTo>
                  <a:lnTo>
                    <a:pt x="533" y="2180"/>
                  </a:lnTo>
                  <a:close/>
                </a:path>
              </a:pathLst>
            </a:custGeom>
            <a:solidFill>
              <a:srgbClr val="000000"/>
            </a:solidFill>
            <a:ln w="2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44" name="Rectangle 16"/>
            <p:cNvSpPr>
              <a:spLocks noChangeArrowheads="1"/>
            </p:cNvSpPr>
            <p:nvPr/>
          </p:nvSpPr>
          <p:spPr bwMode="auto">
            <a:xfrm>
              <a:off x="1837" y="2012"/>
              <a:ext cx="267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fr-FR" altLang="fr-FR" sz="2600">
                  <a:solidFill>
                    <a:srgbClr val="000000"/>
                  </a:solidFill>
                  <a:latin typeface="EU Arrow" panose="020B0604020202020204" pitchFamily="34" charset="2"/>
                </a:rPr>
                <a:t>P</a:t>
              </a:r>
              <a:endParaRPr lang="fr-FR" altLang="fr-FR">
                <a:latin typeface="Arial" panose="020B0604020202020204" pitchFamily="34" charset="0"/>
              </a:endParaRPr>
            </a:p>
          </p:txBody>
        </p:sp>
        <p:sp>
          <p:nvSpPr>
            <p:cNvPr id="13345" name="Rectangle 17"/>
            <p:cNvSpPr>
              <a:spLocks noChangeArrowheads="1"/>
            </p:cNvSpPr>
            <p:nvPr/>
          </p:nvSpPr>
          <p:spPr bwMode="auto">
            <a:xfrm>
              <a:off x="1979" y="2012"/>
              <a:ext cx="180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fr-FR" altLang="fr-FR" sz="2600">
                  <a:solidFill>
                    <a:srgbClr val="000000"/>
                  </a:solidFill>
                  <a:latin typeface="EU Arrow" panose="020B0604020202020204" pitchFamily="34" charset="2"/>
                </a:rPr>
                <a:t> </a:t>
              </a:r>
              <a:endParaRPr lang="fr-FR" altLang="fr-FR">
                <a:latin typeface="Arial" panose="020B0604020202020204" pitchFamily="34" charset="0"/>
              </a:endParaRPr>
            </a:p>
          </p:txBody>
        </p:sp>
        <p:sp>
          <p:nvSpPr>
            <p:cNvPr id="13346" name="Rectangle 18"/>
            <p:cNvSpPr>
              <a:spLocks noChangeArrowheads="1"/>
            </p:cNvSpPr>
            <p:nvPr/>
          </p:nvSpPr>
          <p:spPr bwMode="auto">
            <a:xfrm>
              <a:off x="1700" y="1027"/>
              <a:ext cx="380" cy="36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fr-FR" altLang="fr-FR"/>
            </a:p>
          </p:txBody>
        </p:sp>
        <p:sp>
          <p:nvSpPr>
            <p:cNvPr id="13347" name="Line 19"/>
            <p:cNvSpPr>
              <a:spLocks noChangeShapeType="1"/>
            </p:cNvSpPr>
            <p:nvPr/>
          </p:nvSpPr>
          <p:spPr bwMode="auto">
            <a:xfrm flipH="1" flipV="1">
              <a:off x="566" y="1005"/>
              <a:ext cx="1206" cy="783"/>
            </a:xfrm>
            <a:prstGeom prst="line">
              <a:avLst/>
            </a:prstGeom>
            <a:noFill/>
            <a:ln w="1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3348" name="Rectangle 20"/>
            <p:cNvSpPr>
              <a:spLocks noChangeArrowheads="1"/>
            </p:cNvSpPr>
            <p:nvPr/>
          </p:nvSpPr>
          <p:spPr bwMode="auto">
            <a:xfrm>
              <a:off x="1278" y="1134"/>
              <a:ext cx="201" cy="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fr-FR" altLang="fr-FR" sz="2600">
                  <a:solidFill>
                    <a:srgbClr val="000000"/>
                  </a:solidFill>
                </a:rPr>
                <a:t>L</a:t>
              </a:r>
              <a:endParaRPr lang="fr-FR" altLang="fr-FR">
                <a:latin typeface="Arial" panose="020B0604020202020204" pitchFamily="34" charset="0"/>
              </a:endParaRPr>
            </a:p>
          </p:txBody>
        </p:sp>
        <p:sp>
          <p:nvSpPr>
            <p:cNvPr id="13349" name="Rectangle 21"/>
            <p:cNvSpPr>
              <a:spLocks noChangeArrowheads="1"/>
            </p:cNvSpPr>
            <p:nvPr/>
          </p:nvSpPr>
          <p:spPr bwMode="auto">
            <a:xfrm>
              <a:off x="1369" y="1134"/>
              <a:ext cx="159" cy="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fr-FR" altLang="fr-FR" sz="2600">
                  <a:solidFill>
                    <a:srgbClr val="000000"/>
                  </a:solidFill>
                </a:rPr>
                <a:t> </a:t>
              </a:r>
              <a:endParaRPr lang="fr-FR" altLang="fr-FR">
                <a:latin typeface="Arial" panose="020B0604020202020204" pitchFamily="34" charset="0"/>
              </a:endParaRPr>
            </a:p>
          </p:txBody>
        </p:sp>
        <p:sp>
          <p:nvSpPr>
            <p:cNvPr id="13350" name="Rectangle 22"/>
            <p:cNvSpPr>
              <a:spLocks noChangeArrowheads="1"/>
            </p:cNvSpPr>
            <p:nvPr/>
          </p:nvSpPr>
          <p:spPr bwMode="auto">
            <a:xfrm>
              <a:off x="693" y="1361"/>
              <a:ext cx="267" cy="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fr-FR" altLang="fr-FR" sz="2900">
                  <a:solidFill>
                    <a:srgbClr val="000000"/>
                  </a:solidFill>
                  <a:latin typeface="Symbol" panose="05050102010706020507" pitchFamily="18" charset="2"/>
                </a:rPr>
                <a:t>q</a:t>
              </a:r>
              <a:endParaRPr lang="fr-FR" altLang="fr-FR">
                <a:latin typeface="Arial" panose="020B0604020202020204" pitchFamily="34" charset="0"/>
              </a:endParaRPr>
            </a:p>
          </p:txBody>
        </p:sp>
        <p:sp>
          <p:nvSpPr>
            <p:cNvPr id="13351" name="Rectangle 23"/>
            <p:cNvSpPr>
              <a:spLocks noChangeArrowheads="1"/>
            </p:cNvSpPr>
            <p:nvPr/>
          </p:nvSpPr>
          <p:spPr bwMode="auto">
            <a:xfrm>
              <a:off x="815" y="1361"/>
              <a:ext cx="201" cy="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fr-FR" altLang="fr-FR" sz="2900">
                  <a:solidFill>
                    <a:srgbClr val="000000"/>
                  </a:solidFill>
                  <a:latin typeface="Symbol" panose="05050102010706020507" pitchFamily="18" charset="2"/>
                </a:rPr>
                <a:t> </a:t>
              </a:r>
              <a:endParaRPr lang="fr-FR" altLang="fr-FR">
                <a:latin typeface="Arial" panose="020B0604020202020204" pitchFamily="34" charset="0"/>
              </a:endParaRPr>
            </a:p>
          </p:txBody>
        </p:sp>
        <p:sp>
          <p:nvSpPr>
            <p:cNvPr id="13352" name="Freeform 24"/>
            <p:cNvSpPr>
              <a:spLocks/>
            </p:cNvSpPr>
            <p:nvPr/>
          </p:nvSpPr>
          <p:spPr bwMode="auto">
            <a:xfrm>
              <a:off x="566" y="1179"/>
              <a:ext cx="264" cy="119"/>
            </a:xfrm>
            <a:custGeom>
              <a:avLst/>
              <a:gdLst>
                <a:gd name="T0" fmla="*/ 0 w 264"/>
                <a:gd name="T1" fmla="*/ 115 h 119"/>
                <a:gd name="T2" fmla="*/ 161 w 264"/>
                <a:gd name="T3" fmla="*/ 100 h 119"/>
                <a:gd name="T4" fmla="*/ 264 w 264"/>
                <a:gd name="T5" fmla="*/ 0 h 119"/>
                <a:gd name="T6" fmla="*/ 0 60000 65536"/>
                <a:gd name="T7" fmla="*/ 0 60000 65536"/>
                <a:gd name="T8" fmla="*/ 0 60000 65536"/>
                <a:gd name="T9" fmla="*/ 0 w 264"/>
                <a:gd name="T10" fmla="*/ 0 h 119"/>
                <a:gd name="T11" fmla="*/ 264 w 264"/>
                <a:gd name="T12" fmla="*/ 119 h 1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64" h="119">
                  <a:moveTo>
                    <a:pt x="0" y="115"/>
                  </a:moveTo>
                  <a:cubicBezTo>
                    <a:pt x="59" y="117"/>
                    <a:pt x="117" y="119"/>
                    <a:pt x="161" y="100"/>
                  </a:cubicBezTo>
                  <a:cubicBezTo>
                    <a:pt x="205" y="81"/>
                    <a:pt x="234" y="40"/>
                    <a:pt x="264" y="0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3323" name="Rectangle 32"/>
          <p:cNvSpPr>
            <a:spLocks noChangeArrowheads="1"/>
          </p:cNvSpPr>
          <p:nvPr/>
        </p:nvSpPr>
        <p:spPr bwMode="auto">
          <a:xfrm>
            <a:off x="3400425" y="527050"/>
            <a:ext cx="519112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fr-FR" altLang="fr-FR"/>
              <a:t>Système  : solide S + Terre </a:t>
            </a:r>
          </a:p>
          <a:p>
            <a:r>
              <a:rPr lang="fr-FR" altLang="fr-FR"/>
              <a:t>Référentiel : local terrestre (galiléen)</a:t>
            </a:r>
          </a:p>
          <a:p>
            <a:r>
              <a:rPr lang="fr-FR" altLang="fr-FR"/>
              <a:t>Forces intérieures subies par solide S : </a:t>
            </a:r>
          </a:p>
          <a:p>
            <a:r>
              <a:rPr lang="fr-FR" altLang="fr-FR"/>
              <a:t>	Poids	</a:t>
            </a:r>
          </a:p>
          <a:p>
            <a:r>
              <a:rPr lang="fr-FR" altLang="fr-FR"/>
              <a:t>	Tension du fil (W = 0 car </a:t>
            </a:r>
            <a:r>
              <a:rPr lang="fr-FR" altLang="fr-FR">
                <a:sym typeface="Symbol" panose="05050102010706020507" pitchFamily="18" charset="2"/>
              </a:rPr>
              <a:t> au déplacement)</a:t>
            </a:r>
            <a:endParaRPr lang="fr-FR" altLang="fr-FR"/>
          </a:p>
          <a:p>
            <a:r>
              <a:rPr lang="fr-FR" altLang="fr-FR"/>
              <a:t>Idéalisation :	</a:t>
            </a:r>
          </a:p>
          <a:p>
            <a:r>
              <a:rPr lang="fr-FR" altLang="fr-FR"/>
              <a:t>	pas de frottements </a:t>
            </a:r>
          </a:p>
          <a:p>
            <a:r>
              <a:rPr lang="fr-FR" altLang="fr-FR"/>
              <a:t>	pas de forces extérieures</a:t>
            </a:r>
          </a:p>
        </p:txBody>
      </p:sp>
      <p:cxnSp>
        <p:nvCxnSpPr>
          <p:cNvPr id="35" name="Connecteur droit avec flèche 34"/>
          <p:cNvCxnSpPr/>
          <p:nvPr/>
        </p:nvCxnSpPr>
        <p:spPr>
          <a:xfrm flipH="1" flipV="1">
            <a:off x="2400300" y="2562225"/>
            <a:ext cx="412750" cy="27622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25" name="Rectangle 16"/>
          <p:cNvSpPr>
            <a:spLocks noChangeArrowheads="1"/>
          </p:cNvSpPr>
          <p:nvPr/>
        </p:nvSpPr>
        <p:spPr bwMode="auto">
          <a:xfrm>
            <a:off x="2516188" y="2251075"/>
            <a:ext cx="203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fr-FR" altLang="fr-FR" sz="2600">
                <a:solidFill>
                  <a:srgbClr val="000000"/>
                </a:solidFill>
                <a:latin typeface="EU Arrow" panose="020B0604020202020204" pitchFamily="34" charset="2"/>
              </a:rPr>
              <a:t>T</a:t>
            </a:r>
            <a:endParaRPr lang="fr-FR" altLang="fr-FR">
              <a:latin typeface="Arial" panose="020B0604020202020204" pitchFamily="34" charset="0"/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885825" y="4257675"/>
            <a:ext cx="337185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dirty="0">
                <a:latin typeface="+mn-lt"/>
                <a:cs typeface="+mn-cs"/>
              </a:rPr>
              <a:t>le système est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b="1" dirty="0">
                <a:solidFill>
                  <a:srgbClr val="FF0000"/>
                </a:solidFill>
                <a:latin typeface="+mn-lt"/>
                <a:cs typeface="+mn-cs"/>
              </a:rPr>
              <a:t>isolé </a:t>
            </a:r>
            <a:r>
              <a:rPr lang="fr-FR" sz="2000" dirty="0">
                <a:latin typeface="+mj-lt"/>
                <a:cs typeface="+mn-cs"/>
              </a:rPr>
              <a:t>et </a:t>
            </a:r>
            <a:r>
              <a:rPr lang="fr-FR" sz="2000" b="1" dirty="0">
                <a:solidFill>
                  <a:srgbClr val="FF0000"/>
                </a:solidFill>
                <a:latin typeface="+mj-lt"/>
                <a:cs typeface="+mn-cs"/>
              </a:rPr>
              <a:t>conservatif</a:t>
            </a:r>
            <a:endParaRPr lang="fr-FR" sz="2000" dirty="0">
              <a:latin typeface="+mj-lt"/>
              <a:cs typeface="+mn-cs"/>
            </a:endParaRPr>
          </a:p>
        </p:txBody>
      </p:sp>
      <p:sp>
        <p:nvSpPr>
          <p:cNvPr id="39" name="Rectangle 38"/>
          <p:cNvSpPr>
            <a:spLocks noChangeArrowheads="1"/>
          </p:cNvSpPr>
          <p:nvPr/>
        </p:nvSpPr>
        <p:spPr bwMode="auto">
          <a:xfrm>
            <a:off x="219075" y="4768850"/>
            <a:ext cx="472440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fr-FR" altLang="fr-FR"/>
          </a:p>
          <a:p>
            <a:pPr algn="ctr"/>
            <a:r>
              <a:rPr lang="fr-FR" altLang="fr-FR" sz="3600"/>
              <a:t> </a:t>
            </a:r>
            <a:r>
              <a:rPr lang="fr-FR" altLang="fr-FR" sz="2400"/>
              <a:t>E</a:t>
            </a:r>
            <a:r>
              <a:rPr lang="fr-FR" altLang="fr-FR" sz="2400" baseline="-25000"/>
              <a:t>m</a:t>
            </a:r>
            <a:r>
              <a:rPr lang="fr-FR" altLang="fr-FR" sz="2400"/>
              <a:t> =  E</a:t>
            </a:r>
            <a:r>
              <a:rPr lang="fr-FR" altLang="fr-FR" sz="2400" baseline="-25000"/>
              <a:t>cs</a:t>
            </a:r>
            <a:r>
              <a:rPr lang="fr-FR" altLang="fr-FR" sz="2400"/>
              <a:t> + E</a:t>
            </a:r>
            <a:r>
              <a:rPr lang="fr-FR" altLang="fr-FR" sz="2400" baseline="-25000"/>
              <a:t>pp </a:t>
            </a:r>
            <a:r>
              <a:rPr lang="fr-FR" altLang="fr-FR" sz="2400"/>
              <a:t>= cste</a:t>
            </a:r>
            <a:endParaRPr lang="fr-FR" altLang="fr-FR" sz="2800"/>
          </a:p>
          <a:p>
            <a:endParaRPr lang="fr-FR" altLang="fr-FR"/>
          </a:p>
          <a:p>
            <a:pPr algn="ctr"/>
            <a:r>
              <a:rPr lang="fr-FR" altLang="fr-FR" sz="2400"/>
              <a:t>½ m V</a:t>
            </a:r>
            <a:r>
              <a:rPr lang="fr-FR" altLang="fr-FR" sz="2400" baseline="30000"/>
              <a:t>2</a:t>
            </a:r>
            <a:r>
              <a:rPr lang="fr-FR" altLang="fr-FR" sz="2400"/>
              <a:t> + mgL(1-cos</a:t>
            </a:r>
            <a:r>
              <a:rPr lang="fr-FR" altLang="fr-FR" sz="2400">
                <a:latin typeface="Symbol" panose="05050102010706020507" pitchFamily="18" charset="2"/>
              </a:rPr>
              <a:t>q)</a:t>
            </a:r>
            <a:r>
              <a:rPr lang="fr-FR" altLang="fr-FR" sz="2400"/>
              <a:t> = cste  </a:t>
            </a:r>
            <a:endParaRPr lang="fr-FR" altLang="fr-FR" sz="1600"/>
          </a:p>
        </p:txBody>
      </p:sp>
      <p:grpSp>
        <p:nvGrpSpPr>
          <p:cNvPr id="13328" name="Groupe 52"/>
          <p:cNvGrpSpPr>
            <a:grpSpLocks/>
          </p:cNvGrpSpPr>
          <p:nvPr/>
        </p:nvGrpSpPr>
        <p:grpSpPr bwMode="auto">
          <a:xfrm>
            <a:off x="4743450" y="3086100"/>
            <a:ext cx="3981450" cy="3352800"/>
            <a:chOff x="4743448" y="3086100"/>
            <a:chExt cx="3980918" cy="3352797"/>
          </a:xfrm>
        </p:grpSpPr>
        <p:grpSp>
          <p:nvGrpSpPr>
            <p:cNvPr id="13329" name="Group 31"/>
            <p:cNvGrpSpPr>
              <a:grpSpLocks/>
            </p:cNvGrpSpPr>
            <p:nvPr/>
          </p:nvGrpSpPr>
          <p:grpSpPr bwMode="auto">
            <a:xfrm>
              <a:off x="4743448" y="3289239"/>
              <a:ext cx="3980918" cy="3149658"/>
              <a:chOff x="8460" y="10434"/>
              <a:chExt cx="2858" cy="2209"/>
            </a:xfrm>
          </p:grpSpPr>
          <p:grpSp>
            <p:nvGrpSpPr>
              <p:cNvPr id="13331" name="Group 32"/>
              <p:cNvGrpSpPr>
                <a:grpSpLocks/>
              </p:cNvGrpSpPr>
              <p:nvPr/>
            </p:nvGrpSpPr>
            <p:grpSpPr bwMode="auto">
              <a:xfrm>
                <a:off x="8460" y="10597"/>
                <a:ext cx="2723" cy="1606"/>
                <a:chOff x="7905" y="14347"/>
                <a:chExt cx="2430" cy="1254"/>
              </a:xfrm>
            </p:grpSpPr>
            <p:pic>
              <p:nvPicPr>
                <p:cNvPr id="13335" name="Picture 33"/>
                <p:cNvPicPr>
                  <a:picLocks noChangeAspect="1" noChangeArrowheads="1"/>
                </p:cNvPicPr>
                <p:nvPr/>
              </p:nvPicPr>
              <p:blipFill>
                <a:blip r:embed="rId2">
                  <a:lum bright="-36000" contrast="6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6073" b="10713"/>
                <a:stretch>
                  <a:fillRect/>
                </a:stretch>
              </p:blipFill>
              <p:spPr bwMode="auto">
                <a:xfrm>
                  <a:off x="7905" y="14347"/>
                  <a:ext cx="2430" cy="12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336" name="Rectangle 34"/>
                <p:cNvSpPr>
                  <a:spLocks noChangeArrowheads="1"/>
                </p:cNvSpPr>
                <p:nvPr/>
              </p:nvSpPr>
              <p:spPr bwMode="auto">
                <a:xfrm>
                  <a:off x="8970" y="14370"/>
                  <a:ext cx="135" cy="111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endParaRPr lang="fr-FR" altLang="fr-FR"/>
                </a:p>
              </p:txBody>
            </p:sp>
            <p:sp>
              <p:nvSpPr>
                <p:cNvPr id="13337" name="Line 35"/>
                <p:cNvSpPr>
                  <a:spLocks noChangeShapeType="1"/>
                </p:cNvSpPr>
                <p:nvPr/>
              </p:nvSpPr>
              <p:spPr bwMode="auto">
                <a:xfrm>
                  <a:off x="8700" y="15075"/>
                  <a:ext cx="810" cy="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338" name="Freeform 36"/>
                <p:cNvSpPr>
                  <a:spLocks/>
                </p:cNvSpPr>
                <p:nvPr/>
              </p:nvSpPr>
              <p:spPr bwMode="auto">
                <a:xfrm>
                  <a:off x="8721" y="15069"/>
                  <a:ext cx="405" cy="500"/>
                </a:xfrm>
                <a:custGeom>
                  <a:avLst/>
                  <a:gdLst>
                    <a:gd name="T0" fmla="*/ 405 w 405"/>
                    <a:gd name="T1" fmla="*/ 0 h 495"/>
                    <a:gd name="T2" fmla="*/ 293 w 405"/>
                    <a:gd name="T3" fmla="*/ 30 h 495"/>
                    <a:gd name="T4" fmla="*/ 188 w 405"/>
                    <a:gd name="T5" fmla="*/ 143 h 495"/>
                    <a:gd name="T6" fmla="*/ 98 w 405"/>
                    <a:gd name="T7" fmla="*/ 300 h 495"/>
                    <a:gd name="T8" fmla="*/ 0 w 405"/>
                    <a:gd name="T9" fmla="*/ 495 h 4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05"/>
                    <a:gd name="T16" fmla="*/ 0 h 495"/>
                    <a:gd name="T17" fmla="*/ 405 w 405"/>
                    <a:gd name="T18" fmla="*/ 495 h 4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05" h="495">
                      <a:moveTo>
                        <a:pt x="405" y="0"/>
                      </a:moveTo>
                      <a:cubicBezTo>
                        <a:pt x="386" y="5"/>
                        <a:pt x="329" y="6"/>
                        <a:pt x="293" y="30"/>
                      </a:cubicBezTo>
                      <a:cubicBezTo>
                        <a:pt x="257" y="54"/>
                        <a:pt x="221" y="98"/>
                        <a:pt x="188" y="143"/>
                      </a:cubicBezTo>
                      <a:cubicBezTo>
                        <a:pt x="155" y="188"/>
                        <a:pt x="129" y="241"/>
                        <a:pt x="98" y="300"/>
                      </a:cubicBezTo>
                      <a:cubicBezTo>
                        <a:pt x="67" y="359"/>
                        <a:pt x="20" y="455"/>
                        <a:pt x="0" y="495"/>
                      </a:cubicBezTo>
                    </a:path>
                  </a:pathLst>
                </a:custGeom>
                <a:noFill/>
                <a:ln w="952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339" name="Freeform 37"/>
                <p:cNvSpPr>
                  <a:spLocks/>
                </p:cNvSpPr>
                <p:nvPr/>
              </p:nvSpPr>
              <p:spPr bwMode="auto">
                <a:xfrm flipH="1">
                  <a:off x="9132" y="15073"/>
                  <a:ext cx="406" cy="501"/>
                </a:xfrm>
                <a:custGeom>
                  <a:avLst/>
                  <a:gdLst>
                    <a:gd name="T0" fmla="*/ 405 w 405"/>
                    <a:gd name="T1" fmla="*/ 0 h 495"/>
                    <a:gd name="T2" fmla="*/ 293 w 405"/>
                    <a:gd name="T3" fmla="*/ 30 h 495"/>
                    <a:gd name="T4" fmla="*/ 188 w 405"/>
                    <a:gd name="T5" fmla="*/ 143 h 495"/>
                    <a:gd name="T6" fmla="*/ 98 w 405"/>
                    <a:gd name="T7" fmla="*/ 300 h 495"/>
                    <a:gd name="T8" fmla="*/ 0 w 405"/>
                    <a:gd name="T9" fmla="*/ 495 h 4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05"/>
                    <a:gd name="T16" fmla="*/ 0 h 495"/>
                    <a:gd name="T17" fmla="*/ 405 w 405"/>
                    <a:gd name="T18" fmla="*/ 495 h 4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05" h="495">
                      <a:moveTo>
                        <a:pt x="405" y="0"/>
                      </a:moveTo>
                      <a:cubicBezTo>
                        <a:pt x="386" y="5"/>
                        <a:pt x="329" y="6"/>
                        <a:pt x="293" y="30"/>
                      </a:cubicBezTo>
                      <a:cubicBezTo>
                        <a:pt x="257" y="54"/>
                        <a:pt x="221" y="98"/>
                        <a:pt x="188" y="143"/>
                      </a:cubicBezTo>
                      <a:cubicBezTo>
                        <a:pt x="155" y="188"/>
                        <a:pt x="129" y="241"/>
                        <a:pt x="98" y="300"/>
                      </a:cubicBezTo>
                      <a:cubicBezTo>
                        <a:pt x="67" y="359"/>
                        <a:pt x="20" y="455"/>
                        <a:pt x="0" y="495"/>
                      </a:cubicBezTo>
                    </a:path>
                  </a:pathLst>
                </a:custGeom>
                <a:noFill/>
                <a:ln w="952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340" name="Line 38"/>
                <p:cNvSpPr>
                  <a:spLocks noChangeShapeType="1"/>
                </p:cNvSpPr>
                <p:nvPr/>
              </p:nvSpPr>
              <p:spPr bwMode="auto">
                <a:xfrm>
                  <a:off x="9533" y="15075"/>
                  <a:ext cx="0" cy="503"/>
                </a:xfrm>
                <a:prstGeom prst="line">
                  <a:avLst/>
                </a:prstGeom>
                <a:noFill/>
                <a:ln w="9525" cap="rnd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341" name="Line 39"/>
                <p:cNvSpPr>
                  <a:spLocks noChangeShapeType="1"/>
                </p:cNvSpPr>
                <p:nvPr/>
              </p:nvSpPr>
              <p:spPr bwMode="auto">
                <a:xfrm>
                  <a:off x="8700" y="15098"/>
                  <a:ext cx="0" cy="503"/>
                </a:xfrm>
                <a:prstGeom prst="line">
                  <a:avLst/>
                </a:prstGeom>
                <a:noFill/>
                <a:ln w="9525" cap="rnd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13332" name="Text Box 40"/>
              <p:cNvSpPr txBox="1">
                <a:spLocks noChangeArrowheads="1"/>
              </p:cNvSpPr>
              <p:nvPr/>
            </p:nvSpPr>
            <p:spPr bwMode="auto">
              <a:xfrm>
                <a:off x="9051" y="12144"/>
                <a:ext cx="1835" cy="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Aft>
                    <a:spcPts val="1000"/>
                  </a:spcAft>
                </a:pPr>
                <a:r>
                  <a:rPr lang="fr-FR" altLang="fr-FR" sz="2400">
                    <a:latin typeface="Times New Roman" panose="02020603050405020304" pitchFamily="18" charset="0"/>
                  </a:rPr>
                  <a:t>   </a:t>
                </a:r>
                <a:r>
                  <a:rPr lang="fr-FR" altLang="fr-FR">
                    <a:latin typeface="Times New Roman" panose="02020603050405020304" pitchFamily="18" charset="0"/>
                  </a:rPr>
                  <a:t>-</a:t>
                </a:r>
                <a:r>
                  <a:rPr lang="fr-FR" altLang="fr-FR">
                    <a:latin typeface="Symbol" panose="05050102010706020507" pitchFamily="18" charset="2"/>
                  </a:rPr>
                  <a:t>q</a:t>
                </a:r>
                <a:r>
                  <a:rPr lang="fr-FR" altLang="fr-FR" baseline="-25000"/>
                  <a:t>m</a:t>
                </a:r>
                <a:r>
                  <a:rPr lang="fr-FR" altLang="fr-FR"/>
                  <a:t>                  +</a:t>
                </a:r>
                <a:r>
                  <a:rPr lang="fr-FR" altLang="fr-FR">
                    <a:latin typeface="Symbol" panose="05050102010706020507" pitchFamily="18" charset="2"/>
                  </a:rPr>
                  <a:t>q</a:t>
                </a:r>
                <a:r>
                  <a:rPr lang="fr-FR" altLang="fr-FR" baseline="-25000"/>
                  <a:t>m</a:t>
                </a:r>
                <a:endParaRPr lang="fr-FR" altLang="fr-FR" sz="3200">
                  <a:latin typeface="Arial" panose="020B0604020202020204" pitchFamily="34" charset="0"/>
                </a:endParaRPr>
              </a:p>
            </p:txBody>
          </p:sp>
          <p:sp>
            <p:nvSpPr>
              <p:cNvPr id="13333" name="Text Box 41"/>
              <p:cNvSpPr txBox="1">
                <a:spLocks noChangeArrowheads="1"/>
              </p:cNvSpPr>
              <p:nvPr/>
            </p:nvSpPr>
            <p:spPr bwMode="auto">
              <a:xfrm>
                <a:off x="10780" y="11915"/>
                <a:ext cx="538" cy="6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Aft>
                    <a:spcPts val="1000"/>
                  </a:spcAft>
                </a:pPr>
                <a:r>
                  <a:rPr lang="fr-FR" altLang="fr-FR" sz="2000">
                    <a:latin typeface="Symbol" panose="05050102010706020507" pitchFamily="18" charset="2"/>
                  </a:rPr>
                  <a:t>q</a:t>
                </a:r>
                <a:endParaRPr lang="fr-FR" altLang="fr-FR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3334" name="Text Box 42"/>
              <p:cNvSpPr txBox="1">
                <a:spLocks noChangeArrowheads="1"/>
              </p:cNvSpPr>
              <p:nvPr/>
            </p:nvSpPr>
            <p:spPr bwMode="auto">
              <a:xfrm>
                <a:off x="9504" y="10434"/>
                <a:ext cx="1082" cy="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Aft>
                    <a:spcPts val="1000"/>
                  </a:spcAft>
                </a:pPr>
                <a:r>
                  <a:rPr lang="fr-FR" altLang="fr-FR"/>
                  <a:t>E</a:t>
                </a:r>
                <a:r>
                  <a:rPr lang="fr-FR" altLang="fr-FR" baseline="-25000"/>
                  <a:t>pp</a:t>
                </a:r>
                <a:r>
                  <a:rPr lang="fr-FR" altLang="fr-FR"/>
                  <a:t>, </a:t>
                </a:r>
                <a:r>
                  <a:rPr lang="fr-FR" altLang="fr-FR">
                    <a:solidFill>
                      <a:srgbClr val="0000FF"/>
                    </a:solidFill>
                  </a:rPr>
                  <a:t>E</a:t>
                </a:r>
                <a:r>
                  <a:rPr lang="fr-FR" altLang="fr-FR" baseline="-25000">
                    <a:solidFill>
                      <a:srgbClr val="0000FF"/>
                    </a:solidFill>
                  </a:rPr>
                  <a:t>c</a:t>
                </a:r>
                <a:r>
                  <a:rPr lang="fr-FR" altLang="fr-FR"/>
                  <a:t>, </a:t>
                </a:r>
                <a:r>
                  <a:rPr lang="fr-FR" altLang="fr-FR">
                    <a:solidFill>
                      <a:srgbClr val="FF0000"/>
                    </a:solidFill>
                  </a:rPr>
                  <a:t>E</a:t>
                </a:r>
                <a:r>
                  <a:rPr lang="fr-FR" altLang="fr-FR" baseline="-25000">
                    <a:solidFill>
                      <a:srgbClr val="FF0000"/>
                    </a:solidFill>
                  </a:rPr>
                  <a:t>m</a:t>
                </a:r>
                <a:endParaRPr lang="fr-FR" altLang="fr-FR" sz="4000" baseline="-2500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52" name="Rectangle 51"/>
            <p:cNvSpPr/>
            <p:nvPr/>
          </p:nvSpPr>
          <p:spPr>
            <a:xfrm>
              <a:off x="4876780" y="3086100"/>
              <a:ext cx="3599969" cy="3248022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445</TotalTime>
  <Words>438</Words>
  <Application>Microsoft Office PowerPoint</Application>
  <PresentationFormat>Affichage à l'écran (4:3)</PresentationFormat>
  <Paragraphs>128</Paragraphs>
  <Slides>12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9" baseType="lpstr">
      <vt:lpstr>Calibri</vt:lpstr>
      <vt:lpstr>Arial</vt:lpstr>
      <vt:lpstr>Symbol</vt:lpstr>
      <vt:lpstr>EU Arrow</vt:lpstr>
      <vt:lpstr>Times New Roman</vt:lpstr>
      <vt:lpstr>Thème Office</vt:lpstr>
      <vt:lpstr>MathType 6.0 Equation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jc</dc:creator>
  <cp:lastModifiedBy>jean claude marot</cp:lastModifiedBy>
  <cp:revision>51</cp:revision>
  <dcterms:created xsi:type="dcterms:W3CDTF">2011-03-08T20:27:28Z</dcterms:created>
  <dcterms:modified xsi:type="dcterms:W3CDTF">2021-05-01T15:42:26Z</dcterms:modified>
</cp:coreProperties>
</file>