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63" r:id="rId5"/>
    <p:sldId id="261" r:id="rId6"/>
    <p:sldId id="262" r:id="rId7"/>
    <p:sldId id="265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0" autoAdjust="0"/>
    <p:restoredTop sz="94660"/>
  </p:normalViewPr>
  <p:slideViewPr>
    <p:cSldViewPr snapToGrid="0">
      <p:cViewPr varScale="1">
        <p:scale>
          <a:sx n="83" d="100"/>
          <a:sy n="83" d="100"/>
        </p:scale>
        <p:origin x="2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02/05/2021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5585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02/05/2021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6121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02/05/2021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9568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02/05/2021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690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02/05/2021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649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02/05/2021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7041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02/05/2021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0756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02/05/2021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801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02/05/2021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7953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02/05/2021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7976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02/05/2021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4993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842E2-7BD2-42EF-98BA-4FBCC279F0BA}" type="datetimeFigureOut">
              <a:rPr lang="fr-FR" smtClean="0"/>
              <a:t>02/05/2021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7850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307938" y="706056"/>
            <a:ext cx="38913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 smtClean="0">
                <a:solidFill>
                  <a:srgbClr val="0000FF"/>
                </a:solidFill>
              </a:rPr>
              <a:t>Pendule simple </a:t>
            </a:r>
            <a:endParaRPr lang="fr-FR" sz="4400" b="1" dirty="0">
              <a:solidFill>
                <a:srgbClr val="0000FF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147" y="901563"/>
            <a:ext cx="3211738" cy="51572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453833" y="2523281"/>
            <a:ext cx="370672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i="1" dirty="0" smtClean="0"/>
              <a:t>Modèle simplifié :</a:t>
            </a:r>
          </a:p>
          <a:p>
            <a:r>
              <a:rPr lang="fr-FR" sz="2800" dirty="0" smtClean="0"/>
              <a:t> </a:t>
            </a:r>
          </a:p>
          <a:p>
            <a:r>
              <a:rPr lang="fr-FR" sz="2800" dirty="0" smtClean="0"/>
              <a:t>Masse « ponctuelle »</a:t>
            </a:r>
          </a:p>
          <a:p>
            <a:endParaRPr lang="fr-FR" sz="2800" dirty="0" smtClean="0"/>
          </a:p>
          <a:p>
            <a:r>
              <a:rPr lang="fr-FR" sz="2800" dirty="0" smtClean="0"/>
              <a:t>Fil de masse négligeable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043858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3250496" y="668272"/>
            <a:ext cx="77369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rgbClr val="0000FF"/>
                </a:solidFill>
              </a:rPr>
              <a:t>Amplitude angulaire </a:t>
            </a:r>
            <a:r>
              <a:rPr lang="fr-FR" sz="3200" b="1" dirty="0" err="1" smtClean="0">
                <a:solidFill>
                  <a:srgbClr val="0000FF"/>
                </a:solidFill>
                <a:latin typeface="Symbol" panose="05050102010706020507" pitchFamily="18" charset="2"/>
              </a:rPr>
              <a:t>q</a:t>
            </a:r>
            <a:r>
              <a:rPr lang="fr-FR" sz="2400" b="1" dirty="0" err="1" smtClean="0">
                <a:solidFill>
                  <a:srgbClr val="0000FF"/>
                </a:solidFill>
              </a:rPr>
              <a:t>m</a:t>
            </a:r>
            <a:r>
              <a:rPr lang="fr-FR" sz="3200" b="1" dirty="0" smtClean="0">
                <a:solidFill>
                  <a:srgbClr val="0000FF"/>
                </a:solidFill>
              </a:rPr>
              <a:t> et période propre T</a:t>
            </a:r>
            <a:r>
              <a:rPr lang="fr-FR" sz="2000" b="1" dirty="0" smtClean="0">
                <a:solidFill>
                  <a:srgbClr val="0000FF"/>
                </a:solidFill>
              </a:rPr>
              <a:t>0</a:t>
            </a:r>
            <a:endParaRPr lang="fr-FR" sz="2000" b="1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141012" y="2088760"/>
            <a:ext cx="3582712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0215" marR="179705" algn="ctr">
              <a:lnSpc>
                <a:spcPct val="107000"/>
              </a:lnSpc>
              <a:spcAft>
                <a:spcPts val="800"/>
              </a:spcAft>
            </a:pPr>
            <a:r>
              <a:rPr lang="fr-FR" sz="2800" b="1" dirty="0" smtClean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fr-FR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fr-FR" sz="2800" b="1" dirty="0" err="1" smtClean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fr-FR" sz="2800" b="1" baseline="-250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r-FR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sin(</a:t>
            </a:r>
            <a:r>
              <a:rPr lang="fr-FR" sz="2800" b="1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fr-FR" sz="2800" b="1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 + </a:t>
            </a:r>
            <a:r>
              <a:rPr lang="fr-FR" sz="2800" b="1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850854" y="2832074"/>
            <a:ext cx="4163028" cy="257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marR="179705"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lang="fr-FR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fr-FR" b="1" baseline="-250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amplitude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(m)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10260" marR="179705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 w</a:t>
            </a:r>
            <a:r>
              <a:rPr lang="fr-FR" b="1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pulsation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(rad.s</a:t>
            </a:r>
            <a:r>
              <a:rPr lang="fr-FR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 ;</a:t>
            </a:r>
            <a:r>
              <a:rPr lang="fr-FR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179705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fr-FR" b="1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= 2</a:t>
            </a:r>
            <a:r>
              <a:rPr lang="fr-FR" b="1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T</a:t>
            </a:r>
            <a:r>
              <a:rPr lang="fr-FR" b="1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2</a:t>
            </a:r>
            <a:r>
              <a:rPr lang="fr-FR" b="1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</a:t>
            </a:r>
            <a:r>
              <a:rPr lang="fr-FR" b="1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fr-FR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fr-FR" baseline="-25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179705"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période</a:t>
            </a:r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propre T</a:t>
            </a:r>
            <a:r>
              <a:rPr lang="fr-FR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(s)</a:t>
            </a:r>
            <a:r>
              <a:rPr lang="fr-FR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fréquence</a:t>
            </a:r>
            <a:r>
              <a:rPr lang="fr-FR" baseline="-25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propre f</a:t>
            </a:r>
            <a:r>
              <a:rPr lang="fr-FR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</a:t>
            </a:r>
            <a:r>
              <a:rPr lang="fr-FR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fr-FR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Hz)</a:t>
            </a:r>
            <a:endParaRPr lang="fr-FR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179705"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phase à l’origine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des dates </a:t>
            </a:r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(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situation à t = 0)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61" y="1253047"/>
            <a:ext cx="7901915" cy="479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300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628775" y="914401"/>
            <a:ext cx="66355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rgbClr val="0000FF"/>
                </a:solidFill>
              </a:rPr>
              <a:t>Forces de frottement : amortissement</a:t>
            </a:r>
            <a:endParaRPr lang="fr-FR" sz="3200" b="1" dirty="0">
              <a:solidFill>
                <a:srgbClr val="0000FF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679" y="2034100"/>
            <a:ext cx="6849431" cy="365811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658754" y="2034100"/>
            <a:ext cx="25666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b="1" dirty="0" err="1" smtClean="0">
                <a:latin typeface="Symbol" panose="05050102010706020507" pitchFamily="18" charset="2"/>
              </a:rPr>
              <a:t>q</a:t>
            </a:r>
            <a:r>
              <a:rPr lang="fr-FR" sz="2800" b="1" dirty="0" err="1" smtClean="0"/>
              <a:t>m</a:t>
            </a:r>
            <a:r>
              <a:rPr lang="fr-FR" sz="3600" b="1" dirty="0" smtClean="0"/>
              <a:t> </a:t>
            </a:r>
            <a:r>
              <a:rPr lang="fr-FR" sz="3600" b="1" dirty="0"/>
              <a:t>diminue </a:t>
            </a:r>
          </a:p>
        </p:txBody>
      </p:sp>
      <p:sp>
        <p:nvSpPr>
          <p:cNvPr id="6" name="Rectangle 5"/>
          <p:cNvSpPr/>
          <p:nvPr/>
        </p:nvSpPr>
        <p:spPr>
          <a:xfrm>
            <a:off x="7258704" y="4807922"/>
            <a:ext cx="392787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b="1" dirty="0" smtClean="0"/>
              <a:t>Pseudo-période T</a:t>
            </a:r>
          </a:p>
          <a:p>
            <a:r>
              <a:rPr lang="fr-FR" sz="2400" b="1" dirty="0" smtClean="0"/>
              <a:t>(≈ T</a:t>
            </a:r>
            <a:r>
              <a:rPr lang="fr-FR" b="1" dirty="0" smtClean="0"/>
              <a:t>0</a:t>
            </a:r>
            <a:r>
              <a:rPr lang="fr-FR" sz="2400" b="1" dirty="0" smtClean="0"/>
              <a:t> si amortissement faible)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93440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6265" y="739903"/>
            <a:ext cx="8615362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3600" b="1" dirty="0" smtClean="0">
                <a:solidFill>
                  <a:srgbClr val="CC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Paramètres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088" y="1701221"/>
            <a:ext cx="2834817" cy="4323401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4768770" y="1985484"/>
            <a:ext cx="681748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Longueur </a:t>
            </a:r>
            <a:r>
              <a:rPr lang="fr-FR" sz="3200" b="1" dirty="0" smtClean="0">
                <a:latin typeface="Tiranti Solid LET" pitchFamily="2" charset="0"/>
              </a:rPr>
              <a:t>l  </a:t>
            </a:r>
            <a:r>
              <a:rPr lang="fr-FR" sz="2400" dirty="0" smtClean="0"/>
              <a:t>: si </a:t>
            </a:r>
            <a:r>
              <a:rPr lang="fr-FR" sz="3200" b="1" dirty="0" smtClean="0">
                <a:latin typeface="Tiranti Solid LET" pitchFamily="2" charset="0"/>
              </a:rPr>
              <a:t>l </a:t>
            </a:r>
            <a:r>
              <a:rPr lang="fr-FR" sz="2400" dirty="0" smtClean="0"/>
              <a:t>augmente </a:t>
            </a:r>
            <a:r>
              <a:rPr lang="fr-FR" sz="2400" b="1" dirty="0" smtClean="0"/>
              <a:t>T</a:t>
            </a:r>
            <a:r>
              <a:rPr lang="fr-FR" sz="2400" b="1" baseline="-25000" dirty="0" smtClean="0"/>
              <a:t>0</a:t>
            </a:r>
            <a:r>
              <a:rPr lang="fr-FR" sz="2400" dirty="0" smtClean="0"/>
              <a:t> augmente</a:t>
            </a:r>
            <a:r>
              <a:rPr lang="fr-FR" sz="2400" b="1" dirty="0" smtClean="0"/>
              <a:t> </a:t>
            </a:r>
            <a:endParaRPr lang="fr-FR" dirty="0"/>
          </a:p>
          <a:p>
            <a:endParaRPr lang="fr-FR" sz="2400" dirty="0" smtClean="0"/>
          </a:p>
          <a:p>
            <a:r>
              <a:rPr lang="fr-FR" sz="2400" dirty="0" smtClean="0"/>
              <a:t>Masse </a:t>
            </a:r>
            <a:r>
              <a:rPr lang="fr-FR" sz="2400" b="1" dirty="0" smtClean="0"/>
              <a:t>m </a:t>
            </a:r>
            <a:r>
              <a:rPr lang="fr-FR" sz="2400" dirty="0"/>
              <a:t>: </a:t>
            </a:r>
            <a:r>
              <a:rPr lang="fr-FR" sz="2400" b="1" dirty="0" smtClean="0"/>
              <a:t>T</a:t>
            </a:r>
            <a:r>
              <a:rPr lang="fr-FR" sz="2400" b="1" baseline="-25000" dirty="0" smtClean="0"/>
              <a:t>0</a:t>
            </a:r>
            <a:r>
              <a:rPr lang="fr-FR" sz="2400" dirty="0" smtClean="0"/>
              <a:t> indépendante de </a:t>
            </a:r>
            <a:r>
              <a:rPr lang="fr-FR" sz="2400" b="1" dirty="0" smtClean="0"/>
              <a:t>m </a:t>
            </a:r>
            <a:r>
              <a:rPr lang="fr-FR" sz="2400" dirty="0" smtClean="0"/>
              <a:t>(?)</a:t>
            </a:r>
            <a:endParaRPr lang="fr-FR" sz="2400" dirty="0"/>
          </a:p>
          <a:p>
            <a:endParaRPr lang="fr-FR" sz="2400" dirty="0"/>
          </a:p>
          <a:p>
            <a:r>
              <a:rPr lang="fr-FR" sz="2400" dirty="0" smtClean="0"/>
              <a:t>Pesanteur </a:t>
            </a:r>
            <a:r>
              <a:rPr lang="fr-FR" sz="2400" b="1" dirty="0" smtClean="0"/>
              <a:t>g </a:t>
            </a:r>
            <a:r>
              <a:rPr lang="fr-FR" sz="2400" dirty="0" smtClean="0"/>
              <a:t>: si </a:t>
            </a:r>
            <a:r>
              <a:rPr lang="fr-FR" sz="2400" b="1" dirty="0" smtClean="0"/>
              <a:t>g </a:t>
            </a:r>
            <a:r>
              <a:rPr lang="fr-FR" sz="2400" dirty="0" smtClean="0"/>
              <a:t>augmente </a:t>
            </a:r>
            <a:r>
              <a:rPr lang="fr-FR" sz="2400" b="1" dirty="0" smtClean="0"/>
              <a:t>T</a:t>
            </a:r>
            <a:r>
              <a:rPr lang="fr-FR" sz="2400" b="1" baseline="-25000" dirty="0" smtClean="0"/>
              <a:t>0</a:t>
            </a:r>
            <a:r>
              <a:rPr lang="fr-FR" sz="2400" dirty="0" smtClean="0"/>
              <a:t> diminue</a:t>
            </a:r>
            <a:r>
              <a:rPr lang="fr-FR" sz="2400" b="1" dirty="0" smtClean="0"/>
              <a:t> </a:t>
            </a:r>
            <a:endParaRPr lang="fr-FR" sz="2400" dirty="0"/>
          </a:p>
          <a:p>
            <a:endParaRPr lang="fr-FR" sz="2400" dirty="0" smtClean="0"/>
          </a:p>
          <a:p>
            <a:r>
              <a:rPr lang="fr-FR" sz="2400" dirty="0" smtClean="0"/>
              <a:t>Amplitude angulaire maximum </a:t>
            </a:r>
            <a:r>
              <a:rPr lang="fr-FR" sz="2400" b="1" dirty="0" err="1" smtClean="0">
                <a:latin typeface="Symbol" panose="05050102010706020507" pitchFamily="18" charset="2"/>
              </a:rPr>
              <a:t>q</a:t>
            </a:r>
            <a:r>
              <a:rPr lang="fr-FR" dirty="0" err="1" smtClean="0"/>
              <a:t>m</a:t>
            </a:r>
            <a:r>
              <a:rPr lang="fr-FR" dirty="0" smtClean="0"/>
              <a:t> </a:t>
            </a:r>
          </a:p>
          <a:p>
            <a:r>
              <a:rPr lang="fr-FR" sz="2000" dirty="0" smtClean="0"/>
              <a:t>(mode de lancement des oscillations)  : </a:t>
            </a:r>
          </a:p>
          <a:p>
            <a:r>
              <a:rPr lang="fr-FR" sz="2400" b="1" dirty="0" smtClean="0"/>
              <a:t>    T</a:t>
            </a:r>
            <a:r>
              <a:rPr lang="fr-FR" sz="2400" b="1" baseline="-25000" dirty="0" smtClean="0"/>
              <a:t>0</a:t>
            </a:r>
            <a:r>
              <a:rPr lang="fr-FR" sz="2400" dirty="0" smtClean="0"/>
              <a:t> </a:t>
            </a:r>
            <a:r>
              <a:rPr lang="fr-FR" sz="2400" dirty="0"/>
              <a:t>indépendante </a:t>
            </a:r>
            <a:r>
              <a:rPr lang="fr-FR" sz="2400" dirty="0" smtClean="0"/>
              <a:t>des conditions de lancement (?)</a:t>
            </a:r>
            <a:endParaRPr lang="fr-FR" sz="2400" b="1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9602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3518484" y="577521"/>
                <a:ext cx="4513736" cy="11017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 smtClean="0"/>
                  <a:t>Relation envisageable : </a:t>
                </a:r>
                <a:r>
                  <a:rPr lang="fr-FR" sz="3200" b="1" dirty="0" smtClean="0"/>
                  <a:t>T</a:t>
                </a:r>
                <a:r>
                  <a:rPr lang="fr-FR" sz="2000" b="1" dirty="0" smtClean="0"/>
                  <a:t>0</a:t>
                </a:r>
                <a:r>
                  <a:rPr lang="fr-FR" sz="2800" b="1" dirty="0" smtClean="0"/>
                  <a:t> </a:t>
                </a:r>
                <a:r>
                  <a:rPr lang="fr-FR" sz="3200" b="1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0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3600" b="1" dirty="0">
                            <a:latin typeface="Tiranti Solid LET" pitchFamily="2" charset="0"/>
                          </a:rPr>
                          <m:t>l</m:t>
                        </m:r>
                      </m:num>
                      <m:den>
                        <m:r>
                          <m:rPr>
                            <m:nor/>
                          </m:rPr>
                          <a:rPr lang="fr-FR" sz="4000" b="1" i="0" smtClean="0">
                            <a:latin typeface="Cambria Math" panose="02040503050406030204" pitchFamily="18" charset="0"/>
                          </a:rPr>
                          <m:t>g</m:t>
                        </m:r>
                      </m:den>
                    </m:f>
                  </m:oMath>
                </a14:m>
                <a:r>
                  <a:rPr lang="fr-FR" sz="2800" dirty="0" smtClean="0"/>
                  <a:t>  </a:t>
                </a:r>
                <a:r>
                  <a:rPr lang="fr-FR" sz="3200" b="1" dirty="0" smtClean="0"/>
                  <a:t>?</a:t>
                </a:r>
                <a:endParaRPr lang="fr-FR" sz="2800" b="1" dirty="0"/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484" y="577521"/>
                <a:ext cx="4513736" cy="1101712"/>
              </a:xfrm>
              <a:prstGeom prst="rect">
                <a:avLst/>
              </a:prstGeom>
              <a:blipFill rotWithShape="0">
                <a:blip r:embed="rId2"/>
                <a:stretch>
                  <a:fillRect l="-2024" r="-242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/>
          <p:cNvSpPr txBox="1"/>
          <p:nvPr/>
        </p:nvSpPr>
        <p:spPr>
          <a:xfrm>
            <a:off x="1514474" y="1714500"/>
            <a:ext cx="4324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rgbClr val="0000FF"/>
                </a:solidFill>
              </a:rPr>
              <a:t>Analyse dimensionnelle </a:t>
            </a:r>
            <a:endParaRPr lang="fr-FR" sz="3200" b="1" dirty="0">
              <a:solidFill>
                <a:srgbClr val="00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3518484" y="2499120"/>
                <a:ext cx="5912468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 smtClean="0"/>
                  <a:t>[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800" b="1" dirty="0">
                        <a:latin typeface="Tiranti Solid LET" pitchFamily="2" charset="0"/>
                      </a:rPr>
                      <m:t>l</m:t>
                    </m:r>
                  </m:oMath>
                </a14:m>
                <a:r>
                  <a:rPr lang="fr-FR" sz="2800" dirty="0" smtClean="0"/>
                  <a:t>] = L</a:t>
                </a:r>
                <a:endParaRPr lang="fr-FR" sz="2800" baseline="30000" dirty="0" smtClean="0"/>
              </a:p>
              <a:p>
                <a:r>
                  <a:rPr lang="fr-FR" sz="2800" dirty="0" smtClean="0"/>
                  <a:t>[g] </a:t>
                </a:r>
                <a:r>
                  <a:rPr lang="fr-FR" sz="2800" dirty="0"/>
                  <a:t>= </a:t>
                </a:r>
                <a:r>
                  <a:rPr lang="fr-FR" sz="2800" dirty="0" smtClean="0"/>
                  <a:t>[F] / [m] = </a:t>
                </a:r>
                <a:r>
                  <a:rPr lang="fr-FR" sz="2800" dirty="0"/>
                  <a:t>M L T</a:t>
                </a:r>
                <a:r>
                  <a:rPr lang="fr-FR" sz="2800" baseline="30000" dirty="0"/>
                  <a:t>-2</a:t>
                </a:r>
                <a:r>
                  <a:rPr lang="fr-FR" sz="2800" dirty="0"/>
                  <a:t> </a:t>
                </a:r>
                <a:r>
                  <a:rPr lang="fr-FR" sz="2800" dirty="0" smtClean="0"/>
                  <a:t>M</a:t>
                </a:r>
                <a:r>
                  <a:rPr lang="fr-FR" sz="2800" baseline="30000" dirty="0" smtClean="0"/>
                  <a:t>-1  </a:t>
                </a:r>
                <a:r>
                  <a:rPr lang="fr-FR" sz="2800" dirty="0"/>
                  <a:t>= </a:t>
                </a:r>
                <a:r>
                  <a:rPr lang="fr-FR" sz="2800" dirty="0" smtClean="0"/>
                  <a:t>L </a:t>
                </a:r>
                <a:r>
                  <a:rPr lang="fr-FR" sz="2800" dirty="0"/>
                  <a:t>T</a:t>
                </a:r>
                <a:r>
                  <a:rPr lang="fr-FR" sz="2800" baseline="30000" dirty="0"/>
                  <a:t>-2</a:t>
                </a:r>
              </a:p>
              <a:p>
                <a:r>
                  <a:rPr lang="fr-FR" sz="2800" dirty="0" smtClean="0"/>
                  <a:t>Alors    [T</a:t>
                </a:r>
                <a:r>
                  <a:rPr lang="fr-FR" sz="2000" dirty="0" smtClean="0"/>
                  <a:t>0</a:t>
                </a:r>
                <a:r>
                  <a:rPr lang="fr-FR" sz="2800" dirty="0" smtClean="0"/>
                  <a:t>] = L / (L T</a:t>
                </a:r>
                <a:r>
                  <a:rPr lang="fr-FR" sz="2800" baseline="30000" dirty="0" smtClean="0"/>
                  <a:t>-2</a:t>
                </a:r>
                <a:r>
                  <a:rPr lang="fr-FR" sz="2800" dirty="0" smtClean="0"/>
                  <a:t>) = T</a:t>
                </a:r>
                <a:r>
                  <a:rPr lang="fr-FR" sz="2800" baseline="30000" dirty="0" smtClean="0"/>
                  <a:t>2  </a:t>
                </a:r>
              </a:p>
              <a:p>
                <a:r>
                  <a:rPr lang="fr-FR" sz="2800" dirty="0"/>
                  <a:t>c</a:t>
                </a:r>
                <a:r>
                  <a:rPr lang="fr-FR" sz="2800" dirty="0" smtClean="0"/>
                  <a:t>e qui est incorrect.</a:t>
                </a: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484" y="2499120"/>
                <a:ext cx="5912468" cy="1815882"/>
              </a:xfrm>
              <a:prstGeom prst="rect">
                <a:avLst/>
              </a:prstGeom>
              <a:blipFill rotWithShape="0">
                <a:blip r:embed="rId3"/>
                <a:stretch>
                  <a:fillRect l="-2062" t="-3356" b="-872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1409700" y="4514848"/>
                <a:ext cx="8871724" cy="12196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 smtClean="0"/>
                  <a:t>On envisagera donc  : </a:t>
                </a:r>
                <a:r>
                  <a:rPr lang="fr-FR" sz="3200" b="1" dirty="0" smtClean="0"/>
                  <a:t>T</a:t>
                </a:r>
                <a:r>
                  <a:rPr lang="fr-FR" sz="2000" b="1" dirty="0" smtClean="0"/>
                  <a:t>0</a:t>
                </a:r>
                <a:r>
                  <a:rPr lang="fr-FR" sz="2800" b="1" dirty="0" smtClean="0"/>
                  <a:t> </a:t>
                </a:r>
                <a:r>
                  <a:rPr lang="fr-FR" sz="3200" b="1" dirty="0" smtClean="0"/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3600" b="1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fr-FR" sz="40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fr-FR" sz="3600" b="1" dirty="0">
                                <a:latin typeface="Tiranti Solid LET" pitchFamily="2" charset="0"/>
                              </a:rPr>
                              <m:t>l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fr-FR" sz="4000" b="1">
                                <a:latin typeface="Cambria Math" panose="02040503050406030204" pitchFamily="18" charset="0"/>
                              </a:rPr>
                              <m:t>g</m:t>
                            </m:r>
                          </m:den>
                        </m:f>
                      </m:e>
                    </m:rad>
                  </m:oMath>
                </a14:m>
                <a:r>
                  <a:rPr lang="fr-FR" sz="3600" b="1" dirty="0" smtClean="0"/>
                  <a:t>  </a:t>
                </a:r>
                <a:r>
                  <a:rPr lang="fr-FR" sz="2400" b="1" dirty="0"/>
                  <a:t>ou </a:t>
                </a:r>
                <a:r>
                  <a:rPr lang="fr-FR" sz="2400" b="1" dirty="0" smtClean="0"/>
                  <a:t>plus généralement </a:t>
                </a:r>
                <a:r>
                  <a:rPr lang="fr-FR" sz="3200" b="1" dirty="0"/>
                  <a:t>T</a:t>
                </a:r>
                <a:r>
                  <a:rPr lang="fr-FR" sz="2000" b="1" dirty="0"/>
                  <a:t>0</a:t>
                </a:r>
                <a:r>
                  <a:rPr lang="fr-FR" sz="3600" b="1" dirty="0"/>
                  <a:t> </a:t>
                </a:r>
                <a:r>
                  <a:rPr lang="fr-FR" sz="3600" b="1" dirty="0" smtClean="0"/>
                  <a:t>= </a:t>
                </a:r>
                <a:r>
                  <a:rPr lang="fr-FR" sz="3200" b="1" dirty="0" smtClean="0">
                    <a:latin typeface="Symbol" panose="05050102010706020507" pitchFamily="18" charset="2"/>
                  </a:rPr>
                  <a:t>a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3600" b="1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fr-FR" sz="40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fr-FR" sz="3600" b="1" dirty="0">
                                <a:latin typeface="Tiranti Solid LET" pitchFamily="2" charset="0"/>
                              </a:rPr>
                              <m:t>l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fr-FR" sz="4000" b="1">
                                <a:latin typeface="Cambria Math" panose="02040503050406030204" pitchFamily="18" charset="0"/>
                              </a:rPr>
                              <m:t>g</m:t>
                            </m:r>
                          </m:den>
                        </m:f>
                      </m:e>
                    </m:rad>
                  </m:oMath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9700" y="4514848"/>
                <a:ext cx="8871724" cy="1219693"/>
              </a:xfrm>
              <a:prstGeom prst="rect">
                <a:avLst/>
              </a:prstGeom>
              <a:blipFill rotWithShape="0">
                <a:blip r:embed="rId4"/>
                <a:stretch>
                  <a:fillRect l="-103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829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71613" y="1041527"/>
            <a:ext cx="915866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rgbClr val="0000FF"/>
                </a:solidFill>
              </a:rPr>
              <a:t>L’étude théorique </a:t>
            </a:r>
            <a:r>
              <a:rPr lang="fr-FR" sz="3200" dirty="0" smtClean="0"/>
              <a:t>et les </a:t>
            </a:r>
            <a:r>
              <a:rPr lang="fr-FR" sz="3200" b="1" dirty="0" smtClean="0">
                <a:solidFill>
                  <a:srgbClr val="0000FF"/>
                </a:solidFill>
              </a:rPr>
              <a:t>vérifications expérimentales </a:t>
            </a:r>
          </a:p>
          <a:p>
            <a:r>
              <a:rPr lang="fr-FR" sz="3200" dirty="0" smtClean="0"/>
              <a:t>montrent que :</a:t>
            </a:r>
          </a:p>
          <a:p>
            <a:endParaRPr lang="fr-FR" dirty="0"/>
          </a:p>
          <a:p>
            <a:r>
              <a:rPr lang="fr-FR" dirty="0" smtClean="0"/>
              <a:t> 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314826" y="2314576"/>
                <a:ext cx="2756405" cy="17758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3600" b="1" dirty="0"/>
                  <a:t>T</a:t>
                </a:r>
                <a:r>
                  <a:rPr lang="fr-FR" sz="2400" b="1" dirty="0"/>
                  <a:t>0</a:t>
                </a:r>
                <a:r>
                  <a:rPr lang="fr-FR" sz="4000" b="1" dirty="0"/>
                  <a:t> = </a:t>
                </a:r>
                <a:r>
                  <a:rPr lang="fr-FR" sz="3600" b="1" dirty="0" smtClean="0"/>
                  <a:t>2</a:t>
                </a:r>
                <a:r>
                  <a:rPr lang="fr-FR" sz="3600" b="1" dirty="0" smtClean="0">
                    <a:latin typeface="Symbol" panose="05050102010706020507" pitchFamily="18" charset="2"/>
                  </a:rPr>
                  <a:t>p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4000" b="1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fr-FR" sz="44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fr-FR" sz="4000" b="1" dirty="0">
                                <a:latin typeface="Tiranti Solid LET" pitchFamily="2" charset="0"/>
                              </a:rPr>
                              <m:t>l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fr-FR" sz="4400" b="1">
                                <a:latin typeface="Cambria Math" panose="02040503050406030204" pitchFamily="18" charset="0"/>
                              </a:rPr>
                              <m:t>g</m:t>
                            </m:r>
                          </m:den>
                        </m:f>
                      </m:e>
                    </m:rad>
                  </m:oMath>
                </a14:m>
                <a:endParaRPr lang="fr-FR" sz="2800" b="1" dirty="0"/>
              </a:p>
              <a:p>
                <a:endParaRPr lang="fr-FR" sz="2800" b="1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4826" y="2314576"/>
                <a:ext cx="2756405" cy="1775871"/>
              </a:xfrm>
              <a:prstGeom prst="rect">
                <a:avLst/>
              </a:prstGeom>
              <a:blipFill rotWithShape="0">
                <a:blip r:embed="rId2"/>
                <a:stretch>
                  <a:fillRect l="-68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oneTexte 5"/>
          <p:cNvSpPr txBox="1"/>
          <p:nvPr/>
        </p:nvSpPr>
        <p:spPr>
          <a:xfrm>
            <a:off x="1823382" y="4298393"/>
            <a:ext cx="904311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/>
              <a:t>e</a:t>
            </a:r>
            <a:r>
              <a:rPr lang="fr-FR" sz="2800" dirty="0" smtClean="0"/>
              <a:t>t que T</a:t>
            </a:r>
            <a:r>
              <a:rPr lang="fr-FR" sz="2000" dirty="0" smtClean="0"/>
              <a:t>0</a:t>
            </a:r>
            <a:r>
              <a:rPr lang="fr-FR" sz="2800" dirty="0" smtClean="0"/>
              <a:t> est approximativement </a:t>
            </a:r>
          </a:p>
          <a:p>
            <a:pPr algn="ctr"/>
            <a:r>
              <a:rPr lang="fr-FR" sz="2800" dirty="0" smtClean="0"/>
              <a:t>indépendante des conditions de lancement </a:t>
            </a:r>
          </a:p>
          <a:p>
            <a:pPr algn="ctr"/>
            <a:r>
              <a:rPr lang="fr-FR" sz="2800" dirty="0"/>
              <a:t>e</a:t>
            </a:r>
            <a:r>
              <a:rPr lang="fr-FR" sz="2800" dirty="0" smtClean="0"/>
              <a:t>t donc de </a:t>
            </a:r>
            <a:r>
              <a:rPr lang="fr-FR" sz="2800" dirty="0" err="1" smtClean="0">
                <a:latin typeface="Symbol" panose="05050102010706020507" pitchFamily="18" charset="2"/>
              </a:rPr>
              <a:t>q</a:t>
            </a:r>
            <a:r>
              <a:rPr lang="fr-FR" sz="2400" dirty="0" err="1" smtClean="0"/>
              <a:t>m</a:t>
            </a:r>
            <a:r>
              <a:rPr lang="fr-FR" sz="2800" dirty="0" smtClean="0"/>
              <a:t> pour les petites oscillations (</a:t>
            </a:r>
            <a:r>
              <a:rPr lang="fr-FR" sz="2800" dirty="0" err="1">
                <a:latin typeface="Symbol" panose="05050102010706020507" pitchFamily="18" charset="2"/>
              </a:rPr>
              <a:t>q</a:t>
            </a:r>
            <a:r>
              <a:rPr lang="fr-FR" sz="2400" dirty="0" err="1"/>
              <a:t>m</a:t>
            </a:r>
            <a:r>
              <a:rPr lang="fr-FR" sz="2800" dirty="0"/>
              <a:t> </a:t>
            </a:r>
            <a:r>
              <a:rPr lang="fr-FR" sz="2800" dirty="0" smtClean="0"/>
              <a:t>&lt; 10 degrés) : </a:t>
            </a:r>
          </a:p>
          <a:p>
            <a:pPr algn="ctr"/>
            <a:r>
              <a:rPr lang="fr-FR" sz="2800" b="1" dirty="0">
                <a:solidFill>
                  <a:srgbClr val="0000FF"/>
                </a:solidFill>
              </a:rPr>
              <a:t>i</a:t>
            </a:r>
            <a:r>
              <a:rPr lang="fr-FR" sz="2800" b="1" dirty="0" smtClean="0">
                <a:solidFill>
                  <a:srgbClr val="0000FF"/>
                </a:solidFill>
              </a:rPr>
              <a:t>sochronisme des petites oscillations.</a:t>
            </a:r>
            <a:endParaRPr lang="fr-FR" sz="28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13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15969" y="1040314"/>
            <a:ext cx="895494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519680">
              <a:spcAft>
                <a:spcPts val="0"/>
              </a:spcAft>
            </a:pPr>
            <a:r>
              <a:rPr lang="fr-FR" b="1" kern="150" spc="-20" dirty="0">
                <a:solidFill>
                  <a:srgbClr val="000000"/>
                </a:solidFill>
                <a:latin typeface="Calibri" panose="020F0502020204030204" pitchFamily="34" charset="0"/>
                <a:ea typeface="F"/>
                <a:cs typeface="Arial" panose="020B0604020202020204" pitchFamily="34" charset="0"/>
              </a:rPr>
              <a:t>P</a:t>
            </a:r>
            <a:r>
              <a:rPr lang="fr-FR" b="1" kern="150" spc="-20" dirty="0" smtClean="0">
                <a:solidFill>
                  <a:srgbClr val="000000"/>
                </a:solidFill>
                <a:latin typeface="Calibri" panose="020F0502020204030204" pitchFamily="34" charset="0"/>
                <a:ea typeface="F"/>
                <a:cs typeface="Arial" panose="020B0604020202020204" pitchFamily="34" charset="0"/>
              </a:rPr>
              <a:t>endule </a:t>
            </a:r>
            <a:r>
              <a:rPr lang="fr-FR" b="1" kern="150" spc="-20" dirty="0">
                <a:solidFill>
                  <a:srgbClr val="000000"/>
                </a:solidFill>
                <a:latin typeface="Calibri" panose="020F0502020204030204" pitchFamily="34" charset="0"/>
                <a:ea typeface="F"/>
                <a:cs typeface="Arial" panose="020B0604020202020204" pitchFamily="34" charset="0"/>
              </a:rPr>
              <a:t>dans un champ </a:t>
            </a:r>
            <a:r>
              <a:rPr lang="fr-FR" b="1" kern="150" spc="-20" dirty="0" smtClean="0">
                <a:solidFill>
                  <a:srgbClr val="000000"/>
                </a:solidFill>
                <a:latin typeface="Calibri" panose="020F0502020204030204" pitchFamily="34" charset="0"/>
                <a:ea typeface="F"/>
                <a:cs typeface="Arial" panose="020B0604020202020204" pitchFamily="34" charset="0"/>
              </a:rPr>
              <a:t>magnétique :</a:t>
            </a:r>
            <a:endParaRPr lang="fr-FR" kern="150" dirty="0">
              <a:latin typeface="Times New Roman" panose="02020603050405020304" pitchFamily="18" charset="0"/>
              <a:ea typeface="DejaVu Sans"/>
              <a:cs typeface="DejaVu Sans"/>
            </a:endParaRPr>
          </a:p>
          <a:p>
            <a:pPr marR="2519680" algn="just">
              <a:spcAft>
                <a:spcPts val="0"/>
              </a:spcAft>
            </a:pPr>
            <a:endParaRPr lang="fr-FR" kern="150" spc="-20" dirty="0" smtClean="0">
              <a:solidFill>
                <a:srgbClr val="000000"/>
              </a:solidFill>
              <a:latin typeface="Calibri" panose="020F0502020204030204" pitchFamily="34" charset="0"/>
              <a:ea typeface="F"/>
              <a:cs typeface="Arial" panose="020B0604020202020204" pitchFamily="34" charset="0"/>
            </a:endParaRPr>
          </a:p>
          <a:p>
            <a:pPr marR="2519680" algn="just">
              <a:spcAft>
                <a:spcPts val="0"/>
              </a:spcAft>
            </a:pPr>
            <a:r>
              <a:rPr lang="fr-FR" kern="150" spc="-20" dirty="0" smtClean="0">
                <a:solidFill>
                  <a:srgbClr val="000000"/>
                </a:solidFill>
                <a:latin typeface="Calibri" panose="020F0502020204030204" pitchFamily="34" charset="0"/>
                <a:ea typeface="F"/>
                <a:cs typeface="Arial" panose="020B0604020202020204" pitchFamily="34" charset="0"/>
              </a:rPr>
              <a:t>Pour simuler l’influence </a:t>
            </a:r>
            <a:r>
              <a:rPr lang="fr-FR" kern="150" spc="-20" dirty="0">
                <a:solidFill>
                  <a:srgbClr val="000000"/>
                </a:solidFill>
                <a:latin typeface="Calibri" panose="020F0502020204030204" pitchFamily="34" charset="0"/>
                <a:ea typeface="F"/>
                <a:cs typeface="Arial" panose="020B0604020202020204" pitchFamily="34" charset="0"/>
              </a:rPr>
              <a:t>de l’intensité de la pesanteur sur la période d’un pendule simple, </a:t>
            </a:r>
            <a:r>
              <a:rPr lang="fr-FR" kern="150" spc="-20" dirty="0" smtClean="0">
                <a:solidFill>
                  <a:srgbClr val="000000"/>
                </a:solidFill>
                <a:latin typeface="Calibri" panose="020F0502020204030204" pitchFamily="34" charset="0"/>
                <a:ea typeface="F"/>
                <a:cs typeface="Arial" panose="020B0604020202020204" pitchFamily="34" charset="0"/>
              </a:rPr>
              <a:t>on peut </a:t>
            </a:r>
            <a:r>
              <a:rPr lang="fr-FR" kern="150" spc="-20" dirty="0">
                <a:solidFill>
                  <a:srgbClr val="000000"/>
                </a:solidFill>
                <a:latin typeface="Calibri" panose="020F0502020204030204" pitchFamily="34" charset="0"/>
                <a:ea typeface="F"/>
                <a:cs typeface="Arial" panose="020B0604020202020204" pitchFamily="34" charset="0"/>
              </a:rPr>
              <a:t>placer un pendule, constitué d’un fil et d’une bille en acier, à l’intérieur d’un dispositif créant un champ magnétique </a:t>
            </a:r>
            <a:r>
              <a:rPr lang="fr-FR" kern="150" spc="-20" dirty="0" smtClean="0">
                <a:solidFill>
                  <a:srgbClr val="000000"/>
                </a:solidFill>
                <a:latin typeface="Calibri" panose="020F0502020204030204" pitchFamily="34" charset="0"/>
                <a:ea typeface="F"/>
                <a:cs typeface="Arial" panose="020B0604020202020204" pitchFamily="34" charset="0"/>
              </a:rPr>
              <a:t>uniforme.</a:t>
            </a:r>
            <a:endParaRPr lang="fr-FR" kern="150" dirty="0">
              <a:effectLst/>
              <a:latin typeface="Times New Roman" panose="02020603050405020304" pitchFamily="18" charset="0"/>
              <a:ea typeface="DejaVu Sans"/>
              <a:cs typeface="DejaVu San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26774" y="4050920"/>
            <a:ext cx="37733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i="1" kern="150" spc="-10" dirty="0" smtClean="0">
                <a:solidFill>
                  <a:srgbClr val="000000"/>
                </a:solidFill>
                <a:latin typeface="Calibri" panose="020F0502020204030204" pitchFamily="34" charset="0"/>
                <a:ea typeface="F"/>
                <a:cs typeface="Arial" panose="020B0604020202020204" pitchFamily="34" charset="0"/>
              </a:rPr>
              <a:t>La </a:t>
            </a:r>
            <a:r>
              <a:rPr lang="fr-FR" i="1" kern="150" spc="-10" dirty="0">
                <a:solidFill>
                  <a:srgbClr val="000000"/>
                </a:solidFill>
                <a:latin typeface="Calibri" panose="020F0502020204030204" pitchFamily="34" charset="0"/>
                <a:ea typeface="F"/>
                <a:cs typeface="Arial" panose="020B0604020202020204" pitchFamily="34" charset="0"/>
              </a:rPr>
              <a:t>bille en acier </a:t>
            </a:r>
            <a:r>
              <a:rPr lang="fr-FR" i="1" kern="150" spc="-10" dirty="0" smtClean="0">
                <a:solidFill>
                  <a:srgbClr val="000000"/>
                </a:solidFill>
                <a:latin typeface="Calibri" panose="020F0502020204030204" pitchFamily="34" charset="0"/>
                <a:ea typeface="F"/>
                <a:cs typeface="Arial" panose="020B0604020202020204" pitchFamily="34" charset="0"/>
              </a:rPr>
              <a:t>est </a:t>
            </a:r>
            <a:r>
              <a:rPr lang="fr-FR" i="1" kern="150" spc="-10" dirty="0">
                <a:solidFill>
                  <a:srgbClr val="000000"/>
                </a:solidFill>
                <a:latin typeface="Calibri" panose="020F0502020204030204" pitchFamily="34" charset="0"/>
                <a:ea typeface="F"/>
                <a:cs typeface="Arial" panose="020B0604020202020204" pitchFamily="34" charset="0"/>
              </a:rPr>
              <a:t>soumise </a:t>
            </a:r>
            <a:endParaRPr lang="fr-FR" i="1" kern="150" spc="-10" dirty="0" smtClean="0">
              <a:solidFill>
                <a:srgbClr val="000000"/>
              </a:solidFill>
              <a:latin typeface="Calibri" panose="020F0502020204030204" pitchFamily="34" charset="0"/>
              <a:ea typeface="F"/>
              <a:cs typeface="Arial" panose="020B0604020202020204" pitchFamily="34" charset="0"/>
            </a:endParaRPr>
          </a:p>
          <a:p>
            <a:r>
              <a:rPr lang="fr-FR" i="1" kern="150" spc="-10" dirty="0" smtClean="0">
                <a:solidFill>
                  <a:srgbClr val="000000"/>
                </a:solidFill>
                <a:latin typeface="Calibri" panose="020F0502020204030204" pitchFamily="34" charset="0"/>
                <a:ea typeface="F"/>
                <a:cs typeface="Arial" panose="020B0604020202020204" pitchFamily="34" charset="0"/>
              </a:rPr>
              <a:t>à </a:t>
            </a:r>
            <a:r>
              <a:rPr lang="fr-FR" i="1" kern="150" spc="-10" dirty="0">
                <a:solidFill>
                  <a:srgbClr val="000000"/>
                </a:solidFill>
                <a:latin typeface="Calibri" panose="020F0502020204030204" pitchFamily="34" charset="0"/>
                <a:ea typeface="F"/>
                <a:cs typeface="Arial" panose="020B0604020202020204" pitchFamily="34" charset="0"/>
              </a:rPr>
              <a:t>une force magnétique </a:t>
            </a:r>
            <a:r>
              <a:rPr lang="fr-FR" i="1" kern="150" spc="-10" dirty="0" smtClean="0">
                <a:solidFill>
                  <a:srgbClr val="000000"/>
                </a:solidFill>
                <a:latin typeface="Calibri" panose="020F0502020204030204" pitchFamily="34" charset="0"/>
                <a:ea typeface="F"/>
                <a:cs typeface="Arial" panose="020B0604020202020204" pitchFamily="34" charset="0"/>
              </a:rPr>
              <a:t>verticale qui se superpose (vectoriellement) au poids.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453" y="3136030"/>
            <a:ext cx="3877216" cy="275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12275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251</Words>
  <Application>Microsoft Office PowerPoint</Application>
  <PresentationFormat>Grand écran</PresentationFormat>
  <Paragraphs>48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DejaVu Sans</vt:lpstr>
      <vt:lpstr>F</vt:lpstr>
      <vt:lpstr>Symbol</vt:lpstr>
      <vt:lpstr>Times New Roman</vt:lpstr>
      <vt:lpstr>Tiranti Solid LET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claude marot</dc:creator>
  <cp:lastModifiedBy>jean claude marot</cp:lastModifiedBy>
  <cp:revision>25</cp:revision>
  <dcterms:created xsi:type="dcterms:W3CDTF">2021-04-11T09:32:11Z</dcterms:created>
  <dcterms:modified xsi:type="dcterms:W3CDTF">2021-05-02T08:06:52Z</dcterms:modified>
</cp:coreProperties>
</file>