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60" r:id="rId4"/>
    <p:sldId id="259" r:id="rId5"/>
    <p:sldId id="261" r:id="rId6"/>
    <p:sldId id="262" r:id="rId7"/>
    <p:sldId id="263" r:id="rId8"/>
    <p:sldId id="264" r:id="rId9"/>
    <p:sldId id="267" r:id="rId10"/>
    <p:sldId id="265" r:id="rId11"/>
    <p:sldId id="266" r:id="rId12"/>
    <p:sldId id="268" r:id="rId13"/>
    <p:sldId id="269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0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4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7B8360-6BCD-43C8-ABF3-38E8D6DC366D}" type="datetimeFigureOut">
              <a:rPr lang="fr-FR" smtClean="0"/>
              <a:t>18/02/2018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2546AF-764F-41FA-8058-F61E27C7C5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074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D94E-0CA6-4989-B489-AF4790E923B8}" type="datetimeFigureOut">
              <a:rPr lang="fr-FR" smtClean="0"/>
              <a:t>18/02/2018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D32AA-3328-45C4-9AE5-C86B2E296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5353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D94E-0CA6-4989-B489-AF4790E923B8}" type="datetimeFigureOut">
              <a:rPr lang="fr-FR" smtClean="0"/>
              <a:t>18/02/2018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D32AA-3328-45C4-9AE5-C86B2E296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6252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D94E-0CA6-4989-B489-AF4790E923B8}" type="datetimeFigureOut">
              <a:rPr lang="fr-FR" smtClean="0"/>
              <a:t>18/02/2018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D32AA-3328-45C4-9AE5-C86B2E296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4186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D94E-0CA6-4989-B489-AF4790E923B8}" type="datetimeFigureOut">
              <a:rPr lang="fr-FR" smtClean="0"/>
              <a:t>18/02/2018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D32AA-3328-45C4-9AE5-C86B2E296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926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D94E-0CA6-4989-B489-AF4790E923B8}" type="datetimeFigureOut">
              <a:rPr lang="fr-FR" smtClean="0"/>
              <a:t>18/02/2018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D32AA-3328-45C4-9AE5-C86B2E296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798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D94E-0CA6-4989-B489-AF4790E923B8}" type="datetimeFigureOut">
              <a:rPr lang="fr-FR" smtClean="0"/>
              <a:t>18/02/2018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D32AA-3328-45C4-9AE5-C86B2E296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1363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D94E-0CA6-4989-B489-AF4790E923B8}" type="datetimeFigureOut">
              <a:rPr lang="fr-FR" smtClean="0"/>
              <a:t>18/02/2018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D32AA-3328-45C4-9AE5-C86B2E296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5045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D94E-0CA6-4989-B489-AF4790E923B8}" type="datetimeFigureOut">
              <a:rPr lang="fr-FR" smtClean="0"/>
              <a:t>18/02/2018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D32AA-3328-45C4-9AE5-C86B2E296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765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D94E-0CA6-4989-B489-AF4790E923B8}" type="datetimeFigureOut">
              <a:rPr lang="fr-FR" smtClean="0"/>
              <a:t>18/02/2018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D32AA-3328-45C4-9AE5-C86B2E296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8311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D94E-0CA6-4989-B489-AF4790E923B8}" type="datetimeFigureOut">
              <a:rPr lang="fr-FR" smtClean="0"/>
              <a:t>18/02/2018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D32AA-3328-45C4-9AE5-C86B2E296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7843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D94E-0CA6-4989-B489-AF4790E923B8}" type="datetimeFigureOut">
              <a:rPr lang="fr-FR" smtClean="0"/>
              <a:t>18/02/2018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D32AA-3328-45C4-9AE5-C86B2E296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94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FD94E-0CA6-4989-B489-AF4790E923B8}" type="datetimeFigureOut">
              <a:rPr lang="fr-FR" smtClean="0"/>
              <a:t>18/02/2018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D32AA-3328-45C4-9AE5-C86B2E296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7019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hyperlink" Target="http://www.cellularuniverse.org/AA2MM_Aether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GIF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2.wmf"/><Relationship Id="rId4" Type="http://schemas.openxmlformats.org/officeDocument/2006/relationships/image" Target="../media/image15.wmf"/><Relationship Id="rId9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22.wmf"/><Relationship Id="rId3" Type="http://schemas.openxmlformats.org/officeDocument/2006/relationships/image" Target="../media/image23.png"/><Relationship Id="rId7" Type="http://schemas.openxmlformats.org/officeDocument/2006/relationships/image" Target="../media/image19.wmf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21.wmf"/><Relationship Id="rId5" Type="http://schemas.openxmlformats.org/officeDocument/2006/relationships/image" Target="../media/image18.w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20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5.wmf"/><Relationship Id="rId11" Type="http://schemas.openxmlformats.org/officeDocument/2006/relationships/image" Target="../media/image28.png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27.wmf"/><Relationship Id="rId4" Type="http://schemas.openxmlformats.org/officeDocument/2006/relationships/image" Target="../media/image24.wmf"/><Relationship Id="rId9" Type="http://schemas.openxmlformats.org/officeDocument/2006/relationships/oleObject" Target="../embeddings/oleObject14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435410" y="509026"/>
            <a:ext cx="38830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rgbClr val="9900FF"/>
                </a:solidFill>
              </a:rPr>
              <a:t>Mécanique classique Galilée, Newton </a:t>
            </a:r>
            <a:endParaRPr lang="fr-FR" sz="1600" b="1" dirty="0">
              <a:solidFill>
                <a:srgbClr val="9900FF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688841" y="2062065"/>
            <a:ext cx="278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0000FF"/>
                </a:solidFill>
              </a:rPr>
              <a:t>Relativité galiléenne</a:t>
            </a:r>
            <a:endParaRPr lang="fr-FR" sz="2400" b="1" dirty="0">
              <a:solidFill>
                <a:srgbClr val="0000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36712" y="3110672"/>
            <a:ext cx="7903028" cy="2693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fr-FR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</a:t>
            </a:r>
            <a:r>
              <a:rPr lang="fr-FR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es </a:t>
            </a:r>
            <a:r>
              <a:rPr lang="fr-FR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lois de la mécanique </a:t>
            </a:r>
            <a:r>
              <a:rPr lang="fr-FR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s’expriment de la même façon dans </a:t>
            </a:r>
            <a:r>
              <a:rPr lang="fr-FR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tous les référentiels « galiléens »</a:t>
            </a: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: elles ne changent pas de forme lorsqu’on passe d’un référentiel à un autre (en mouvement rectiligne uniforme par rapport au premier</a:t>
            </a:r>
            <a:r>
              <a:rPr lang="fr-FR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par les transformations galiléennes.</a:t>
            </a:r>
            <a:endParaRPr lang="fr-FR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fr-FR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fr-FR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 </a:t>
            </a:r>
            <a:r>
              <a:rPr lang="fr-FR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temps et l’espace sont absolus</a:t>
            </a: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: les intervalles de temps et d’espace séparant deux événements ne dépendent pas du référentiel</a:t>
            </a:r>
            <a:r>
              <a:rPr lang="fr-FR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50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90465" y="307910"/>
            <a:ext cx="4234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0000FF"/>
                </a:solidFill>
              </a:rPr>
              <a:t>Référentiel galiléen (ou inertiel)</a:t>
            </a:r>
            <a:endParaRPr lang="fr-FR" sz="2400" b="1" dirty="0">
              <a:solidFill>
                <a:srgbClr val="0000FF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122413" y="1040362"/>
            <a:ext cx="61675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</a:rPr>
              <a:t>Référentiel : </a:t>
            </a:r>
          </a:p>
          <a:p>
            <a:pPr algn="just"/>
            <a:r>
              <a:rPr lang="fr-FR" dirty="0" smtClean="0"/>
              <a:t>espace (lié à un objet ou ensemble d’objets) considéré comme « immobile » pour l’étude du mouvement d’un mobile.</a:t>
            </a:r>
          </a:p>
          <a:p>
            <a:endParaRPr lang="fr-FR" dirty="0"/>
          </a:p>
          <a:p>
            <a:pPr lvl="2"/>
            <a:r>
              <a:rPr lang="fr-FR" sz="1400" dirty="0" smtClean="0"/>
              <a:t>Exemple : un espace lié le sol terrestre peut être utilisé comme référentiel pour l’étude du mouvement de la balle de tennis. </a:t>
            </a:r>
            <a:endParaRPr lang="fr-FR" sz="1400" dirty="0"/>
          </a:p>
        </p:txBody>
      </p:sp>
      <p:sp>
        <p:nvSpPr>
          <p:cNvPr id="4" name="ZoneTexte 3"/>
          <p:cNvSpPr txBox="1"/>
          <p:nvPr/>
        </p:nvSpPr>
        <p:spPr>
          <a:xfrm>
            <a:off x="1122413" y="3166301"/>
            <a:ext cx="6167534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Référentiel galiléen : </a:t>
            </a:r>
          </a:p>
          <a:p>
            <a:pPr algn="just"/>
            <a:r>
              <a:rPr lang="fr-FR" dirty="0"/>
              <a:t>c</a:t>
            </a:r>
            <a:r>
              <a:rPr lang="fr-FR" dirty="0" smtClean="0"/>
              <a:t>atégorie de référentiels privilégiés en mouvement rectiligne uniforme dans « l’espace absolu »</a:t>
            </a:r>
          </a:p>
          <a:p>
            <a:pPr algn="just"/>
            <a:r>
              <a:rPr lang="fr-FR" dirty="0" smtClean="0"/>
              <a:t>les lois de la mécanique de Newton s’appliquent dans ce type de référentiel </a:t>
            </a:r>
          </a:p>
          <a:p>
            <a:pPr algn="just"/>
            <a:endParaRPr lang="fr-FR" sz="1400" dirty="0"/>
          </a:p>
          <a:p>
            <a:pPr lvl="2" algn="just"/>
            <a:r>
              <a:rPr lang="fr-FR" sz="1400" dirty="0"/>
              <a:t>Exemple : </a:t>
            </a:r>
            <a:r>
              <a:rPr lang="fr-FR" sz="1400" dirty="0" smtClean="0"/>
              <a:t>le référentiel « sol terrestre », utilisé </a:t>
            </a:r>
            <a:r>
              <a:rPr lang="fr-FR" sz="1400" dirty="0"/>
              <a:t>comme référentiel pour l’étude du mouvement de la balle de </a:t>
            </a:r>
            <a:r>
              <a:rPr lang="fr-FR" sz="1400" dirty="0" smtClean="0"/>
              <a:t>tennis, n’est qu’approximativement galiléen…</a:t>
            </a:r>
          </a:p>
          <a:p>
            <a:pPr lvl="2" algn="just"/>
            <a:r>
              <a:rPr lang="fr-FR" sz="1400" dirty="0" smtClean="0"/>
              <a:t>De même le référentiel de Copernic (lié au Soleil) est une approximation de référentiel galiléen pour l’étude des mouvements planétaires.</a:t>
            </a:r>
            <a:endParaRPr lang="fr-FR" sz="1400" dirty="0"/>
          </a:p>
          <a:p>
            <a:pPr algn="just"/>
            <a:endParaRPr lang="fr-FR" sz="14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8664208" y="2420875"/>
            <a:ext cx="2544600" cy="1804688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8394808" y="1040362"/>
            <a:ext cx="281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Au référentiel est associé un  </a:t>
            </a:r>
            <a:r>
              <a:rPr lang="fr-FR" dirty="0" smtClean="0">
                <a:solidFill>
                  <a:srgbClr val="C00000"/>
                </a:solidFill>
              </a:rPr>
              <a:t>repère cartésien </a:t>
            </a:r>
            <a:r>
              <a:rPr lang="fr-FR" dirty="0" smtClean="0"/>
              <a:t>permettant de définir le vecteur position d’un point et ses coordonnées spatiales.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8522142" y="4225563"/>
            <a:ext cx="25593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La description d’un mouvement suppose également la définition d’un </a:t>
            </a:r>
            <a:r>
              <a:rPr lang="fr-FR" dirty="0" smtClean="0">
                <a:solidFill>
                  <a:srgbClr val="C00000"/>
                </a:solidFill>
              </a:rPr>
              <a:t>repère temporel </a:t>
            </a:r>
            <a:r>
              <a:rPr lang="fr-FR" dirty="0" smtClean="0"/>
              <a:t>(origine des dates) considéré comme absolu.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8117633" y="895739"/>
            <a:ext cx="3368351" cy="52904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3779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57292" y="724718"/>
            <a:ext cx="3772764" cy="470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fr-FR" sz="2400" b="1" dirty="0">
                <a:solidFill>
                  <a:srgbClr val="0000FF"/>
                </a:solidFill>
              </a:rPr>
              <a:t>Transformations galiléennes</a:t>
            </a:r>
          </a:p>
        </p:txBody>
      </p:sp>
      <p:sp>
        <p:nvSpPr>
          <p:cNvPr id="7" name="Rectangle 6"/>
          <p:cNvSpPr/>
          <p:nvPr/>
        </p:nvSpPr>
        <p:spPr>
          <a:xfrm>
            <a:off x="1524022" y="2016883"/>
            <a:ext cx="508233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>
                <a:latin typeface="Calibri" panose="020F0502020204030204" pitchFamily="34" charset="0"/>
                <a:ea typeface="Calibri" panose="020F0502020204030204" pitchFamily="34" charset="0"/>
              </a:rPr>
              <a:t>Relations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de transformations des coordonnées spatiales et temporelles entre deux référentiels </a:t>
            </a:r>
            <a:r>
              <a:rPr lang="fr-FR" dirty="0" smtClean="0">
                <a:latin typeface="Calibri" panose="020F0502020204030204" pitchFamily="34" charset="0"/>
                <a:ea typeface="Calibri" panose="020F0502020204030204" pitchFamily="34" charset="0"/>
              </a:rPr>
              <a:t>galiléens.</a:t>
            </a:r>
          </a:p>
          <a:p>
            <a:endParaRPr lang="fr-FR" dirty="0" smtClean="0">
              <a:latin typeface="Calibri" panose="020F0502020204030204" pitchFamily="34" charset="0"/>
            </a:endParaRPr>
          </a:p>
          <a:p>
            <a:endParaRPr lang="fr-FR" dirty="0">
              <a:latin typeface="Calibri" panose="020F0502020204030204" pitchFamily="34" charset="0"/>
            </a:endParaRPr>
          </a:p>
          <a:p>
            <a:endParaRPr lang="fr-FR" dirty="0">
              <a:latin typeface="Calibri" panose="020F0502020204030204" pitchFamily="34" charset="0"/>
            </a:endParaRPr>
          </a:p>
          <a:p>
            <a:pPr lvl="1" algn="just"/>
            <a:r>
              <a:rPr lang="fr-FR" sz="1600" dirty="0" smtClean="0">
                <a:latin typeface="Calibri" panose="020F0502020204030204" pitchFamily="34" charset="0"/>
              </a:rPr>
              <a:t>Exemple ci-contre :  le référentiel R’ est en translation rectiligne uniforme à la vitesse </a:t>
            </a:r>
            <a:r>
              <a:rPr lang="fr-FR" sz="1600" dirty="0" smtClean="0">
                <a:latin typeface="Calibri" panose="020F0502020204030204" pitchFamily="34" charset="0"/>
              </a:rPr>
              <a:t>   (</a:t>
            </a:r>
            <a:r>
              <a:rPr lang="fr-FR" sz="1600" dirty="0" smtClean="0">
                <a:latin typeface="Calibri" panose="020F0502020204030204" pitchFamily="34" charset="0"/>
              </a:rPr>
              <a:t>colinéaire à </a:t>
            </a:r>
            <a:r>
              <a:rPr lang="fr-FR" sz="1600" dirty="0" err="1" smtClean="0">
                <a:latin typeface="Calibri" panose="020F0502020204030204" pitchFamily="34" charset="0"/>
              </a:rPr>
              <a:t>Ox</a:t>
            </a:r>
            <a:r>
              <a:rPr lang="fr-FR" sz="1600" dirty="0" smtClean="0">
                <a:latin typeface="Calibri" panose="020F0502020204030204" pitchFamily="34" charset="0"/>
              </a:rPr>
              <a:t>) par rapport au référentiel R.</a:t>
            </a:r>
          </a:p>
          <a:p>
            <a:pPr lvl="1" algn="just"/>
            <a:endParaRPr lang="fr-FR" sz="1600" dirty="0">
              <a:latin typeface="Calibri" panose="020F0502020204030204" pitchFamily="34" charset="0"/>
            </a:endParaRPr>
          </a:p>
          <a:p>
            <a:pPr lvl="1" algn="just"/>
            <a:r>
              <a:rPr lang="fr-FR" sz="1600" dirty="0" smtClean="0">
                <a:latin typeface="Calibri" panose="020F0502020204030204" pitchFamily="34" charset="0"/>
              </a:rPr>
              <a:t>Les transformations galiléennes </a:t>
            </a:r>
            <a:r>
              <a:rPr lang="fr-FR" sz="1600" dirty="0" smtClean="0">
                <a:latin typeface="Calibri" panose="020F0502020204030204" pitchFamily="34" charset="0"/>
              </a:rPr>
              <a:t>correspondent aux </a:t>
            </a:r>
            <a:r>
              <a:rPr lang="fr-FR" sz="1600" dirty="0" smtClean="0">
                <a:latin typeface="Calibri" panose="020F0502020204030204" pitchFamily="34" charset="0"/>
              </a:rPr>
              <a:t>relations ci-contre.</a:t>
            </a:r>
          </a:p>
          <a:p>
            <a:pPr lvl="1" algn="just"/>
            <a:endParaRPr lang="fr-FR" sz="1600" dirty="0"/>
          </a:p>
        </p:txBody>
      </p:sp>
      <p:graphicFrame>
        <p:nvGraphicFramePr>
          <p:cNvPr id="8" name="Obje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2246918"/>
              </p:ext>
            </p:extLst>
          </p:nvPr>
        </p:nvGraphicFramePr>
        <p:xfrm>
          <a:off x="4609970" y="3920794"/>
          <a:ext cx="263331" cy="3291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Equation" r:id="rId3" imgW="101520" imgH="126720" progId="Equation.DSMT4">
                  <p:embed/>
                </p:oleObj>
              </mc:Choice>
              <mc:Fallback>
                <p:oleObj name="Equation" r:id="rId3" imgW="101520" imgH="126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09970" y="3920794"/>
                        <a:ext cx="263331" cy="3291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Imag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740" y="1313371"/>
            <a:ext cx="3219899" cy="430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493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43812" y="552938"/>
            <a:ext cx="2157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0000FF"/>
                </a:solidFill>
              </a:rPr>
              <a:t>Lois de Newton</a:t>
            </a:r>
            <a:endParaRPr lang="fr-FR" sz="2400" b="1" dirty="0">
              <a:solidFill>
                <a:srgbClr val="0000FF"/>
              </a:solidFill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3620278" y="783770"/>
            <a:ext cx="6693159" cy="5648134"/>
            <a:chOff x="3620278" y="783770"/>
            <a:chExt cx="6693159" cy="5648134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278" y="783770"/>
              <a:ext cx="6617004" cy="5581828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6708710" y="1614196"/>
              <a:ext cx="2108719" cy="41054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7"/>
            <p:cNvSpPr/>
            <p:nvPr/>
          </p:nvSpPr>
          <p:spPr>
            <a:xfrm>
              <a:off x="8204718" y="3545633"/>
              <a:ext cx="2108719" cy="4105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8"/>
            <p:cNvSpPr/>
            <p:nvPr/>
          </p:nvSpPr>
          <p:spPr>
            <a:xfrm>
              <a:off x="7041503" y="6021356"/>
              <a:ext cx="1253412" cy="4105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658203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90466" y="304098"/>
            <a:ext cx="30287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0000FF"/>
                </a:solidFill>
              </a:rPr>
              <a:t>Invariance galiléenne  </a:t>
            </a:r>
            <a:endParaRPr lang="fr-FR" sz="2400" b="1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92424" y="810459"/>
            <a:ext cx="59011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Principe de relativité : les lois de la mécanique s’expriment de la même façon dans tous les référentiels « galiléens </a:t>
            </a:r>
            <a:r>
              <a:rPr lang="fr-FR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».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1240706" y="1555208"/>
            <a:ext cx="85813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 smtClean="0"/>
              <a:t>Exemple 1 </a:t>
            </a:r>
            <a:r>
              <a:rPr lang="fr-FR" dirty="0" smtClean="0"/>
              <a:t>: mouvement de chute (sans frottement)</a:t>
            </a:r>
          </a:p>
          <a:p>
            <a:endParaRPr lang="fr-FR" dirty="0"/>
          </a:p>
          <a:p>
            <a:r>
              <a:rPr lang="fr-FR" sz="1600" dirty="0" smtClean="0"/>
              <a:t>Dans le véhicule (référentiel </a:t>
            </a:r>
            <a:r>
              <a:rPr lang="fr-FR" sz="1600" dirty="0"/>
              <a:t>R’</a:t>
            </a:r>
            <a:r>
              <a:rPr lang="fr-FR" sz="1600" dirty="0" smtClean="0"/>
              <a:t>) en mouvement rectiligne uniforme à la vitesse V par rapport à la route (référentiel R) le personnage lâche la balle. L’observateur extérieur est immobile au bord de la route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197342" y="4644653"/>
            <a:ext cx="93918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La description du mouvement n’est pas la même dans R (chute parabolique car vitesse initiale horizontale) </a:t>
            </a:r>
          </a:p>
          <a:p>
            <a:r>
              <a:rPr lang="fr-FR" sz="1600" dirty="0" smtClean="0"/>
              <a:t>et R’ (chute verticale car vitesse initiale nulle).</a:t>
            </a:r>
          </a:p>
          <a:p>
            <a:endParaRPr lang="fr-FR" sz="1600" dirty="0" smtClean="0"/>
          </a:p>
          <a:p>
            <a:r>
              <a:rPr lang="fr-FR" sz="1600" dirty="0" smtClean="0"/>
              <a:t>Mais la seconde loi de Newton, appliquée à la balle, a la même expression dans R et R’ (la seule force est le poids P) :</a:t>
            </a:r>
          </a:p>
          <a:p>
            <a:endParaRPr lang="fr-FR" sz="1600" dirty="0" smtClean="0"/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294" y="2930295"/>
            <a:ext cx="7468642" cy="1724266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512" y="5854116"/>
            <a:ext cx="1952898" cy="50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159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67935" y="427314"/>
            <a:ext cx="932418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b="1" dirty="0"/>
              <a:t>Exemple </a:t>
            </a:r>
            <a:r>
              <a:rPr lang="fr-FR" b="1" dirty="0" smtClean="0"/>
              <a:t>2 : </a:t>
            </a:r>
          </a:p>
          <a:p>
            <a:pPr algn="just"/>
            <a:r>
              <a:rPr lang="fr-FR" sz="1600" dirty="0" smtClean="0"/>
              <a:t>une boule chargée électriquement (q) est immobile, suspendue à un ressort (référentiel R, observateur O), dans un champ magnétique uniforme B (perpendiculaire au </a:t>
            </a:r>
            <a:r>
              <a:rPr lang="fr-FR" sz="1600" dirty="0"/>
              <a:t>plan </a:t>
            </a:r>
            <a:r>
              <a:rPr lang="fr-FR" sz="1600" dirty="0" smtClean="0"/>
              <a:t>vertical et vers l’avant) ; un observateur O’ (référentiel R’) est en mouvement à la vitesse V par rapport à R.</a:t>
            </a:r>
          </a:p>
          <a:p>
            <a:pPr algn="just"/>
            <a:endParaRPr lang="fr-FR" dirty="0"/>
          </a:p>
        </p:txBody>
      </p:sp>
      <p:sp>
        <p:nvSpPr>
          <p:cNvPr id="39" name="ZoneTexte 38"/>
          <p:cNvSpPr txBox="1"/>
          <p:nvPr/>
        </p:nvSpPr>
        <p:spPr>
          <a:xfrm>
            <a:off x="1047547" y="3289898"/>
            <a:ext cx="4226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Appliquons la seconde loi de Newton à la boule :</a:t>
            </a:r>
            <a:endParaRPr lang="fr-FR" sz="1600" dirty="0"/>
          </a:p>
        </p:txBody>
      </p:sp>
      <p:grpSp>
        <p:nvGrpSpPr>
          <p:cNvPr id="40" name="Groupe 39"/>
          <p:cNvGrpSpPr/>
          <p:nvPr/>
        </p:nvGrpSpPr>
        <p:grpSpPr>
          <a:xfrm>
            <a:off x="3472774" y="1665173"/>
            <a:ext cx="5519660" cy="1510167"/>
            <a:chOff x="2612931" y="2568532"/>
            <a:chExt cx="5519660" cy="1510167"/>
          </a:xfrm>
        </p:grpSpPr>
        <p:pic>
          <p:nvPicPr>
            <p:cNvPr id="35" name="Image 34"/>
            <p:cNvPicPr>
              <a:picLocks noChangeAspect="1"/>
            </p:cNvPicPr>
            <p:nvPr/>
          </p:nvPicPr>
          <p:blipFill rotWithShape="1">
            <a:blip r:embed="rId2" cstate="print">
              <a:lum bright="-20000" contras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98" t="40854" r="86584"/>
            <a:stretch/>
          </p:blipFill>
          <p:spPr bwMode="auto">
            <a:xfrm flipH="1">
              <a:off x="6468279" y="3129287"/>
              <a:ext cx="389720" cy="66247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Ellipse 4"/>
            <p:cNvSpPr/>
            <p:nvPr/>
          </p:nvSpPr>
          <p:spPr>
            <a:xfrm>
              <a:off x="3639891" y="3218049"/>
              <a:ext cx="419878" cy="40121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7" name="Connecteur droit 6"/>
            <p:cNvCxnSpPr/>
            <p:nvPr/>
          </p:nvCxnSpPr>
          <p:spPr>
            <a:xfrm flipV="1">
              <a:off x="3000755" y="4070907"/>
              <a:ext cx="51318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ZoneTexte 8"/>
            <p:cNvSpPr txBox="1"/>
            <p:nvPr/>
          </p:nvSpPr>
          <p:spPr>
            <a:xfrm>
              <a:off x="3699789" y="3218048"/>
              <a:ext cx="30008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+</a:t>
              </a:r>
              <a:endParaRPr lang="fr-FR" dirty="0"/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2855689" y="3697203"/>
              <a:ext cx="290132" cy="381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R</a:t>
              </a:r>
              <a:endParaRPr lang="fr-FR" dirty="0"/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3384199" y="3353599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q</a:t>
              </a:r>
              <a:endParaRPr lang="fr-FR" dirty="0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4210166" y="3065888"/>
              <a:ext cx="3241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dirty="0" smtClean="0">
                  <a:solidFill>
                    <a:srgbClr val="FF0000"/>
                  </a:solidFill>
                </a:rPr>
                <a:t>B</a:t>
              </a:r>
              <a:endParaRPr lang="fr-FR" sz="2000" dirty="0">
                <a:solidFill>
                  <a:srgbClr val="FF0000"/>
                </a:solidFill>
              </a:endParaRPr>
            </a:p>
          </p:txBody>
        </p:sp>
        <p:cxnSp>
          <p:nvCxnSpPr>
            <p:cNvPr id="17" name="Connecteur droit avec flèche 16"/>
            <p:cNvCxnSpPr/>
            <p:nvPr/>
          </p:nvCxnSpPr>
          <p:spPr>
            <a:xfrm>
              <a:off x="4291198" y="3120763"/>
              <a:ext cx="162064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Ellipse 17"/>
            <p:cNvSpPr/>
            <p:nvPr/>
          </p:nvSpPr>
          <p:spPr>
            <a:xfrm>
              <a:off x="4507581" y="3143816"/>
              <a:ext cx="252310" cy="23404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Ellipse 18"/>
            <p:cNvSpPr/>
            <p:nvPr/>
          </p:nvSpPr>
          <p:spPr>
            <a:xfrm flipH="1">
              <a:off x="4614728" y="3242838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286124" y="3536344"/>
              <a:ext cx="1222310" cy="3907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Ellipse 21"/>
            <p:cNvSpPr/>
            <p:nvPr/>
          </p:nvSpPr>
          <p:spPr>
            <a:xfrm>
              <a:off x="6462403" y="3784379"/>
              <a:ext cx="289827" cy="2853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Ellipse 22"/>
            <p:cNvSpPr/>
            <p:nvPr/>
          </p:nvSpPr>
          <p:spPr>
            <a:xfrm>
              <a:off x="7028408" y="3784380"/>
              <a:ext cx="289827" cy="2853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6" name="Connecteur droit avec flèche 25"/>
            <p:cNvCxnSpPr>
              <a:stCxn id="21" idx="3"/>
            </p:cNvCxnSpPr>
            <p:nvPr/>
          </p:nvCxnSpPr>
          <p:spPr>
            <a:xfrm>
              <a:off x="7508434" y="3731701"/>
              <a:ext cx="581206" cy="0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ZoneTexte 26"/>
            <p:cNvSpPr txBox="1"/>
            <p:nvPr/>
          </p:nvSpPr>
          <p:spPr>
            <a:xfrm>
              <a:off x="6745252" y="3508351"/>
              <a:ext cx="4730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R’</a:t>
              </a:r>
              <a:endParaRPr lang="fr-FR" dirty="0"/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7643434" y="3402714"/>
              <a:ext cx="330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dirty="0" smtClean="0">
                  <a:solidFill>
                    <a:srgbClr val="7030A0"/>
                  </a:solidFill>
                </a:rPr>
                <a:t>V</a:t>
              </a:r>
              <a:endParaRPr lang="fr-FR" sz="2000" dirty="0">
                <a:solidFill>
                  <a:srgbClr val="7030A0"/>
                </a:solidFill>
              </a:endParaRPr>
            </a:p>
          </p:txBody>
        </p:sp>
        <p:cxnSp>
          <p:nvCxnSpPr>
            <p:cNvPr id="29" name="Connecteur droit avec flèche 28"/>
            <p:cNvCxnSpPr/>
            <p:nvPr/>
          </p:nvCxnSpPr>
          <p:spPr>
            <a:xfrm>
              <a:off x="7724466" y="3457589"/>
              <a:ext cx="162064" cy="0"/>
            </a:xfrm>
            <a:prstGeom prst="straightConnector1">
              <a:avLst/>
            </a:prstGeom>
            <a:ln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" name="Image 32"/>
            <p:cNvPicPr>
              <a:picLocks noChangeAspect="1"/>
            </p:cNvPicPr>
            <p:nvPr/>
          </p:nvPicPr>
          <p:blipFill rotWithShape="1">
            <a:blip r:embed="rId2" cstate="print">
              <a:lum bright="-20000" contras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854" r="86584"/>
            <a:stretch/>
          </p:blipFill>
          <p:spPr bwMode="auto">
            <a:xfrm>
              <a:off x="2903030" y="3080507"/>
              <a:ext cx="345920" cy="66247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" name="ZoneTexte 33"/>
            <p:cNvSpPr txBox="1"/>
            <p:nvPr/>
          </p:nvSpPr>
          <p:spPr>
            <a:xfrm>
              <a:off x="2612931" y="3152900"/>
              <a:ext cx="290132" cy="381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O</a:t>
              </a:r>
              <a:endParaRPr lang="fr-FR" dirty="0"/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6758618" y="3091192"/>
              <a:ext cx="4024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O’</a:t>
              </a:r>
              <a:endParaRPr lang="fr-FR" dirty="0"/>
            </a:p>
          </p:txBody>
        </p:sp>
        <p:pic>
          <p:nvPicPr>
            <p:cNvPr id="1026" name="Image 1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830" t="7840" r="20481" b="34858"/>
            <a:stretch/>
          </p:blipFill>
          <p:spPr bwMode="auto">
            <a:xfrm>
              <a:off x="3751858" y="2568532"/>
              <a:ext cx="195943" cy="649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1" name="Image 4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47" y="3607086"/>
            <a:ext cx="9993120" cy="1829055"/>
          </a:xfrm>
          <a:prstGeom prst="rect">
            <a:avLst/>
          </a:prstGeom>
        </p:spPr>
      </p:pic>
      <p:sp>
        <p:nvSpPr>
          <p:cNvPr id="42" name="ZoneTexte 41"/>
          <p:cNvSpPr txBox="1"/>
          <p:nvPr/>
        </p:nvSpPr>
        <p:spPr>
          <a:xfrm>
            <a:off x="1047547" y="5540698"/>
            <a:ext cx="98694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On voit bien que les lois de l’électromagnétisme ne s’appliquent pas de la même façon dans les deux référentiel galiléen. </a:t>
            </a:r>
            <a:r>
              <a:rPr lang="fr-FR" b="1" dirty="0" smtClean="0">
                <a:solidFill>
                  <a:srgbClr val="0000FF"/>
                </a:solidFill>
              </a:rPr>
              <a:t>Il faut choisir : renoncer à l’invariance galiléenne, donc à la mécanique classique de Newton, ou bien aux lois de Maxwell de l’électromagnétisme !!!</a:t>
            </a:r>
            <a:endParaRPr lang="fr-FR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527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880946" y="702526"/>
            <a:ext cx="49920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0000FF"/>
                </a:solidFill>
              </a:rPr>
              <a:t>Invariance de la célérité de la lumière</a:t>
            </a:r>
            <a:endParaRPr lang="fr-FR" sz="2400" b="1" dirty="0">
              <a:solidFill>
                <a:srgbClr val="0000FF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277" y="2175349"/>
            <a:ext cx="2819794" cy="990738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304693" y="1405054"/>
            <a:ext cx="96012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Les équations de Maxwell aboutissent également à une équation différentielle traduisant la propagation des ondes électromagnétiques (</a:t>
            </a:r>
            <a:r>
              <a:rPr lang="fr-FR" sz="2000" i="1" dirty="0" smtClean="0"/>
              <a:t>µ</a:t>
            </a:r>
            <a:r>
              <a:rPr lang="fr-FR" sz="2400" baseline="-25000" dirty="0" smtClean="0"/>
              <a:t>0</a:t>
            </a:r>
            <a:r>
              <a:rPr lang="fr-FR" dirty="0" smtClean="0"/>
              <a:t> </a:t>
            </a:r>
            <a:r>
              <a:rPr lang="fr-FR" dirty="0"/>
              <a:t>perméabilité magnétique du </a:t>
            </a:r>
            <a:r>
              <a:rPr lang="fr-FR" dirty="0" smtClean="0"/>
              <a:t>vide et </a:t>
            </a:r>
            <a:r>
              <a:rPr lang="fr-FR" sz="2000" i="1" dirty="0" smtClean="0">
                <a:latin typeface="Symbol" panose="05050102010706020507" pitchFamily="18" charset="2"/>
              </a:rPr>
              <a:t>e</a:t>
            </a:r>
            <a:r>
              <a:rPr lang="fr-FR" sz="2400" baseline="-25000" dirty="0" smtClean="0"/>
              <a:t>0</a:t>
            </a:r>
            <a:r>
              <a:rPr lang="fr-FR" dirty="0" smtClean="0"/>
              <a:t> permittivité </a:t>
            </a:r>
            <a:r>
              <a:rPr lang="fr-FR" dirty="0"/>
              <a:t>du </a:t>
            </a:r>
            <a:r>
              <a:rPr lang="fr-FR" dirty="0" smtClean="0"/>
              <a:t>vide, sont des constantes) :</a:t>
            </a:r>
          </a:p>
          <a:p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277" y="3811518"/>
            <a:ext cx="3677163" cy="136226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304692" y="3134410"/>
            <a:ext cx="904363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La résolution mathématique de cette équation conduit à l’expression de la célérité des ondes électromagnétiques (donc de la lumière), et ce </a:t>
            </a:r>
            <a:r>
              <a:rPr lang="fr-FR" sz="2000" b="1" dirty="0">
                <a:solidFill>
                  <a:srgbClr val="0000FF"/>
                </a:solidFill>
              </a:rPr>
              <a:t>quel soit le référentiel galiléen choisi :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10266" y="5412405"/>
            <a:ext cx="98242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La </a:t>
            </a:r>
            <a:r>
              <a:rPr lang="fr-FR" b="1" dirty="0">
                <a:solidFill>
                  <a:srgbClr val="0000FF"/>
                </a:solidFill>
              </a:rPr>
              <a:t>relativité galiléenne</a:t>
            </a:r>
            <a:r>
              <a:rPr lang="fr-FR" dirty="0"/>
              <a:t>, et donc la mécanique classique de Newton, est là aussi </a:t>
            </a:r>
            <a:r>
              <a:rPr lang="fr-FR" b="1" dirty="0">
                <a:solidFill>
                  <a:srgbClr val="0000FF"/>
                </a:solidFill>
              </a:rPr>
              <a:t>mise en </a:t>
            </a:r>
            <a:r>
              <a:rPr lang="fr-FR" b="1" dirty="0" smtClean="0">
                <a:solidFill>
                  <a:srgbClr val="0000FF"/>
                </a:solidFill>
              </a:rPr>
              <a:t>défaut</a:t>
            </a:r>
            <a:r>
              <a:rPr lang="fr-FR" dirty="0" smtClean="0"/>
              <a:t>, comme le confirmera </a:t>
            </a:r>
            <a:r>
              <a:rPr lang="fr-FR" b="1" dirty="0" smtClean="0">
                <a:solidFill>
                  <a:srgbClr val="0000FF"/>
                </a:solidFill>
              </a:rPr>
              <a:t>l’expérience de Michelson et </a:t>
            </a:r>
            <a:r>
              <a:rPr lang="fr-FR" b="1" dirty="0" err="1" smtClean="0">
                <a:solidFill>
                  <a:srgbClr val="0000FF"/>
                </a:solidFill>
              </a:rPr>
              <a:t>Morlay</a:t>
            </a:r>
            <a:r>
              <a:rPr lang="fr-FR" dirty="0" smtClean="0"/>
              <a:t>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2893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934379" y="3713355"/>
            <a:ext cx="32376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/>
              <a:t>Albert Abraham Michelson</a:t>
            </a:r>
            <a:r>
              <a:rPr lang="fr-FR" sz="1400" dirty="0"/>
              <a:t> </a:t>
            </a:r>
            <a:r>
              <a:rPr lang="fr-FR" sz="1400" dirty="0" smtClean="0"/>
              <a:t>(1852 – </a:t>
            </a:r>
            <a:r>
              <a:rPr lang="fr-FR" sz="1400" dirty="0"/>
              <a:t>1931)</a:t>
            </a:r>
          </a:p>
        </p:txBody>
      </p:sp>
      <p:sp>
        <p:nvSpPr>
          <p:cNvPr id="8" name="Rectangle 7"/>
          <p:cNvSpPr/>
          <p:nvPr/>
        </p:nvSpPr>
        <p:spPr>
          <a:xfrm>
            <a:off x="1957336" y="5338763"/>
            <a:ext cx="355340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hlinkClick r:id="rId2"/>
              </a:rPr>
              <a:t>http://www.cellularuniverse.org/AA2MM_Aether.htm</a:t>
            </a:r>
            <a:endParaRPr lang="fr-FR" sz="1200" dirty="0"/>
          </a:p>
        </p:txBody>
      </p:sp>
      <p:sp>
        <p:nvSpPr>
          <p:cNvPr id="9" name="Rectangle 8"/>
          <p:cNvSpPr/>
          <p:nvPr/>
        </p:nvSpPr>
        <p:spPr>
          <a:xfrm>
            <a:off x="1700802" y="4677044"/>
            <a:ext cx="40664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Michelson-Morley's 1887 interferometer, mounted on a stone slab floating in a trough of mercury.</a:t>
            </a:r>
            <a:endParaRPr lang="fr-FR" sz="1400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12" y="954520"/>
            <a:ext cx="6155894" cy="3584025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7379" y="652694"/>
            <a:ext cx="2095500" cy="2943225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143" y="4295577"/>
            <a:ext cx="3187971" cy="2363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495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833416" y="608427"/>
            <a:ext cx="81799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rgbClr val="9900FF"/>
                </a:solidFill>
              </a:rPr>
              <a:t>Mécanique </a:t>
            </a:r>
            <a:r>
              <a:rPr lang="fr-FR" sz="3200" b="1" dirty="0" smtClean="0">
                <a:solidFill>
                  <a:srgbClr val="9900FF"/>
                </a:solidFill>
              </a:rPr>
              <a:t>relativiste </a:t>
            </a:r>
            <a:r>
              <a:rPr lang="fr-FR" sz="2400" b="1" dirty="0" smtClean="0">
                <a:solidFill>
                  <a:srgbClr val="9900FF"/>
                </a:solidFill>
              </a:rPr>
              <a:t>(relativité restreinte) </a:t>
            </a:r>
          </a:p>
          <a:p>
            <a:r>
              <a:rPr lang="fr-FR" sz="3200" b="1" dirty="0" smtClean="0">
                <a:solidFill>
                  <a:srgbClr val="9900FF"/>
                </a:solidFill>
              </a:rPr>
              <a:t>Einstein</a:t>
            </a:r>
            <a:endParaRPr lang="fr-FR" sz="1600" b="1" dirty="0">
              <a:solidFill>
                <a:srgbClr val="99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40880" y="2384563"/>
            <a:ext cx="6011440" cy="2101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fr-FR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Les </a:t>
            </a:r>
            <a:r>
              <a:rPr lang="fr-FR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lois de la </a:t>
            </a:r>
            <a:r>
              <a:rPr lang="fr-FR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physique </a:t>
            </a:r>
            <a:r>
              <a:rPr lang="fr-FR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s’expriment de la même façon dans </a:t>
            </a:r>
            <a:r>
              <a:rPr lang="fr-FR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tous les référentiels </a:t>
            </a:r>
            <a:r>
              <a:rPr lang="fr-FR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inertiels (galiléens).</a:t>
            </a: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r>
              <a:rPr lang="fr-FR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Elles sont invariantes par les transformations de Lorentz.</a:t>
            </a:r>
            <a:endParaRPr lang="fr-FR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fr-FR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 célérité de la lumière (</a:t>
            </a:r>
            <a:r>
              <a:rPr lang="fr-FR" b="1" dirty="0" smtClean="0"/>
              <a:t>dans </a:t>
            </a:r>
            <a:r>
              <a:rPr lang="fr-FR" b="1" dirty="0"/>
              <a:t>le </a:t>
            </a:r>
            <a:r>
              <a:rPr lang="fr-FR" b="1" dirty="0" smtClean="0"/>
              <a:t>vide) </a:t>
            </a:r>
            <a:r>
              <a:rPr lang="fr-FR" b="1" dirty="0"/>
              <a:t>a la même valeur dans tous les référentiels </a:t>
            </a:r>
            <a:r>
              <a:rPr lang="fr-FR" b="1" dirty="0" smtClean="0"/>
              <a:t>inertiels</a:t>
            </a:r>
            <a:r>
              <a:rPr lang="fr-FR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fr-FR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179212"/>
              </p:ext>
            </p:extLst>
          </p:nvPr>
        </p:nvGraphicFramePr>
        <p:xfrm>
          <a:off x="2463282" y="4888207"/>
          <a:ext cx="8724123" cy="13121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24123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1983, deux décisions importantes ont été prises lors de la tenue du Bureau international des poids et mesures.</a:t>
                      </a:r>
                    </a:p>
                    <a:p>
                      <a:pPr marR="194310" algn="l">
                        <a:spcAft>
                          <a:spcPts val="0"/>
                        </a:spcAft>
                      </a:pPr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La </a:t>
                      </a:r>
                      <a:r>
                        <a:rPr lang="fr-F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célérité de la lumière dans le vide a été fixée à la valeur exacte suivante : </a:t>
                      </a:r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 </a:t>
                      </a:r>
                      <a:r>
                        <a:rPr lang="fr-F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 299 792 458 </a:t>
                      </a:r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m.s</a:t>
                      </a:r>
                      <a:r>
                        <a:rPr lang="fr-FR" sz="1400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  <a:p>
                      <a:pPr marL="0" marR="19431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Le mètre, unité de mesure de longueur du système international, autrefois défini comme la distance entre deux points d’une barre d’un alliage platine-iridium (conservé à Sèvres) a été redéfini comme suit : le mètre est la distance parcourue par la lumière dans le vide en 1/299792458 seconde. </a:t>
                      </a:r>
                    </a:p>
                    <a:p>
                      <a:pPr marR="194310" algn="l">
                        <a:spcAft>
                          <a:spcPts val="0"/>
                        </a:spcAft>
                      </a:pPr>
                      <a:endParaRPr lang="fr-FR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170" marR="90170" marT="0" marB="0"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477585" y="4959514"/>
            <a:ext cx="458852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844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890276" y="841425"/>
            <a:ext cx="3670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0000FF"/>
                </a:solidFill>
              </a:rPr>
              <a:t>Transformations de </a:t>
            </a:r>
            <a:r>
              <a:rPr lang="fr-FR" sz="2400" b="1" dirty="0">
                <a:solidFill>
                  <a:srgbClr val="0000FF"/>
                </a:solidFill>
              </a:rPr>
              <a:t>L</a:t>
            </a:r>
            <a:r>
              <a:rPr lang="fr-FR" sz="2400" b="1" dirty="0" smtClean="0">
                <a:solidFill>
                  <a:srgbClr val="0000FF"/>
                </a:solidFill>
              </a:rPr>
              <a:t>orentz</a:t>
            </a:r>
            <a:endParaRPr lang="fr-FR" sz="2400" b="1" dirty="0">
              <a:solidFill>
                <a:srgbClr val="0000FF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839951" y="1444288"/>
            <a:ext cx="79105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Relations entre les coordonnées spatio-temporelles de deux référentiels galiléens R et R’, R’ étant en mouvement rectiligne uniforme par rapport à R à la vitesse       (selon </a:t>
            </a:r>
            <a:r>
              <a:rPr lang="fr-FR" dirty="0" err="1" smtClean="0"/>
              <a:t>Ox</a:t>
            </a:r>
            <a:r>
              <a:rPr lang="fr-FR" dirty="0" smtClean="0"/>
              <a:t>):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4030490" y="5153412"/>
            <a:ext cx="681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Avec 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5079190" y="2869113"/>
            <a:ext cx="143205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o</a:t>
            </a:r>
            <a:r>
              <a:rPr lang="fr-FR" dirty="0" smtClean="0"/>
              <a:t>u bien</a:t>
            </a:r>
          </a:p>
          <a:p>
            <a:pPr algn="ctr"/>
            <a:r>
              <a:rPr lang="fr-FR" sz="1400" dirty="0" smtClean="0"/>
              <a:t>(c’est équivalent)</a:t>
            </a:r>
          </a:p>
          <a:p>
            <a:endParaRPr lang="fr-FR" dirty="0"/>
          </a:p>
        </p:txBody>
      </p:sp>
      <p:graphicFrame>
        <p:nvGraphicFramePr>
          <p:cNvPr id="13" name="Obje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7005102"/>
              </p:ext>
            </p:extLst>
          </p:nvPr>
        </p:nvGraphicFramePr>
        <p:xfrm>
          <a:off x="2619051" y="2509082"/>
          <a:ext cx="2092908" cy="227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" name="Equation" r:id="rId3" imgW="888840" imgH="965160" progId="Equation.DSMT4">
                  <p:embed/>
                </p:oleObj>
              </mc:Choice>
              <mc:Fallback>
                <p:oleObj name="Equation" r:id="rId3" imgW="888840" imgH="965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19051" y="2509082"/>
                        <a:ext cx="2092908" cy="227230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0659454"/>
              </p:ext>
            </p:extLst>
          </p:nvPr>
        </p:nvGraphicFramePr>
        <p:xfrm>
          <a:off x="6991350" y="2509838"/>
          <a:ext cx="2032000" cy="2271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4" name="Equation" r:id="rId5" imgW="863280" imgH="965160" progId="Equation.DSMT4">
                  <p:embed/>
                </p:oleObj>
              </mc:Choice>
              <mc:Fallback>
                <p:oleObj name="Equation" r:id="rId5" imgW="863280" imgH="965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91350" y="2509838"/>
                        <a:ext cx="2032000" cy="2271712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9886083"/>
              </p:ext>
            </p:extLst>
          </p:nvPr>
        </p:nvGraphicFramePr>
        <p:xfrm>
          <a:off x="4807787" y="4984483"/>
          <a:ext cx="1974864" cy="10765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" name="Equation" r:id="rId7" imgW="596880" imgH="533160" progId="Equation.DSMT4">
                  <p:embed/>
                </p:oleObj>
              </mc:Choice>
              <mc:Fallback>
                <p:oleObj name="Equation" r:id="rId7" imgW="596880" imgH="533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807787" y="4984483"/>
                        <a:ext cx="1974864" cy="10765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2505642"/>
              </p:ext>
            </p:extLst>
          </p:nvPr>
        </p:nvGraphicFramePr>
        <p:xfrm>
          <a:off x="9023350" y="1756092"/>
          <a:ext cx="263331" cy="3291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" name="Equation" r:id="rId9" imgW="101520" imgH="126720" progId="Equation.DSMT4">
                  <p:embed/>
                </p:oleObj>
              </mc:Choice>
              <mc:Fallback>
                <p:oleObj name="Equation" r:id="rId9" imgW="101520" imgH="126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023350" y="1756092"/>
                        <a:ext cx="263331" cy="3291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79767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66026" y="283593"/>
            <a:ext cx="35263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0000FF"/>
                </a:solidFill>
              </a:rPr>
              <a:t>Contraction des longueurs</a:t>
            </a:r>
            <a:endParaRPr lang="fr-FR" sz="2400" b="1" dirty="0">
              <a:solidFill>
                <a:srgbClr val="0000FF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395" y="1478165"/>
            <a:ext cx="5040762" cy="210587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511559" y="874698"/>
            <a:ext cx="8341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Une règle de longueur L est immobile dans le référentiel R’.</a:t>
            </a:r>
          </a:p>
          <a:p>
            <a:r>
              <a:rPr lang="fr-FR" dirty="0" smtClean="0"/>
              <a:t>Un observateur dans le référentiel R mesure, à la date t, la longueur L de la règle. </a:t>
            </a:r>
            <a:endParaRPr lang="fr-FR" dirty="0"/>
          </a:p>
        </p:txBody>
      </p:sp>
      <p:graphicFrame>
        <p:nvGraphicFramePr>
          <p:cNvPr id="7" name="Obje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0322604"/>
              </p:ext>
            </p:extLst>
          </p:nvPr>
        </p:nvGraphicFramePr>
        <p:xfrm>
          <a:off x="4387299" y="4202082"/>
          <a:ext cx="1602954" cy="39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Equation" r:id="rId4" imgW="825480" imgH="203040" progId="Equation.DSMT4">
                  <p:embed/>
                </p:oleObj>
              </mc:Choice>
              <mc:Fallback>
                <p:oleObj name="Equation" r:id="rId4" imgW="8254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387299" y="4202082"/>
                        <a:ext cx="1602954" cy="394513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775830" y="4222409"/>
            <a:ext cx="412683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D’après la transformation de Lorentz</a:t>
            </a:r>
          </a:p>
          <a:p>
            <a:endParaRPr lang="fr-FR" dirty="0" smtClean="0"/>
          </a:p>
          <a:p>
            <a:r>
              <a:rPr lang="fr-FR" dirty="0" smtClean="0"/>
              <a:t>on obtient                                               avec </a:t>
            </a:r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Donc                               et donc     </a:t>
            </a:r>
            <a:endParaRPr lang="fr-FR" dirty="0"/>
          </a:p>
        </p:txBody>
      </p:sp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8469072"/>
              </p:ext>
            </p:extLst>
          </p:nvPr>
        </p:nvGraphicFramePr>
        <p:xfrm>
          <a:off x="2141821" y="4791178"/>
          <a:ext cx="1897209" cy="3529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Equation" r:id="rId6" imgW="1091880" imgH="203040" progId="Equation.DSMT4">
                  <p:embed/>
                </p:oleObj>
              </mc:Choice>
              <mc:Fallback>
                <p:oleObj name="Equation" r:id="rId6" imgW="10918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41821" y="4791178"/>
                        <a:ext cx="1897209" cy="352941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6565701"/>
              </p:ext>
            </p:extLst>
          </p:nvPr>
        </p:nvGraphicFramePr>
        <p:xfrm>
          <a:off x="4996612" y="4786261"/>
          <a:ext cx="764291" cy="3236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Equation" r:id="rId8" imgW="419040" imgH="177480" progId="Equation.DSMT4">
                  <p:embed/>
                </p:oleObj>
              </mc:Choice>
              <mc:Fallback>
                <p:oleObj name="Equation" r:id="rId8" imgW="41904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996612" y="4786261"/>
                        <a:ext cx="764291" cy="323686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493581"/>
              </p:ext>
            </p:extLst>
          </p:nvPr>
        </p:nvGraphicFramePr>
        <p:xfrm>
          <a:off x="4010025" y="5262563"/>
          <a:ext cx="4575175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Equation" r:id="rId10" imgW="2374560" imgH="469800" progId="Equation.DSMT4">
                  <p:embed/>
                </p:oleObj>
              </mc:Choice>
              <mc:Fallback>
                <p:oleObj name="Equation" r:id="rId10" imgW="2374560" imgH="469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010025" y="5262563"/>
                        <a:ext cx="4575175" cy="904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6088108"/>
              </p:ext>
            </p:extLst>
          </p:nvPr>
        </p:nvGraphicFramePr>
        <p:xfrm>
          <a:off x="1563495" y="5606274"/>
          <a:ext cx="1104900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Equation" r:id="rId12" imgW="634680" imgH="203040" progId="Equation.DSMT4">
                  <p:embed/>
                </p:oleObj>
              </mc:Choice>
              <mc:Fallback>
                <p:oleObj name="Equation" r:id="rId12" imgW="6346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63495" y="5606274"/>
                        <a:ext cx="1104900" cy="352425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/>
          <p:nvPr/>
        </p:nvSpPr>
        <p:spPr>
          <a:xfrm>
            <a:off x="5760902" y="5235419"/>
            <a:ext cx="2824297" cy="9354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405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66026" y="283593"/>
            <a:ext cx="28975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0000FF"/>
                </a:solidFill>
              </a:rPr>
              <a:t>Dilatation des durées</a:t>
            </a:r>
            <a:endParaRPr lang="fr-FR" sz="2400" b="1" dirty="0">
              <a:solidFill>
                <a:srgbClr val="0000FF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511559" y="874698"/>
            <a:ext cx="8341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Dans R’, à la position x’ constante, un événement à une durée </a:t>
            </a:r>
            <a:r>
              <a:rPr lang="fr-FR" dirty="0" err="1" smtClean="0">
                <a:latin typeface="Symbol" panose="05050102010706020507" pitchFamily="18" charset="2"/>
              </a:rPr>
              <a:t>D</a:t>
            </a:r>
            <a:r>
              <a:rPr lang="fr-FR" dirty="0" err="1" smtClean="0"/>
              <a:t>t</a:t>
            </a:r>
            <a:r>
              <a:rPr lang="fr-FR" dirty="0" smtClean="0"/>
              <a:t>’.</a:t>
            </a:r>
          </a:p>
          <a:p>
            <a:r>
              <a:rPr lang="fr-FR" dirty="0" smtClean="0"/>
              <a:t>Un observateur dans le référentiel R mesure la durée </a:t>
            </a:r>
            <a:r>
              <a:rPr lang="fr-FR" dirty="0" err="1" smtClean="0">
                <a:latin typeface="Symbol" panose="05050102010706020507" pitchFamily="18" charset="2"/>
              </a:rPr>
              <a:t>D</a:t>
            </a:r>
            <a:r>
              <a:rPr lang="fr-FR" dirty="0" err="1" smtClean="0"/>
              <a:t>t</a:t>
            </a:r>
            <a:r>
              <a:rPr lang="fr-FR" dirty="0" smtClean="0"/>
              <a:t> de cet événement. 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2912541" y="3796763"/>
            <a:ext cx="412683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D’après la transformation de Lorentz</a:t>
            </a:r>
          </a:p>
          <a:p>
            <a:endParaRPr lang="fr-FR" dirty="0" smtClean="0"/>
          </a:p>
          <a:p>
            <a:r>
              <a:rPr lang="fr-FR" dirty="0" smtClean="0"/>
              <a:t>on obtient                                               avec </a:t>
            </a:r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Donc                                   </a:t>
            </a:r>
            <a:endParaRPr lang="fr-FR" dirty="0"/>
          </a:p>
        </p:txBody>
      </p:sp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4752816"/>
              </p:ext>
            </p:extLst>
          </p:nvPr>
        </p:nvGraphicFramePr>
        <p:xfrm>
          <a:off x="7075424" y="4360667"/>
          <a:ext cx="881062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" name="Equation" r:id="rId3" imgW="482400" imgH="177480" progId="Equation.DSMT4">
                  <p:embed/>
                </p:oleObj>
              </mc:Choice>
              <mc:Fallback>
                <p:oleObj name="Equation" r:id="rId3" imgW="4824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075424" y="4360667"/>
                        <a:ext cx="881062" cy="323850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/>
        </p:nvSpPr>
        <p:spPr>
          <a:xfrm>
            <a:off x="3893747" y="4920440"/>
            <a:ext cx="2824297" cy="13066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4" name="Obje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4928460"/>
              </p:ext>
            </p:extLst>
          </p:nvPr>
        </p:nvGraphicFramePr>
        <p:xfrm>
          <a:off x="6601684" y="3723672"/>
          <a:ext cx="1828541" cy="5743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" name="Equation" r:id="rId5" imgW="888840" imgH="279360" progId="Equation.DSMT4">
                  <p:embed/>
                </p:oleObj>
              </mc:Choice>
              <mc:Fallback>
                <p:oleObj name="Equation" r:id="rId5" imgW="88884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601684" y="3723672"/>
                        <a:ext cx="1828541" cy="574367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1411748"/>
              </p:ext>
            </p:extLst>
          </p:nvPr>
        </p:nvGraphicFramePr>
        <p:xfrm>
          <a:off x="4099599" y="4298039"/>
          <a:ext cx="2222472" cy="541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0" name="Equation" r:id="rId7" imgW="1143000" imgH="279360" progId="Equation.DSMT4">
                  <p:embed/>
                </p:oleObj>
              </mc:Choice>
              <mc:Fallback>
                <p:oleObj name="Equation" r:id="rId7" imgW="114300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099599" y="4298039"/>
                        <a:ext cx="2222472" cy="541737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3792521"/>
              </p:ext>
            </p:extLst>
          </p:nvPr>
        </p:nvGraphicFramePr>
        <p:xfrm>
          <a:off x="3945870" y="5014347"/>
          <a:ext cx="2772174" cy="11462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1" name="Equation" r:id="rId9" imgW="1562040" imgH="647640" progId="Equation.DSMT4">
                  <p:embed/>
                </p:oleObj>
              </mc:Choice>
              <mc:Fallback>
                <p:oleObj name="Equation" r:id="rId9" imgW="1562040" imgH="647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945870" y="5014347"/>
                        <a:ext cx="2772174" cy="1146258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Image 1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772" y="1583657"/>
            <a:ext cx="4858428" cy="196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985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44353" y="1315245"/>
            <a:ext cx="787814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ea typeface="Calibri" panose="020F0502020204030204" pitchFamily="34" charset="0"/>
                <a:cs typeface="ArialMT"/>
              </a:rPr>
              <a:t>Perspective statique </a:t>
            </a:r>
            <a:r>
              <a:rPr lang="fr-FR" sz="2000" dirty="0">
                <a:ea typeface="Calibri" panose="020F0502020204030204" pitchFamily="34" charset="0"/>
                <a:cs typeface="ArialMT"/>
              </a:rPr>
              <a:t>: « si tu es loin de moi, je te perçois objectivement plus petit mais tu n’as pas changé de taille </a:t>
            </a:r>
            <a:r>
              <a:rPr lang="fr-FR" sz="2000" dirty="0" smtClean="0">
                <a:ea typeface="Calibri" panose="020F0502020204030204" pitchFamily="34" charset="0"/>
                <a:cs typeface="ArialMT"/>
              </a:rPr>
              <a:t>».</a:t>
            </a:r>
          </a:p>
          <a:p>
            <a:endParaRPr lang="fr-FR" sz="20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2000" b="1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Perspective dy</a:t>
            </a:r>
            <a:r>
              <a:rPr lang="fr-FR" sz="2000" b="1" dirty="0" smtClean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namique </a:t>
            </a:r>
            <a:r>
              <a:rPr lang="fr-FR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: « si tu vas vite, je te perçois objectivement plus petit mais tu n’a pas changé de taille» et « si </a:t>
            </a:r>
            <a:r>
              <a:rPr lang="fr-FR" sz="2000" dirty="0">
                <a:ea typeface="Calibri" panose="020F0502020204030204" pitchFamily="34" charset="0"/>
                <a:cs typeface="Times New Roman" panose="02020603050405020304" pitchFamily="18" charset="0"/>
              </a:rPr>
              <a:t>tu vas </a:t>
            </a:r>
            <a:r>
              <a:rPr lang="fr-FR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vite, ton horloge me semble plus lente mais pour toi le temps s’écoule normalement ».</a:t>
            </a:r>
          </a:p>
          <a:p>
            <a:pPr algn="just"/>
            <a:endParaRPr lang="fr-FR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fr-FR" sz="20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20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 plus cet effet de perspective dynamique est </a:t>
            </a:r>
            <a:r>
              <a:rPr lang="fr-FR" sz="2000" b="1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réciproque</a:t>
            </a:r>
            <a:r>
              <a:rPr lang="fr-FR" sz="20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(comme le sont les transformations de Lorentz).  Un observateur situé dans R’ mesurerait la même contraction de longueur d’une règle située dans </a:t>
            </a:r>
            <a:r>
              <a:rPr lang="fr-FR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R </a:t>
            </a:r>
            <a:r>
              <a:rPr lang="fr-FR" sz="20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et la même dilatation de la durée d’un évènement se produisant dans R.</a:t>
            </a:r>
            <a:endParaRPr lang="fr-FR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02268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1729</TotalTime>
  <Words>752</Words>
  <Application>Microsoft Office PowerPoint</Application>
  <PresentationFormat>Grand écran</PresentationFormat>
  <Paragraphs>95</Paragraphs>
  <Slides>13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1" baseType="lpstr">
      <vt:lpstr>Arial</vt:lpstr>
      <vt:lpstr>ArialMT</vt:lpstr>
      <vt:lpstr>Calibri</vt:lpstr>
      <vt:lpstr>Calibri Light</vt:lpstr>
      <vt:lpstr>Symbol</vt:lpstr>
      <vt:lpstr>Times New Roman</vt:lpstr>
      <vt:lpstr>Thème Office</vt:lpstr>
      <vt:lpstr>MathType 6.0 Equation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 claude marot</dc:creator>
  <cp:lastModifiedBy>jean claude marot</cp:lastModifiedBy>
  <cp:revision>60</cp:revision>
  <dcterms:created xsi:type="dcterms:W3CDTF">2018-01-11T14:09:31Z</dcterms:created>
  <dcterms:modified xsi:type="dcterms:W3CDTF">2018-02-18T08:34:36Z</dcterms:modified>
</cp:coreProperties>
</file>