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4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64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323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096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07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354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9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2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06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72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74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B259D-1876-4B9A-942D-BB0332404390}" type="datetimeFigureOut">
              <a:rPr lang="fr-FR" smtClean="0"/>
              <a:t>02/05/2021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0B36F-1B21-4B91-8694-89C4CDC34A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4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55939" y="1175413"/>
            <a:ext cx="7349924" cy="5969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Selon le vecteur unitaire </a:t>
            </a:r>
            <a:r>
              <a:rPr lang="fr-FR" sz="2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</a:t>
            </a:r>
            <a:endParaRPr lang="fr-F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a</a:t>
            </a:r>
            <a:r>
              <a:rPr lang="fr-FR" sz="2800" b="1" baseline="-25000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m g</a:t>
            </a:r>
            <a:r>
              <a:rPr lang="fr-FR" sz="2800" b="1" baseline="-25000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 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h v</a:t>
            </a:r>
            <a:endParaRPr lang="fr-FR" dirty="0" smtClean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fr-FR" sz="2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2400" b="1" baseline="-25000" dirty="0" err="1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fr-FR" sz="2000" b="1" dirty="0" smtClean="0">
                <a:effectLst/>
                <a:latin typeface="Courgette" panose="0200060307040006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2400" b="1" dirty="0" err="1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fr-FR" sz="2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(si </a:t>
            </a:r>
            <a:r>
              <a:rPr lang="fr-FR" sz="20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2000" dirty="0" err="1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fr-FR" sz="20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0   alors   </a:t>
            </a:r>
            <a:r>
              <a:rPr lang="fr-FR" sz="20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2000" b="1" baseline="-25000" dirty="0" err="1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0)     </a:t>
            </a:r>
            <a:endParaRPr lang="fr-FR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donc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a</a:t>
            </a:r>
            <a:r>
              <a:rPr lang="fr-FR" sz="2400" b="1" baseline="-25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dv/</a:t>
            </a:r>
            <a:r>
              <a:rPr lang="fr-FR" sz="2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 </a:t>
            </a:r>
            <a:r>
              <a:rPr lang="fr-FR" sz="2000" b="1" dirty="0" smtClean="0">
                <a:effectLst/>
                <a:latin typeface="Courgette" panose="0200060307040006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400" b="1" dirty="0" smtClean="0">
                <a:effectLst/>
                <a:latin typeface="Courgette" panose="0200060307040006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0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/dt</a:t>
            </a:r>
            <a:r>
              <a:rPr lang="fr-FR" sz="24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>
              <a:spcAft>
                <a:spcPts val="0"/>
              </a:spcAft>
            </a:pP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fr-FR" sz="2000" b="1" dirty="0" smtClean="0"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fr-FR" sz="24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0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/dt</a:t>
            </a:r>
            <a:r>
              <a:rPr lang="fr-FR" sz="24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- m g </a:t>
            </a:r>
            <a:r>
              <a:rPr lang="fr-FR" sz="24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fr-FR" sz="2400" b="1" dirty="0" err="1">
                <a:solidFill>
                  <a:srgbClr val="0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fr-FR" sz="20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smtClean="0"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="1" dirty="0" err="1">
                <a:solidFill>
                  <a:srgbClr val="0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4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="1" baseline="30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/dt</a:t>
            </a:r>
            <a:r>
              <a:rPr lang="fr-FR" sz="2400" b="1" baseline="30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(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h/m)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="1" dirty="0" err="1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(g/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fr-FR" sz="2400" b="1" dirty="0" err="1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les petites amplitudes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000" dirty="0">
                <a:solidFill>
                  <a:srgbClr val="0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10 degrés) :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05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="1" baseline="30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/dt</a:t>
            </a:r>
            <a:r>
              <a:rPr lang="fr-FR" sz="2400" b="1" baseline="300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(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h/m)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400" b="1" dirty="0" err="1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(g/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2400" b="1" dirty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fr-FR" sz="24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sz="24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endParaRPr lang="fr-FR" sz="2400" b="1" dirty="0" smtClean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4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(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h/m)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(g/</a:t>
            </a:r>
            <a:r>
              <a:rPr lang="fr-FR" sz="2000" b="1" dirty="0" smtClean="0">
                <a:solidFill>
                  <a:srgbClr val="C00000"/>
                </a:solidFill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24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fr-FR" sz="24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  <a:p>
            <a:pPr algn="ctr">
              <a:spcAft>
                <a:spcPts val="0"/>
              </a:spcAft>
            </a:pPr>
            <a:endParaRPr lang="fr-FR" sz="2400" b="1" dirty="0">
              <a:solidFill>
                <a:srgbClr val="C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dirty="0">
              <a:solidFill>
                <a:srgbClr val="C00000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04" y="1994859"/>
            <a:ext cx="3164601" cy="340457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02825" y="497711"/>
            <a:ext cx="3996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Equation différentielle</a:t>
            </a:r>
            <a:endParaRPr lang="fr-FR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84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4628" y="2704902"/>
            <a:ext cx="6136222" cy="1483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2339975" indent="-180340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 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sin(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70510" marR="2339975" indent="-180340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 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cos(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70510" marR="2339975" indent="-180340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’’=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 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4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sin(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4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38259" y="731132"/>
            <a:ext cx="8290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Oscillations </a:t>
            </a:r>
            <a:r>
              <a:rPr lang="fr-FR" sz="3600" b="1" dirty="0" smtClean="0">
                <a:solidFill>
                  <a:srgbClr val="0000FF"/>
                </a:solidFill>
              </a:rPr>
              <a:t>non </a:t>
            </a:r>
            <a:r>
              <a:rPr lang="fr-FR" sz="3600" b="1" dirty="0" smtClean="0">
                <a:solidFill>
                  <a:srgbClr val="0000FF"/>
                </a:solidFill>
              </a:rPr>
              <a:t>amorties </a:t>
            </a:r>
            <a:r>
              <a:rPr lang="fr-FR" sz="2400" b="1" dirty="0" smtClean="0">
                <a:solidFill>
                  <a:srgbClr val="0000FF"/>
                </a:solidFill>
              </a:rPr>
              <a:t>(frottement négligeable)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958372" y="1729764"/>
            <a:ext cx="3081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q</a:t>
            </a:r>
            <a:r>
              <a:rPr lang="fr-FR" sz="3600" b="1" dirty="0" smtClean="0">
                <a:solidFill>
                  <a:srgbClr val="0000FF"/>
                </a:solidFill>
              </a:rPr>
              <a:t>’’ </a:t>
            </a:r>
            <a:r>
              <a:rPr lang="fr-FR" sz="3600" b="1" dirty="0" smtClean="0">
                <a:solidFill>
                  <a:srgbClr val="0000FF"/>
                </a:solidFill>
              </a:rPr>
              <a:t>+ </a:t>
            </a:r>
            <a:r>
              <a:rPr lang="fr-FR" sz="3600" b="1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(g/</a:t>
            </a:r>
            <a:r>
              <a:rPr lang="fr-FR" sz="3200" b="1" dirty="0" smtClean="0">
                <a:solidFill>
                  <a:srgbClr val="0000FF"/>
                </a:solidFill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3600" b="1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3600" b="1" dirty="0" smtClean="0">
                <a:solidFill>
                  <a:srgbClr val="0000FF"/>
                </a:solidFill>
              </a:rPr>
              <a:t> </a:t>
            </a:r>
            <a:r>
              <a:rPr lang="fr-FR" sz="36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q</a:t>
            </a:r>
            <a:r>
              <a:rPr lang="fr-FR" sz="3600" b="1" dirty="0" smtClean="0">
                <a:solidFill>
                  <a:srgbClr val="0000FF"/>
                </a:solidFill>
              </a:rPr>
              <a:t> </a:t>
            </a:r>
            <a:r>
              <a:rPr lang="fr-FR" sz="3600" b="1" dirty="0" smtClean="0">
                <a:solidFill>
                  <a:srgbClr val="0000FF"/>
                </a:solidFill>
              </a:rPr>
              <a:t>= 0</a:t>
            </a:r>
            <a:endParaRPr lang="fr-FR" sz="3600" b="1" dirty="0">
              <a:solidFill>
                <a:srgbClr val="0000FF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2316475" y="4371288"/>
            <a:ext cx="2534855" cy="1033783"/>
            <a:chOff x="1852719" y="4316481"/>
            <a:chExt cx="2534855" cy="1033783"/>
          </a:xfrm>
        </p:grpSpPr>
        <p:sp>
          <p:nvSpPr>
            <p:cNvPr id="9" name="ZoneTexte 8"/>
            <p:cNvSpPr txBox="1"/>
            <p:nvPr/>
          </p:nvSpPr>
          <p:spPr>
            <a:xfrm>
              <a:off x="2071992" y="4316481"/>
              <a:ext cx="20525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- </a:t>
              </a:r>
              <a:r>
                <a:rPr lang="fr-FR" sz="2400" b="1" dirty="0" smtClean="0">
                  <a:effectLst/>
                  <a:latin typeface="Symbol" panose="05050102010706020507" pitchFamily="18" charset="2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r>
                <a:rPr lang="fr-FR" sz="2400" b="1" baseline="-250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0</a:t>
              </a:r>
              <a:r>
                <a:rPr lang="fr-FR" sz="2400" b="1" baseline="300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fr-FR" sz="2400" b="1" dirty="0" smtClean="0"/>
                <a:t> </a:t>
              </a:r>
              <a:r>
                <a:rPr lang="fr-FR" sz="2400" b="1" dirty="0" smtClean="0"/>
                <a:t>+ </a:t>
              </a:r>
              <a:r>
                <a:rPr lang="fr-FR" sz="2400" b="1" dirty="0" smtClean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g/</a:t>
              </a:r>
              <a:r>
                <a:rPr lang="fr-FR" sz="2000" b="1" dirty="0" smtClean="0">
                  <a:effectLst/>
                  <a:latin typeface="Courgette" panose="02000603070400060004" pitchFamily="2" charset="0"/>
                  <a:ea typeface="Times New Roman" panose="02020603050405020304" pitchFamily="18" charset="0"/>
                </a:rPr>
                <a:t>l </a:t>
              </a:r>
              <a:r>
                <a:rPr lang="fr-FR" sz="2400" b="1" dirty="0" smtClean="0"/>
                <a:t> </a:t>
              </a:r>
              <a:r>
                <a:rPr lang="fr-FR" sz="2400" b="1" dirty="0" smtClean="0"/>
                <a:t>= 0</a:t>
              </a:r>
              <a:endParaRPr lang="fr-FR" sz="2400" b="1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ZoneTexte 9"/>
                <p:cNvSpPr txBox="1"/>
                <p:nvPr/>
              </p:nvSpPr>
              <p:spPr>
                <a:xfrm>
                  <a:off x="1852719" y="4810693"/>
                  <a:ext cx="2534855" cy="5395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b="1" dirty="0" smtClean="0">
                      <a:effectLst/>
                      <a:latin typeface="Symbol" panose="05050102010706020507" pitchFamily="18" charset="2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w</a:t>
                  </a:r>
                  <a:r>
                    <a:rPr lang="fr-FR" sz="2400" b="1" baseline="-250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0</a:t>
                  </a:r>
                  <a:r>
                    <a:rPr lang="fr-FR" sz="2400" b="1" dirty="0" smtClean="0"/>
                    <a:t> = </a:t>
                  </a:r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4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fr-FR" sz="2400" b="1" i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m:t>g</m:t>
                          </m:r>
                          <m:r>
                            <m:rPr>
                              <m:nor/>
                            </m:rPr>
                            <a:rPr lang="fr-FR" sz="2400" b="1" i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fr-FR" sz="2000" b="1" dirty="0" smtClean="0">
                              <a:solidFill>
                                <a:schemeClr val="tx1"/>
                              </a:solidFill>
                              <a:effectLst/>
                              <a:latin typeface="Courgette" panose="02000603070400060004" pitchFamily="2" charset="0"/>
                              <a:ea typeface="Times New Roman" panose="02020603050405020304" pitchFamily="18" charset="0"/>
                            </a:rPr>
                            <m:t>l</m:t>
                          </m:r>
                        </m:e>
                      </m:rad>
                    </m:oMath>
                  </a14:m>
                  <a:r>
                    <a:rPr lang="fr-FR" sz="2000" b="1" dirty="0" smtClean="0"/>
                    <a:t> = 2</a:t>
                  </a:r>
                  <a:r>
                    <a:rPr lang="fr-FR" sz="2000" b="1" dirty="0" smtClean="0">
                      <a:latin typeface="Symbol" panose="05050102010706020507" pitchFamily="18" charset="2"/>
                    </a:rPr>
                    <a:t>p</a:t>
                  </a:r>
                  <a:r>
                    <a:rPr lang="fr-FR" sz="2000" b="1" dirty="0" smtClean="0"/>
                    <a:t> / T</a:t>
                  </a:r>
                  <a:r>
                    <a:rPr lang="fr-FR" sz="2000" b="1" baseline="-25000" dirty="0" smtClean="0"/>
                    <a:t>0</a:t>
                  </a:r>
                  <a:endParaRPr lang="fr-FR" sz="2000" b="1" baseline="-25000" dirty="0"/>
                </a:p>
              </p:txBody>
            </p:sp>
          </mc:Choice>
          <mc:Fallback>
            <p:sp>
              <p:nvSpPr>
                <p:cNvPr id="10" name="ZoneTexte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2719" y="4810693"/>
                  <a:ext cx="2534855" cy="539571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3606" b="-2359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/>
              <p:cNvSpPr txBox="1"/>
              <p:nvPr/>
            </p:nvSpPr>
            <p:spPr>
              <a:xfrm>
                <a:off x="2318063" y="5585024"/>
                <a:ext cx="2361654" cy="6887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 smtClean="0">
                    <a:solidFill>
                      <a:srgbClr val="0000FF"/>
                    </a:solidFill>
                  </a:rPr>
                  <a:t>T</a:t>
                </a:r>
                <a:r>
                  <a:rPr lang="fr-FR" sz="2800" b="1" baseline="-25000" dirty="0" smtClean="0">
                    <a:solidFill>
                      <a:srgbClr val="0000FF"/>
                    </a:solidFill>
                  </a:rPr>
                  <a:t>0 </a:t>
                </a:r>
                <a:r>
                  <a:rPr lang="fr-FR" sz="2800" b="1" dirty="0" smtClean="0">
                    <a:solidFill>
                      <a:srgbClr val="0000FF"/>
                    </a:solidFill>
                  </a:rPr>
                  <a:t>= 2</a:t>
                </a:r>
                <a:r>
                  <a:rPr lang="fr-FR" sz="2800" b="1" dirty="0" smtClean="0">
                    <a:solidFill>
                      <a:srgbClr val="0000FF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fr-FR" sz="2800" b="1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2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sz="2000" b="1" dirty="0" smtClean="0">
                            <a:solidFill>
                              <a:srgbClr val="0000FF"/>
                            </a:solidFill>
                            <a:effectLst/>
                            <a:latin typeface="Courgette" panose="02000603070400060004" pitchFamily="2" charset="0"/>
                            <a:ea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fr-FR" sz="2000" b="1" i="0" dirty="0" smtClean="0">
                            <a:solidFill>
                              <a:srgbClr val="0000FF"/>
                            </a:solidFill>
                            <a:effectLst/>
                            <a:latin typeface="Courgette" panose="02000603070400060004" pitchFamily="2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FR" sz="3200" b="1" i="0" smtClean="0">
                            <a:solidFill>
                              <a:srgbClr val="0000FF"/>
                            </a:solidFill>
                          </a:rPr>
                          <m:t>/</m:t>
                        </m:r>
                        <m:r>
                          <m:rPr>
                            <m:nor/>
                          </m:rPr>
                          <a:rPr lang="fr-FR" sz="3200" b="1" i="0" smtClean="0">
                            <a:solidFill>
                              <a:srgbClr val="0000FF"/>
                            </a:solidFill>
                          </a:rPr>
                          <m:t>g</m:t>
                        </m:r>
                      </m:e>
                    </m:rad>
                  </m:oMath>
                </a14:m>
                <a:endParaRPr lang="fr-FR" sz="2800" b="1" baseline="-250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063" y="5585024"/>
                <a:ext cx="2361654" cy="688715"/>
              </a:xfrm>
              <a:prstGeom prst="rect">
                <a:avLst/>
              </a:prstGeom>
              <a:blipFill rotWithShape="0">
                <a:blip r:embed="rId3"/>
                <a:stretch>
                  <a:fillRect l="-5155" b="-212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997" y="2014538"/>
            <a:ext cx="5836715" cy="357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8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30586" y="522548"/>
            <a:ext cx="4205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000FF"/>
                </a:solidFill>
              </a:rPr>
              <a:t>Oscillations amorties</a:t>
            </a:r>
            <a:endParaRPr lang="fr-FR" sz="3600" b="1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0075" y="3922690"/>
            <a:ext cx="8083595" cy="12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2429510"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 :    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fr-FR" sz="2800" b="1" dirty="0" err="1" smtClean="0">
                <a:solidFill>
                  <a:srgbClr val="0000FF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800" b="1" baseline="-25000" dirty="0" err="1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fr-FR" sz="3600" b="1" baseline="300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-t/</a:t>
            </a:r>
            <a:r>
              <a:rPr lang="fr-FR" sz="3600" b="1" baseline="30000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36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sin(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8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fr-FR" sz="2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90170" marR="2429510" algn="ctr">
              <a:lnSpc>
                <a:spcPct val="107000"/>
              </a:lnSpc>
              <a:spcAft>
                <a:spcPts val="800"/>
              </a:spcAft>
            </a:pPr>
            <a:r>
              <a:rPr lang="fr-F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</a:t>
            </a:r>
            <a:r>
              <a:rPr lang="fr-FR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ω² = ω</a:t>
            </a:r>
            <a:r>
              <a:rPr lang="fr-FR" sz="2800" b="1" baseline="-250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² - 1/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²  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 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 m / h</a:t>
            </a:r>
            <a:endParaRPr lang="fr-FR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1172" y="2061036"/>
            <a:ext cx="50928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36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’’ + (</a:t>
            </a:r>
            <a:r>
              <a:rPr lang="fr-FR" sz="36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h/m)</a:t>
            </a:r>
            <a:r>
              <a:rPr lang="fr-FR" sz="32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6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36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+ (g/</a:t>
            </a:r>
            <a:r>
              <a:rPr lang="fr-FR" sz="3200" b="1" dirty="0" smtClean="0">
                <a:solidFill>
                  <a:srgbClr val="C00000"/>
                </a:solidFill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36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36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fr-FR" sz="36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endParaRPr lang="fr-FR" sz="3600" b="1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769" y="1492044"/>
            <a:ext cx="5193183" cy="38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3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99303" y="567572"/>
            <a:ext cx="5965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Analyse dimensionnelle de </a:t>
            </a:r>
            <a:r>
              <a:rPr lang="fr-FR" sz="36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t</a:t>
            </a:r>
            <a:r>
              <a:rPr lang="fr-FR" sz="28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 </a:t>
            </a:r>
            <a:r>
              <a:rPr lang="fr-FR" sz="2800" b="1" dirty="0" smtClean="0">
                <a:solidFill>
                  <a:srgbClr val="0000FF"/>
                </a:solidFill>
              </a:rPr>
              <a:t>= </a:t>
            </a:r>
            <a:r>
              <a:rPr lang="fr-FR" sz="2800" b="1" dirty="0" smtClean="0">
                <a:solidFill>
                  <a:srgbClr val="0000FF"/>
                </a:solidFill>
              </a:rPr>
              <a:t>2 m / h </a:t>
            </a:r>
            <a:endParaRPr lang="fr-FR" sz="2800" b="1" dirty="0">
              <a:solidFill>
                <a:srgbClr val="0000FF"/>
              </a:solidFill>
              <a:latin typeface="Symbol" panose="05050102010706020507" pitchFamily="18" charset="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9909" y="1970099"/>
            <a:ext cx="2172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[</a:t>
            </a:r>
            <a:r>
              <a:rPr lang="fr-FR" sz="3600" dirty="0" smtClean="0">
                <a:latin typeface="Symbol" panose="05050102010706020507" pitchFamily="18" charset="2"/>
              </a:rPr>
              <a:t>t</a:t>
            </a:r>
            <a:r>
              <a:rPr lang="fr-FR" sz="2800" dirty="0" smtClean="0"/>
              <a:t>] = </a:t>
            </a:r>
            <a:r>
              <a:rPr lang="fr-FR" sz="2800" dirty="0" smtClean="0"/>
              <a:t>[m] </a:t>
            </a:r>
            <a:r>
              <a:rPr lang="fr-FR" sz="2800" dirty="0" smtClean="0"/>
              <a:t>/ </a:t>
            </a:r>
            <a:r>
              <a:rPr lang="fr-FR" sz="2800" dirty="0" smtClean="0"/>
              <a:t>[h]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1681304" y="2872563"/>
            <a:ext cx="92063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smtClean="0"/>
          </a:p>
          <a:p>
            <a:r>
              <a:rPr lang="fr-FR" sz="2800" dirty="0" smtClean="0"/>
              <a:t>Or    h = F / v       donc     [h] </a:t>
            </a:r>
            <a:r>
              <a:rPr lang="fr-FR" sz="2800" dirty="0" smtClean="0"/>
              <a:t>= </a:t>
            </a:r>
            <a:r>
              <a:rPr lang="fr-FR" sz="2800" dirty="0" smtClean="0"/>
              <a:t>[F] </a:t>
            </a:r>
            <a:r>
              <a:rPr lang="fr-FR" sz="2800" dirty="0" smtClean="0"/>
              <a:t>/ </a:t>
            </a:r>
            <a:r>
              <a:rPr lang="fr-FR" sz="2800" dirty="0" smtClean="0"/>
              <a:t>[v] = M L T</a:t>
            </a:r>
            <a:r>
              <a:rPr lang="fr-FR" sz="2800" baseline="30000" dirty="0" smtClean="0"/>
              <a:t>-2</a:t>
            </a:r>
            <a:r>
              <a:rPr lang="fr-FR" sz="2800" dirty="0" smtClean="0"/>
              <a:t> / (L T</a:t>
            </a:r>
            <a:r>
              <a:rPr lang="fr-FR" sz="2800" baseline="30000" dirty="0" smtClean="0"/>
              <a:t>-1</a:t>
            </a:r>
            <a:r>
              <a:rPr lang="fr-FR" sz="2800" dirty="0" smtClean="0"/>
              <a:t>) = M T</a:t>
            </a:r>
            <a:r>
              <a:rPr lang="fr-FR" sz="2800" baseline="30000" dirty="0" smtClean="0"/>
              <a:t>-1</a:t>
            </a:r>
            <a:endParaRPr lang="fr-FR" sz="2800" dirty="0" smtClean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483750" y="4205914"/>
            <a:ext cx="886099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Alors : </a:t>
            </a:r>
            <a:r>
              <a:rPr lang="fr-FR" sz="3200" b="1" dirty="0" smtClean="0"/>
              <a:t>[</a:t>
            </a:r>
            <a:r>
              <a:rPr lang="fr-FR" sz="4000" b="1" dirty="0" smtClean="0">
                <a:latin typeface="Symbol" panose="05050102010706020507" pitchFamily="18" charset="2"/>
              </a:rPr>
              <a:t>t</a:t>
            </a:r>
            <a:r>
              <a:rPr lang="fr-FR" sz="3200" b="1" dirty="0" smtClean="0"/>
              <a:t>]</a:t>
            </a:r>
            <a:r>
              <a:rPr lang="fr-FR" sz="3200" dirty="0" smtClean="0"/>
              <a:t> = </a:t>
            </a:r>
            <a:r>
              <a:rPr lang="fr-FR" sz="3200" dirty="0" smtClean="0"/>
              <a:t>M / (M T</a:t>
            </a:r>
            <a:r>
              <a:rPr lang="fr-FR" sz="3200" baseline="30000" dirty="0" smtClean="0"/>
              <a:t>-1</a:t>
            </a:r>
            <a:r>
              <a:rPr lang="fr-FR" sz="3200" dirty="0" smtClean="0"/>
              <a:t>) = </a:t>
            </a:r>
            <a:r>
              <a:rPr lang="fr-FR" sz="3200" b="1" dirty="0" smtClean="0"/>
              <a:t>T </a:t>
            </a:r>
            <a:endParaRPr lang="fr-FR" sz="3200" b="1" dirty="0" smtClean="0"/>
          </a:p>
          <a:p>
            <a:pPr algn="ctr"/>
            <a:endParaRPr lang="fr-FR" sz="2400" dirty="0" smtClean="0"/>
          </a:p>
          <a:p>
            <a:pPr algn="ctr"/>
            <a:r>
              <a:rPr lang="fr-FR" sz="2400" dirty="0" smtClean="0"/>
              <a:t>L’expression de </a:t>
            </a:r>
            <a:r>
              <a:rPr lang="fr-FR" sz="3200" dirty="0" smtClean="0">
                <a:latin typeface="Symbol" panose="05050102010706020507" pitchFamily="18" charset="2"/>
              </a:rPr>
              <a:t>t</a:t>
            </a:r>
            <a:r>
              <a:rPr lang="fr-FR" sz="2400" dirty="0" smtClean="0"/>
              <a:t> est bien homogène à un temps. 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81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1501" y="475852"/>
            <a:ext cx="7961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Traitement de la solution de l’équation </a:t>
            </a:r>
            <a:r>
              <a:rPr lang="fr-FR" sz="2800" b="1" dirty="0" smtClean="0">
                <a:solidFill>
                  <a:srgbClr val="C00000"/>
                </a:solidFill>
              </a:rPr>
              <a:t>différentielle</a:t>
            </a:r>
            <a:endParaRPr lang="fr-FR" sz="2800" dirty="0"/>
          </a:p>
        </p:txBody>
      </p:sp>
      <p:sp>
        <p:nvSpPr>
          <p:cNvPr id="6" name="Rectangle 5"/>
          <p:cNvSpPr/>
          <p:nvPr/>
        </p:nvSpPr>
        <p:spPr>
          <a:xfrm>
            <a:off x="851501" y="1858535"/>
            <a:ext cx="11708619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2429510"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 :    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fr-FR" sz="2400" b="1" dirty="0" err="1" smtClean="0">
                <a:solidFill>
                  <a:srgbClr val="0000FF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baseline="-25000" dirty="0" err="1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fr-FR" sz="3200" b="1" baseline="300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-t/</a:t>
            </a:r>
            <a:r>
              <a:rPr lang="fr-FR" sz="3200" b="1" baseline="30000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32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sin(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400" b="1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</a:t>
            </a:r>
            <a:r>
              <a:rPr lang="fr-FR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ω² = ω</a:t>
            </a:r>
            <a:r>
              <a:rPr lang="fr-FR" sz="2400" b="1" baseline="-250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² - 1/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²  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 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 m/h</a:t>
            </a:r>
            <a:endParaRPr lang="fr-FR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51500" y="2658724"/>
            <a:ext cx="1096710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Symbol" panose="05050102010706020507" pitchFamily="18" charset="2"/>
              </a:rPr>
              <a:t>q</a:t>
            </a:r>
            <a:r>
              <a:rPr lang="fr-FR" sz="2000" b="1" dirty="0" smtClean="0"/>
              <a:t>’ </a:t>
            </a:r>
            <a:r>
              <a:rPr lang="fr-FR" sz="2000" b="1" dirty="0" smtClean="0"/>
              <a:t>= - (1/</a:t>
            </a:r>
            <a:r>
              <a:rPr lang="fr-FR" sz="2000" b="1" dirty="0" smtClean="0">
                <a:latin typeface="Symbol" panose="05050102010706020507" pitchFamily="18" charset="2"/>
              </a:rPr>
              <a:t>t)</a:t>
            </a:r>
            <a:r>
              <a:rPr lang="fr-FR" sz="2000" b="1" dirty="0" smtClean="0"/>
              <a:t> </a:t>
            </a:r>
            <a:r>
              <a:rPr lang="fr-FR" sz="2000" b="1" dirty="0" smtClean="0">
                <a:latin typeface="Symbol" panose="05050102010706020507" pitchFamily="18" charset="2"/>
              </a:rPr>
              <a:t>q </a:t>
            </a:r>
            <a:r>
              <a:rPr lang="fr-FR" sz="20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4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-t/</a:t>
            </a:r>
            <a:r>
              <a:rPr lang="fr-FR" sz="2400" b="1" baseline="30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sin(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+ </a:t>
            </a:r>
            <a:r>
              <a:rPr lang="fr-FR" sz="2000" dirty="0" smtClean="0"/>
              <a:t>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fr-FR" sz="2000" b="1" dirty="0" smtClean="0">
                <a:latin typeface="Symbol" panose="05050102010706020507" pitchFamily="18" charset="2"/>
              </a:rPr>
              <a:t>q </a:t>
            </a:r>
            <a:r>
              <a:rPr lang="fr-FR" sz="20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-t/</a:t>
            </a:r>
            <a:r>
              <a:rPr lang="fr-FR" sz="2000" b="1" baseline="30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cos(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= </a:t>
            </a:r>
            <a:r>
              <a:rPr lang="fr-FR" sz="2000" b="1" dirty="0" smtClean="0">
                <a:latin typeface="Symbol" panose="05050102010706020507" pitchFamily="18" charset="2"/>
              </a:rPr>
              <a:t>q </a:t>
            </a:r>
            <a:r>
              <a:rPr lang="fr-FR" sz="20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4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-t/</a:t>
            </a:r>
            <a:r>
              <a:rPr lang="fr-FR" sz="2400" b="1" baseline="30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fr-FR" sz="2000" b="1" dirty="0" smtClean="0"/>
              <a:t>- (1/</a:t>
            </a:r>
            <a:r>
              <a:rPr lang="fr-FR" sz="2000" b="1" dirty="0" smtClean="0">
                <a:latin typeface="Symbol" panose="05050102010706020507" pitchFamily="18" charset="2"/>
              </a:rPr>
              <a:t>t)</a:t>
            </a:r>
            <a:r>
              <a:rPr lang="fr-FR" sz="2000" b="1" dirty="0" smtClean="0"/>
              <a:t>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sin(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+ </a:t>
            </a:r>
            <a:r>
              <a:rPr lang="fr-FR" sz="2000" dirty="0" smtClean="0"/>
              <a:t>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cos(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)]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fr-FR" sz="2000" b="1" dirty="0">
              <a:latin typeface="Symbol" panose="05050102010706020507" pitchFamily="18" charset="2"/>
              <a:cs typeface="Times New Roman" panose="02020603050405020304" pitchFamily="18" charset="0"/>
            </a:endParaRPr>
          </a:p>
          <a:p>
            <a:r>
              <a:rPr lang="fr-FR" sz="2000" b="1" dirty="0" smtClean="0">
                <a:latin typeface="Symbol" panose="05050102010706020507" pitchFamily="18" charset="2"/>
              </a:rPr>
              <a:t>q</a:t>
            </a:r>
            <a:r>
              <a:rPr lang="fr-FR" sz="2000" b="1" dirty="0" smtClean="0">
                <a:cs typeface="Times New Roman" panose="02020603050405020304" pitchFamily="18" charset="0"/>
              </a:rPr>
              <a:t>’’ </a:t>
            </a:r>
            <a:r>
              <a:rPr lang="fr-FR" sz="2000" b="1" dirty="0" smtClean="0">
                <a:cs typeface="Times New Roman" panose="02020603050405020304" pitchFamily="18" charset="0"/>
              </a:rPr>
              <a:t>= </a:t>
            </a:r>
            <a:r>
              <a:rPr lang="fr-FR" sz="2000" b="1" dirty="0" smtClean="0">
                <a:latin typeface="Symbol" panose="05050102010706020507" pitchFamily="18" charset="2"/>
              </a:rPr>
              <a:t>q </a:t>
            </a:r>
            <a:r>
              <a:rPr lang="fr-FR" sz="20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4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-t/</a:t>
            </a:r>
            <a:r>
              <a:rPr lang="fr-FR" sz="2400" b="1" baseline="30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fr-FR" sz="2000" b="1" dirty="0" smtClean="0"/>
              <a:t>(1/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baseline="30000" dirty="0" smtClean="0"/>
              <a:t>2</a:t>
            </a:r>
            <a:r>
              <a:rPr lang="fr-FR" sz="2000" b="1" dirty="0" smtClean="0"/>
              <a:t> –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baseline="30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>
                <a:latin typeface="Symbol" panose="05050102010706020507" pitchFamily="18" charset="2"/>
              </a:rPr>
              <a:t>)</a:t>
            </a:r>
            <a:r>
              <a:rPr lang="fr-FR" sz="2000" b="1" dirty="0" smtClean="0"/>
              <a:t>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(sin(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+ (- 2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w/t )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cos(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f)] 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587647" y="4057233"/>
            <a:ext cx="94948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Alors : </a:t>
            </a:r>
          </a:p>
          <a:p>
            <a:r>
              <a:rPr lang="fr-FR" sz="2400" b="1" dirty="0" smtClean="0">
                <a:solidFill>
                  <a:srgbClr val="C00000"/>
                </a:solidFill>
              </a:rPr>
              <a:t>    Terme cos </a:t>
            </a:r>
            <a:r>
              <a:rPr lang="fr-FR" sz="2400" b="1" dirty="0" smtClean="0">
                <a:solidFill>
                  <a:srgbClr val="C00000"/>
                </a:solidFill>
              </a:rPr>
              <a:t>:    </a:t>
            </a:r>
            <a:r>
              <a:rPr lang="fr-FR" sz="2000" b="1" dirty="0" smtClean="0"/>
              <a:t>-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w/t</a:t>
            </a:r>
            <a:r>
              <a:rPr lang="fr-FR" sz="2000" b="1" dirty="0" smtClean="0"/>
              <a:t> </a:t>
            </a:r>
            <a:r>
              <a:rPr lang="fr-FR" sz="2400" b="1" dirty="0" smtClean="0"/>
              <a:t>+</a:t>
            </a:r>
            <a:r>
              <a:rPr lang="fr-FR" sz="2000" b="1" dirty="0" smtClean="0"/>
              <a:t> </a:t>
            </a:r>
            <a:r>
              <a:rPr lang="fr-FR" sz="2000" b="1" dirty="0" smtClean="0"/>
              <a:t>(h/m) </a:t>
            </a:r>
            <a:r>
              <a:rPr lang="fr-FR" sz="24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dirty="0" smtClean="0"/>
              <a:t> = 0          donc</a:t>
            </a:r>
            <a:r>
              <a:rPr lang="fr-FR" sz="2400" b="1" dirty="0" smtClean="0"/>
              <a:t>  </a:t>
            </a:r>
            <a:r>
              <a:rPr lang="fr-FR" sz="2400" b="1" dirty="0" smtClean="0"/>
              <a:t>2 m/</a:t>
            </a:r>
            <a:r>
              <a:rPr lang="fr-FR" sz="2800" b="1" dirty="0" smtClean="0">
                <a:latin typeface="Symbol" panose="05050102010706020507" pitchFamily="18" charset="2"/>
              </a:rPr>
              <a:t>t</a:t>
            </a:r>
            <a:r>
              <a:rPr lang="fr-FR" sz="2400" b="1" dirty="0" smtClean="0"/>
              <a:t> </a:t>
            </a:r>
            <a:r>
              <a:rPr lang="fr-FR" sz="2400" b="1" dirty="0" smtClean="0"/>
              <a:t>= </a:t>
            </a:r>
            <a:r>
              <a:rPr lang="fr-FR" sz="2400" b="1" dirty="0" smtClean="0"/>
              <a:t>h         </a:t>
            </a:r>
            <a:r>
              <a:rPr lang="fr-FR" sz="2000" b="1" dirty="0" smtClean="0"/>
              <a:t>alors</a:t>
            </a:r>
            <a:r>
              <a:rPr lang="fr-FR" sz="2400" b="1" dirty="0" smtClean="0"/>
              <a:t>   </a:t>
            </a:r>
            <a:r>
              <a:rPr lang="fr-FR" sz="24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t</a:t>
            </a:r>
            <a:r>
              <a:rPr lang="fr-FR" sz="2400" b="1" dirty="0" smtClean="0">
                <a:solidFill>
                  <a:srgbClr val="0000FF"/>
                </a:solidFill>
              </a:rPr>
              <a:t> = </a:t>
            </a:r>
            <a:r>
              <a:rPr lang="fr-FR" sz="2400" b="1" dirty="0" smtClean="0">
                <a:solidFill>
                  <a:srgbClr val="0000FF"/>
                </a:solidFill>
              </a:rPr>
              <a:t>2 m/h </a:t>
            </a:r>
            <a:endParaRPr lang="fr-FR" sz="2400" b="1" dirty="0" smtClean="0">
              <a:solidFill>
                <a:srgbClr val="0000FF"/>
              </a:solidFill>
            </a:endParaRPr>
          </a:p>
          <a:p>
            <a:endParaRPr lang="fr-FR" sz="2000" b="1" dirty="0"/>
          </a:p>
          <a:p>
            <a:r>
              <a:rPr lang="fr-FR" sz="2400" b="1" dirty="0" smtClean="0">
                <a:solidFill>
                  <a:srgbClr val="C00000"/>
                </a:solidFill>
              </a:rPr>
              <a:t>    Terme sin </a:t>
            </a:r>
            <a:r>
              <a:rPr lang="fr-FR" sz="2400" b="1" smtClean="0">
                <a:solidFill>
                  <a:srgbClr val="C00000"/>
                </a:solidFill>
              </a:rPr>
              <a:t>: </a:t>
            </a:r>
            <a:r>
              <a:rPr lang="fr-FR" sz="2400" b="1"/>
              <a:t> </a:t>
            </a:r>
            <a:r>
              <a:rPr lang="fr-FR" sz="2400" b="1" smtClean="0"/>
              <a:t>   </a:t>
            </a:r>
            <a:r>
              <a:rPr lang="fr-FR" sz="2000" b="1" smtClean="0"/>
              <a:t>(</a:t>
            </a:r>
            <a:r>
              <a:rPr lang="fr-FR" sz="2000" b="1" dirty="0" smtClean="0"/>
              <a:t>1/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baseline="30000" dirty="0" smtClean="0"/>
              <a:t>2</a:t>
            </a:r>
            <a:r>
              <a:rPr lang="fr-FR" sz="2000" b="1" dirty="0" smtClean="0"/>
              <a:t> </a:t>
            </a:r>
            <a:r>
              <a:rPr lang="fr-FR" sz="2000" b="1" dirty="0" smtClean="0"/>
              <a:t>–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baseline="30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/>
              <a:t>) </a:t>
            </a:r>
            <a:r>
              <a:rPr lang="fr-FR" sz="2400" b="1" dirty="0" smtClean="0"/>
              <a:t>–</a:t>
            </a:r>
            <a:r>
              <a:rPr lang="fr-FR" sz="2000" b="1" dirty="0" smtClean="0"/>
              <a:t> (h/</a:t>
            </a:r>
            <a:r>
              <a:rPr lang="fr-FR" b="1" dirty="0"/>
              <a:t>m</a:t>
            </a:r>
            <a:r>
              <a:rPr lang="fr-FR" b="1" dirty="0" smtClean="0"/>
              <a:t> </a:t>
            </a:r>
            <a:r>
              <a:rPr lang="fr-FR" sz="2000" b="1" dirty="0" smtClean="0"/>
              <a:t>)/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dirty="0" smtClean="0"/>
              <a:t> </a:t>
            </a:r>
            <a:r>
              <a:rPr lang="fr-FR" sz="2000" b="1" dirty="0" smtClean="0"/>
              <a:t>+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(g/</a:t>
            </a:r>
            <a:r>
              <a:rPr lang="fr-FR" b="1" dirty="0" smtClean="0"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2000" b="1" dirty="0" smtClean="0"/>
              <a:t> </a:t>
            </a:r>
            <a:r>
              <a:rPr lang="fr-FR" sz="2000" b="1" dirty="0" smtClean="0"/>
              <a:t>= 0     </a:t>
            </a:r>
          </a:p>
          <a:p>
            <a:r>
              <a:rPr lang="fr-FR" sz="2000" b="1" dirty="0" smtClean="0"/>
              <a:t>        donc  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baseline="30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/>
              <a:t> </a:t>
            </a:r>
            <a:r>
              <a:rPr lang="fr-FR" sz="2000" b="1" dirty="0" smtClean="0"/>
              <a:t>+ </a:t>
            </a:r>
            <a:r>
              <a:rPr lang="fr-FR" sz="2000" b="1" dirty="0" smtClean="0"/>
              <a:t>(h/</a:t>
            </a:r>
            <a:r>
              <a:rPr lang="fr-FR" b="1" dirty="0" smtClean="0"/>
              <a:t>m </a:t>
            </a:r>
            <a:r>
              <a:rPr lang="fr-FR" sz="2000" b="1" dirty="0" smtClean="0"/>
              <a:t>)/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dirty="0" smtClean="0"/>
              <a:t> </a:t>
            </a:r>
            <a:r>
              <a:rPr lang="fr-FR" sz="2000" b="1" dirty="0" smtClean="0"/>
              <a:t>=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(g/</a:t>
            </a:r>
            <a:r>
              <a:rPr lang="fr-FR" b="1" dirty="0" smtClean="0"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2000" b="1" dirty="0" smtClean="0"/>
              <a:t> </a:t>
            </a:r>
            <a:r>
              <a:rPr lang="fr-FR" sz="2000" b="1" dirty="0" smtClean="0"/>
              <a:t>+ </a:t>
            </a:r>
            <a:r>
              <a:rPr lang="fr-FR" sz="2000" b="1" dirty="0" smtClean="0"/>
              <a:t>1/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baseline="30000" dirty="0" smtClean="0"/>
              <a:t>2</a:t>
            </a:r>
            <a:r>
              <a:rPr lang="fr-FR" sz="2000" b="1" dirty="0" smtClean="0"/>
              <a:t>     </a:t>
            </a:r>
            <a:r>
              <a:rPr lang="fr-FR" sz="2000" b="1" dirty="0" smtClean="0"/>
              <a:t>alors   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baseline="-25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000" b="1" baseline="30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/>
              <a:t> – 1/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baseline="30000" dirty="0" smtClean="0"/>
              <a:t>2</a:t>
            </a:r>
            <a:r>
              <a:rPr lang="fr-FR" sz="2000" b="1" dirty="0" smtClean="0"/>
              <a:t> </a:t>
            </a:r>
            <a:r>
              <a:rPr lang="fr-FR" sz="2000" b="1" dirty="0" smtClean="0"/>
              <a:t>+ </a:t>
            </a:r>
            <a:r>
              <a:rPr lang="fr-FR" sz="2000" b="1" dirty="0" smtClean="0"/>
              <a:t>(h/</a:t>
            </a:r>
            <a:r>
              <a:rPr lang="fr-FR" b="1" dirty="0" smtClean="0"/>
              <a:t>m </a:t>
            </a:r>
            <a:r>
              <a:rPr lang="fr-FR" sz="2000" b="1" dirty="0" smtClean="0"/>
              <a:t>)/</a:t>
            </a:r>
            <a:r>
              <a:rPr lang="fr-FR" sz="2000" b="1" dirty="0" smtClean="0">
                <a:latin typeface="Symbol" panose="05050102010706020507" pitchFamily="18" charset="2"/>
              </a:rPr>
              <a:t>t </a:t>
            </a:r>
            <a:r>
              <a:rPr lang="fr-FR" sz="2000" b="1" dirty="0" smtClean="0"/>
              <a:t>=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(g/</a:t>
            </a:r>
            <a:r>
              <a:rPr lang="fr-FR" b="1" dirty="0" smtClean="0"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r-FR" sz="2000" b="1" dirty="0" smtClean="0"/>
              <a:t> + 1/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baseline="30000" dirty="0" smtClean="0"/>
              <a:t>2</a:t>
            </a:r>
          </a:p>
          <a:p>
            <a:r>
              <a:rPr lang="fr-FR" sz="2000" b="1" dirty="0" smtClean="0"/>
              <a:t>        </a:t>
            </a:r>
            <a:r>
              <a:rPr lang="fr-FR" sz="2000" b="1" dirty="0" smtClean="0"/>
              <a:t>or </a:t>
            </a:r>
            <a:r>
              <a:rPr lang="fr-FR" sz="2000" b="1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000" b="1" baseline="-25000" dirty="0" smtClean="0"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000" b="1" baseline="30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/>
              <a:t> </a:t>
            </a:r>
            <a:r>
              <a:rPr lang="fr-FR" sz="2000" b="1" dirty="0" smtClean="0"/>
              <a:t>= </a:t>
            </a:r>
            <a:r>
              <a:rPr lang="fr-FR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g/</a:t>
            </a:r>
            <a:r>
              <a:rPr lang="fr-FR" b="1" dirty="0" smtClean="0"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</a:t>
            </a:r>
            <a:r>
              <a:rPr lang="fr-FR" sz="2000" b="1" dirty="0" smtClean="0"/>
              <a:t>    </a:t>
            </a:r>
            <a:r>
              <a:rPr lang="fr-FR" sz="2000" b="1" dirty="0" smtClean="0"/>
              <a:t>donc finalement :   </a:t>
            </a:r>
            <a:r>
              <a:rPr lang="fr-FR" sz="2000" b="1" dirty="0" smtClean="0"/>
              <a:t>h  </a:t>
            </a:r>
            <a:r>
              <a:rPr lang="fr-FR" sz="2000" b="1" dirty="0" smtClean="0"/>
              <a:t>= </a:t>
            </a:r>
            <a:r>
              <a:rPr lang="fr-FR" sz="2000" b="1" dirty="0" smtClean="0"/>
              <a:t>2m/</a:t>
            </a:r>
            <a:r>
              <a:rPr lang="fr-FR" sz="2000" b="1" dirty="0" smtClean="0">
                <a:latin typeface="Symbol" panose="05050102010706020507" pitchFamily="18" charset="2"/>
              </a:rPr>
              <a:t>t</a:t>
            </a:r>
            <a:r>
              <a:rPr lang="fr-FR" sz="2000" b="1" dirty="0" smtClean="0"/>
              <a:t>    </a:t>
            </a:r>
            <a:r>
              <a:rPr lang="fr-FR" sz="2000" b="1" dirty="0" smtClean="0"/>
              <a:t>et donc on retrouve   </a:t>
            </a:r>
            <a:r>
              <a:rPr lang="fr-FR" sz="24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t</a:t>
            </a:r>
            <a:r>
              <a:rPr lang="fr-FR" sz="2400" b="1" dirty="0" smtClean="0">
                <a:solidFill>
                  <a:srgbClr val="0000FF"/>
                </a:solidFill>
              </a:rPr>
              <a:t> = </a:t>
            </a:r>
            <a:r>
              <a:rPr lang="fr-FR" sz="2400" b="1" dirty="0" smtClean="0">
                <a:solidFill>
                  <a:srgbClr val="0000FF"/>
                </a:solidFill>
              </a:rPr>
              <a:t>2m/h </a:t>
            </a:r>
            <a:endParaRPr lang="fr-FR" sz="2400" b="1" dirty="0" smtClean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2913" y="1092843"/>
            <a:ext cx="45508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’’ + (</a:t>
            </a:r>
            <a:r>
              <a:rPr lang="fr-FR" sz="32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h/m)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+ (g/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Courgette" panose="02000603070400060004" pitchFamily="2" charset="0"/>
                <a:ea typeface="Times New Roman" panose="02020603050405020304" pitchFamily="18" charset="0"/>
              </a:rPr>
              <a:t>l </a:t>
            </a:r>
            <a:r>
              <a:rPr lang="fr-FR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3200" b="1" dirty="0" smtClean="0">
                <a:solidFill>
                  <a:srgbClr val="C0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fr-FR" sz="32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endParaRPr lang="fr-FR" sz="3200" b="1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7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389</Words>
  <Application>Microsoft Office PowerPoint</Application>
  <PresentationFormat>Grand écran</PresentationFormat>
  <Paragraphs>47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Courgette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7</cp:revision>
  <dcterms:created xsi:type="dcterms:W3CDTF">2021-05-02T14:15:30Z</dcterms:created>
  <dcterms:modified xsi:type="dcterms:W3CDTF">2021-05-02T15:06:45Z</dcterms:modified>
</cp:coreProperties>
</file>