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2" r:id="rId6"/>
    <p:sldId id="261" r:id="rId7"/>
    <p:sldId id="258" r:id="rId8"/>
    <p:sldId id="263" r:id="rId9"/>
    <p:sldId id="267" r:id="rId10"/>
    <p:sldId id="268" r:id="rId11"/>
    <p:sldId id="265" r:id="rId12"/>
    <p:sldId id="270" r:id="rId13"/>
    <p:sldId id="269" r:id="rId14"/>
    <p:sldId id="266" r:id="rId15"/>
    <p:sldId id="264" r:id="rId16"/>
    <p:sldId id="271" r:id="rId17"/>
    <p:sldId id="272"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62" autoAdjust="0"/>
    <p:restoredTop sz="94660"/>
  </p:normalViewPr>
  <p:slideViewPr>
    <p:cSldViewPr snapToGrid="0">
      <p:cViewPr>
        <p:scale>
          <a:sx n="48" d="100"/>
          <a:sy n="48" d="100"/>
        </p:scale>
        <p:origin x="-1104" y="-132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1960392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4060810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2888299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3365967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1241304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2870323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3779903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113627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267988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992489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96F71EC-429D-4A60-A7AF-A4745DD3BEDD}" type="datetimeFigureOut">
              <a:rPr lang="fr-FR" smtClean="0"/>
              <a:pPr/>
              <a:t>15/02/2014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342898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F71EC-429D-4A60-A7AF-A4745DD3BEDD}" type="datetimeFigureOut">
              <a:rPr lang="fr-FR" smtClean="0"/>
              <a:pPr/>
              <a:t>15/02/2014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542373-2882-4E19-9BF7-C18A6A0271CF}" type="slidenum">
              <a:rPr lang="fr-FR" smtClean="0"/>
              <a:pPr/>
              <a:t>‹N°›</a:t>
            </a:fld>
            <a:endParaRPr lang="fr-FR"/>
          </a:p>
        </p:txBody>
      </p:sp>
    </p:spTree>
    <p:extLst>
      <p:ext uri="{BB962C8B-B14F-4D97-AF65-F5344CB8AC3E}">
        <p14:creationId xmlns:p14="http://schemas.microsoft.com/office/powerpoint/2010/main" xmlns="" val="3785510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gif"/><Relationship Id="rId7" Type="http://schemas.openxmlformats.org/officeDocument/2006/relationships/image" Target="../media/image25.jpeg"/><Relationship Id="rId2" Type="http://schemas.openxmlformats.org/officeDocument/2006/relationships/hyperlink" Target="http://commons.wikimedia.org/wiki/File:ConstellationGPS.gif" TargetMode="Externa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hyperlink" Target="http://upload.wikimedia.org/wikipedia/commons/1/17/Navstar.jp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1610" y="306570"/>
            <a:ext cx="7081506" cy="758669"/>
          </a:xfrm>
          <a:prstGeom prst="rect">
            <a:avLst/>
          </a:prstGeom>
        </p:spPr>
        <p:txBody>
          <a:bodyPr wrap="square">
            <a:spAutoFit/>
          </a:bodyPr>
          <a:lstStyle/>
          <a:p>
            <a:pPr lvl="0">
              <a:lnSpc>
                <a:spcPct val="115000"/>
              </a:lnSpc>
              <a:spcAft>
                <a:spcPts val="0"/>
              </a:spcAft>
            </a:pPr>
            <a:r>
              <a:rPr lang="fr-FR" sz="4000" b="1" dirty="0" smtClean="0">
                <a:solidFill>
                  <a:srgbClr val="0000CC"/>
                </a:solidFill>
                <a:effectLst/>
                <a:latin typeface="Calibri" panose="020F0502020204030204" pitchFamily="34" charset="0"/>
                <a:ea typeface="Calibri" panose="020F0502020204030204" pitchFamily="34" charset="0"/>
                <a:cs typeface="Times New Roman" panose="02020603050405020304" pitchFamily="18" charset="0"/>
              </a:rPr>
              <a:t>Comment mesurer le temps ?</a:t>
            </a:r>
          </a:p>
        </p:txBody>
      </p:sp>
      <p:pic>
        <p:nvPicPr>
          <p:cNvPr id="5" name="Image 4"/>
          <p:cNvPicPr>
            <a:picLocks noChangeAspect="1"/>
          </p:cNvPicPr>
          <p:nvPr/>
        </p:nvPicPr>
        <p:blipFill rotWithShape="1">
          <a:blip r:embed="rId2" cstate="print">
            <a:extLst>
              <a:ext uri="{28A0092B-C50C-407E-A947-70E740481C1C}">
                <a14:useLocalDpi xmlns:a14="http://schemas.microsoft.com/office/drawing/2010/main" xmlns="" val="0"/>
              </a:ext>
            </a:extLst>
          </a:blip>
          <a:srcRect l="8562" t="2001" r="2197" b="-2001"/>
          <a:stretch/>
        </p:blipFill>
        <p:spPr>
          <a:xfrm>
            <a:off x="201611" y="2211610"/>
            <a:ext cx="5245576" cy="3226664"/>
          </a:xfrm>
          <a:prstGeom prst="rect">
            <a:avLst/>
          </a:prstGeom>
        </p:spPr>
      </p:pic>
      <p:sp>
        <p:nvSpPr>
          <p:cNvPr id="6" name="Rectangle 5"/>
          <p:cNvSpPr/>
          <p:nvPr/>
        </p:nvSpPr>
        <p:spPr>
          <a:xfrm>
            <a:off x="5807243" y="4581151"/>
            <a:ext cx="5710988" cy="2180597"/>
          </a:xfrm>
          <a:prstGeom prst="rect">
            <a:avLst/>
          </a:prstGeom>
        </p:spPr>
        <p:txBody>
          <a:bodyPr wrap="square">
            <a:spAutoFit/>
          </a:bodyPr>
          <a:lstStyle/>
          <a:p>
            <a:pPr marL="637540" lvl="1" indent="-180340" algn="just">
              <a:lnSpc>
                <a:spcPct val="115000"/>
              </a:lnSpc>
              <a:tabLst>
                <a:tab pos="270510" algn="l"/>
              </a:tabLst>
            </a:pPr>
            <a:r>
              <a:rPr lang="fr-FR" sz="24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Par la répétition de phénomènes naturels périodiques : alternance du jour et de la nuit, cycle des saisons, phases de la Lune. </a:t>
            </a:r>
            <a:endParaRPr lang="fr-FR"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endParaRPr lang="fr-FR" sz="22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7" name="Imag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937821" y="1065239"/>
            <a:ext cx="5891319" cy="2961329"/>
          </a:xfrm>
          <a:prstGeom prst="rect">
            <a:avLst/>
          </a:prstGeom>
        </p:spPr>
      </p:pic>
    </p:spTree>
    <p:extLst>
      <p:ext uri="{BB962C8B-B14F-4D97-AF65-F5344CB8AC3E}">
        <p14:creationId xmlns:p14="http://schemas.microsoft.com/office/powerpoint/2010/main" xmlns="" val="4181469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6274" y="851621"/>
            <a:ext cx="6096000" cy="1233286"/>
          </a:xfrm>
          <a:prstGeom prst="rect">
            <a:avLst/>
          </a:prstGeom>
        </p:spPr>
        <p:txBody>
          <a:bodyPr>
            <a:spAutoFit/>
          </a:bodyPr>
          <a:lstStyle/>
          <a:p>
            <a:pPr algn="just">
              <a:lnSpc>
                <a:spcPct val="115000"/>
              </a:lnSpc>
              <a:spcAft>
                <a:spcPts val="0"/>
              </a:spcAft>
            </a:pPr>
            <a:r>
              <a:rPr lang="fr-FR" sz="24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Par le déplacement de l'ombre d'un bâton (gnomon ou cadran solaire). </a:t>
            </a:r>
            <a:endParaRPr lang="fr-FR"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endParaRPr lang="fr-FR"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10" name="Image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546295" y="1468264"/>
            <a:ext cx="4991690" cy="3481704"/>
          </a:xfrm>
          <a:prstGeom prst="rect">
            <a:avLst/>
          </a:prstGeom>
        </p:spPr>
      </p:pic>
      <p:pic>
        <p:nvPicPr>
          <p:cNvPr id="11" name="Imag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12213" y="2913614"/>
            <a:ext cx="4388143" cy="3294681"/>
          </a:xfrm>
          <a:prstGeom prst="rect">
            <a:avLst/>
          </a:prstGeom>
        </p:spPr>
      </p:pic>
    </p:spTree>
    <p:extLst>
      <p:ext uri="{BB962C8B-B14F-4D97-AF65-F5344CB8AC3E}">
        <p14:creationId xmlns:p14="http://schemas.microsoft.com/office/powerpoint/2010/main" xmlns="" val="2724940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6063" y="1124984"/>
            <a:ext cx="6096000" cy="1339213"/>
          </a:xfrm>
          <a:prstGeom prst="rect">
            <a:avLst/>
          </a:prstGeom>
        </p:spPr>
        <p:txBody>
          <a:bodyPr>
            <a:spAutoFit/>
          </a:bodyPr>
          <a:lstStyle/>
          <a:p>
            <a:pPr algn="just">
              <a:lnSpc>
                <a:spcPct val="115000"/>
              </a:lnSpc>
              <a:spcAft>
                <a:spcPts val="0"/>
              </a:spcAft>
            </a:pPr>
            <a:r>
              <a:rPr lang="fr-FR" sz="24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Avec un réservoir d'eau ou de sable qui se vide régulièrement (clepsydre ou sablier). </a:t>
            </a:r>
            <a:endParaRPr lang="fr-FR" sz="24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87405" y="1308021"/>
            <a:ext cx="2932699" cy="4723811"/>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10072" y="2464197"/>
            <a:ext cx="2936706" cy="3864087"/>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66759" y="3015589"/>
            <a:ext cx="2100124" cy="3312695"/>
          </a:xfrm>
          <a:prstGeom prst="rect">
            <a:avLst/>
          </a:prstGeom>
        </p:spPr>
      </p:pic>
    </p:spTree>
    <p:extLst>
      <p:ext uri="{BB962C8B-B14F-4D97-AF65-F5344CB8AC3E}">
        <p14:creationId xmlns:p14="http://schemas.microsoft.com/office/powerpoint/2010/main" xmlns="" val="170883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9810" y="771411"/>
            <a:ext cx="2983832" cy="3490186"/>
          </a:xfrm>
          <a:prstGeom prst="rect">
            <a:avLst/>
          </a:prstGeom>
        </p:spPr>
        <p:txBody>
          <a:bodyPr wrap="square">
            <a:spAutoFit/>
          </a:bodyPr>
          <a:lstStyle/>
          <a:p>
            <a:pPr marL="180340" indent="-180340" algn="just">
              <a:lnSpc>
                <a:spcPct val="115000"/>
              </a:lnSpc>
              <a:spcAft>
                <a:spcPts val="0"/>
              </a:spcAft>
              <a:tabLst>
                <a:tab pos="180340" algn="l"/>
              </a:tabLst>
            </a:pPr>
            <a:r>
              <a:rPr lang="fr-FR" sz="24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Avec un oscillateur mécanique, un circuit électrique ou un dispositif électronique qui oscille à une fréquence connue.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p:cNvPicPr>
            <a:picLocks noChangeAspect="1"/>
          </p:cNvPicPr>
          <p:nvPr/>
        </p:nvPicPr>
        <p:blipFill rotWithShape="1">
          <a:blip r:embed="rId2" cstate="print">
            <a:extLst>
              <a:ext uri="{28A0092B-C50C-407E-A947-70E740481C1C}">
                <a14:useLocalDpi xmlns:a14="http://schemas.microsoft.com/office/drawing/2010/main" xmlns="" val="0"/>
              </a:ext>
            </a:extLst>
          </a:blip>
          <a:srcRect l="4780" t="5339" r="2789" b="2403"/>
          <a:stretch/>
        </p:blipFill>
        <p:spPr>
          <a:xfrm>
            <a:off x="5614737" y="449178"/>
            <a:ext cx="4940968" cy="5733191"/>
          </a:xfrm>
          <a:prstGeom prst="rect">
            <a:avLst/>
          </a:prstGeom>
        </p:spPr>
      </p:pic>
      <p:sp>
        <p:nvSpPr>
          <p:cNvPr id="4" name="ZoneTexte 3"/>
          <p:cNvSpPr txBox="1"/>
          <p:nvPr/>
        </p:nvSpPr>
        <p:spPr>
          <a:xfrm>
            <a:off x="2186609" y="4532242"/>
            <a:ext cx="3478696" cy="1200329"/>
          </a:xfrm>
          <a:prstGeom prst="rect">
            <a:avLst/>
          </a:prstGeom>
          <a:noFill/>
        </p:spPr>
        <p:txBody>
          <a:bodyPr wrap="square" rtlCol="0">
            <a:spAutoFit/>
          </a:bodyPr>
          <a:lstStyle/>
          <a:p>
            <a:r>
              <a:rPr lang="fr-FR" sz="2400" b="1" u="sng" dirty="0" smtClean="0"/>
              <a:t>Base de temps </a:t>
            </a:r>
            <a:r>
              <a:rPr lang="fr-FR" sz="2400" b="1" dirty="0" smtClean="0"/>
              <a:t>: pendule entretenu par la chute </a:t>
            </a:r>
          </a:p>
          <a:p>
            <a:r>
              <a:rPr lang="fr-FR" sz="2400" b="1" dirty="0" smtClean="0"/>
              <a:t>d’un « poids »</a:t>
            </a:r>
            <a:endParaRPr lang="fr-FR" sz="2400" b="1" dirty="0"/>
          </a:p>
        </p:txBody>
      </p:sp>
    </p:spTree>
    <p:extLst>
      <p:ext uri="{BB962C8B-B14F-4D97-AF65-F5344CB8AC3E}">
        <p14:creationId xmlns:p14="http://schemas.microsoft.com/office/powerpoint/2010/main" xmlns="" val="2185684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46146" y="1187116"/>
            <a:ext cx="3560495" cy="5029200"/>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642729" y="1363579"/>
            <a:ext cx="3784268" cy="4676274"/>
          </a:xfrm>
          <a:prstGeom prst="rect">
            <a:avLst/>
          </a:prstGeom>
        </p:spPr>
      </p:pic>
      <p:sp>
        <p:nvSpPr>
          <p:cNvPr id="6" name="Rectangle 5"/>
          <p:cNvSpPr/>
          <p:nvPr/>
        </p:nvSpPr>
        <p:spPr>
          <a:xfrm>
            <a:off x="1049208" y="388839"/>
            <a:ext cx="8845691" cy="523220"/>
          </a:xfrm>
          <a:prstGeom prst="rect">
            <a:avLst/>
          </a:prstGeom>
        </p:spPr>
        <p:txBody>
          <a:bodyPr wrap="none">
            <a:spAutoFit/>
          </a:bodyPr>
          <a:lstStyle/>
          <a:p>
            <a:r>
              <a:rPr lang="fr-FR" sz="2800" b="1" i="1" dirty="0" smtClean="0">
                <a:solidFill>
                  <a:srgbClr val="0000CC"/>
                </a:solidFill>
                <a:effectLst/>
                <a:latin typeface="arial" panose="020B0604020202020204" pitchFamily="34" charset="0"/>
              </a:rPr>
              <a:t>HORLOGES MARINES DE JOHN HARRISON (1760)</a:t>
            </a:r>
            <a:endParaRPr lang="fr-FR" sz="2800" b="1" i="1" dirty="0">
              <a:solidFill>
                <a:srgbClr val="0000CC"/>
              </a:solidFill>
            </a:endParaRPr>
          </a:p>
        </p:txBody>
      </p:sp>
    </p:spTree>
    <p:extLst>
      <p:ext uri="{BB962C8B-B14F-4D97-AF65-F5344CB8AC3E}">
        <p14:creationId xmlns:p14="http://schemas.microsoft.com/office/powerpoint/2010/main" xmlns="" val="2455424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cstate="print">
            <a:extLst>
              <a:ext uri="{28A0092B-C50C-407E-A947-70E740481C1C}">
                <a14:useLocalDpi xmlns:a14="http://schemas.microsoft.com/office/drawing/2010/main" xmlns="" val="0"/>
              </a:ext>
            </a:extLst>
          </a:blip>
          <a:srcRect l="14632" t="6125" r="11263" b="22706"/>
          <a:stretch/>
        </p:blipFill>
        <p:spPr>
          <a:xfrm>
            <a:off x="679919" y="1466457"/>
            <a:ext cx="1206895" cy="2619511"/>
          </a:xfrm>
          <a:prstGeom prst="rect">
            <a:avLst/>
          </a:prstGeom>
        </p:spPr>
      </p:pic>
      <p:pic>
        <p:nvPicPr>
          <p:cNvPr id="5" name="Image 4"/>
          <p:cNvPicPr>
            <a:picLocks noChangeAspect="1"/>
          </p:cNvPicPr>
          <p:nvPr/>
        </p:nvPicPr>
        <p:blipFill rotWithShape="1">
          <a:blip r:embed="rId3" cstate="print"/>
          <a:srcRect l="49754" t="39254" r="27066" b="13377"/>
          <a:stretch/>
        </p:blipFill>
        <p:spPr>
          <a:xfrm>
            <a:off x="2133977" y="1709855"/>
            <a:ext cx="2215512" cy="2545481"/>
          </a:xfrm>
          <a:prstGeom prst="rect">
            <a:avLst/>
          </a:prstGeom>
        </p:spPr>
      </p:pic>
      <p:sp>
        <p:nvSpPr>
          <p:cNvPr id="6" name="ZoneTexte 5"/>
          <p:cNvSpPr txBox="1"/>
          <p:nvPr/>
        </p:nvSpPr>
        <p:spPr>
          <a:xfrm>
            <a:off x="1667165" y="577516"/>
            <a:ext cx="2791327" cy="769441"/>
          </a:xfrm>
          <a:prstGeom prst="rect">
            <a:avLst/>
          </a:prstGeom>
          <a:noFill/>
        </p:spPr>
        <p:txBody>
          <a:bodyPr wrap="square" rtlCol="0">
            <a:spAutoFit/>
          </a:bodyPr>
          <a:lstStyle/>
          <a:p>
            <a:r>
              <a:rPr lang="fr-FR" sz="4400" b="1" dirty="0" smtClean="0">
                <a:solidFill>
                  <a:srgbClr val="0000CC"/>
                </a:solidFill>
              </a:rPr>
              <a:t>Quartz</a:t>
            </a:r>
            <a:endParaRPr lang="fr-FR" sz="4400" b="1" dirty="0">
              <a:solidFill>
                <a:srgbClr val="0000CC"/>
              </a:solidFill>
            </a:endParaRPr>
          </a:p>
        </p:txBody>
      </p:sp>
      <p:pic>
        <p:nvPicPr>
          <p:cNvPr id="9" name="Image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863075" y="260155"/>
            <a:ext cx="3955384" cy="6328616"/>
          </a:xfrm>
          <a:prstGeom prst="rect">
            <a:avLst/>
          </a:prstGeom>
        </p:spPr>
      </p:pic>
      <p:sp>
        <p:nvSpPr>
          <p:cNvPr id="10" name="Rectangle 9"/>
          <p:cNvSpPr/>
          <p:nvPr/>
        </p:nvSpPr>
        <p:spPr>
          <a:xfrm>
            <a:off x="4458492" y="487025"/>
            <a:ext cx="3784237" cy="6109365"/>
          </a:xfrm>
          <a:prstGeom prst="rect">
            <a:avLst/>
          </a:prstGeom>
        </p:spPr>
        <p:txBody>
          <a:bodyPr wrap="square">
            <a:spAutoFit/>
          </a:bodyPr>
          <a:lstStyle/>
          <a:p>
            <a:pPr>
              <a:buFont typeface="+mj-lt"/>
              <a:buAutoNum type="arabicPeriod"/>
            </a:pPr>
            <a:r>
              <a:rPr lang="fr-FR" sz="2300" dirty="0" smtClean="0"/>
              <a:t>Pile fournissant l'énergie</a:t>
            </a:r>
          </a:p>
          <a:p>
            <a:pPr>
              <a:buFont typeface="+mj-lt"/>
              <a:buAutoNum type="arabicPeriod"/>
            </a:pPr>
            <a:r>
              <a:rPr lang="fr-FR" sz="2300" dirty="0" smtClean="0"/>
              <a:t>Circuit intégré sollicitant le quartz et contrôlant les impulsions vers le moteur pas à pas</a:t>
            </a:r>
          </a:p>
          <a:p>
            <a:pPr>
              <a:buFont typeface="+mj-lt"/>
              <a:buAutoNum type="arabicPeriod"/>
            </a:pPr>
            <a:r>
              <a:rPr lang="fr-FR" sz="2300" dirty="0" smtClean="0"/>
              <a:t>Quartz effectuant la division du temps</a:t>
            </a:r>
          </a:p>
          <a:p>
            <a:pPr>
              <a:buFont typeface="+mj-lt"/>
              <a:buAutoNum type="arabicPeriod"/>
            </a:pPr>
            <a:r>
              <a:rPr lang="fr-FR" sz="2300" dirty="0" smtClean="0"/>
              <a:t>Trimmer régulant la fréquence</a:t>
            </a:r>
          </a:p>
          <a:p>
            <a:pPr>
              <a:buFont typeface="+mj-lt"/>
              <a:buAutoNum type="arabicPeriod"/>
            </a:pPr>
            <a:r>
              <a:rPr lang="fr-FR" sz="2300" dirty="0" smtClean="0"/>
              <a:t>Moteur pas à pas, transformant les impulsions électriques en force mécanique</a:t>
            </a:r>
          </a:p>
          <a:p>
            <a:pPr>
              <a:buFont typeface="+mj-lt"/>
              <a:buAutoNum type="arabicPeriod"/>
            </a:pPr>
            <a:r>
              <a:rPr lang="fr-FR" sz="2300" dirty="0" smtClean="0"/>
              <a:t>Rouage activant la minuterie (heures, minutes, secondes)</a:t>
            </a:r>
          </a:p>
          <a:p>
            <a:pPr>
              <a:buFont typeface="+mj-lt"/>
              <a:buAutoNum type="arabicPeriod"/>
            </a:pPr>
            <a:r>
              <a:rPr lang="fr-FR" sz="2300" dirty="0" smtClean="0"/>
              <a:t>Affichage analogique</a:t>
            </a:r>
            <a:endParaRPr lang="fr-FR" sz="2300" dirty="0"/>
          </a:p>
        </p:txBody>
      </p:sp>
      <p:sp>
        <p:nvSpPr>
          <p:cNvPr id="7" name="ZoneTexte 6"/>
          <p:cNvSpPr txBox="1"/>
          <p:nvPr/>
        </p:nvSpPr>
        <p:spPr>
          <a:xfrm>
            <a:off x="993913" y="4671390"/>
            <a:ext cx="3478696" cy="1569660"/>
          </a:xfrm>
          <a:prstGeom prst="rect">
            <a:avLst/>
          </a:prstGeom>
          <a:noFill/>
        </p:spPr>
        <p:txBody>
          <a:bodyPr wrap="square" rtlCol="0">
            <a:spAutoFit/>
          </a:bodyPr>
          <a:lstStyle/>
          <a:p>
            <a:r>
              <a:rPr lang="fr-FR" sz="2400" b="1" u="sng" dirty="0" smtClean="0"/>
              <a:t>Base de temps </a:t>
            </a:r>
            <a:r>
              <a:rPr lang="fr-FR" sz="2400" b="1" dirty="0" smtClean="0"/>
              <a:t>: oscillation d’un quartz entretenu par un générateur électrique</a:t>
            </a:r>
            <a:endParaRPr lang="fr-FR" sz="2400" b="1" dirty="0"/>
          </a:p>
        </p:txBody>
      </p:sp>
    </p:spTree>
    <p:extLst>
      <p:ext uri="{BB962C8B-B14F-4D97-AF65-F5344CB8AC3E}">
        <p14:creationId xmlns:p14="http://schemas.microsoft.com/office/powerpoint/2010/main" xmlns="" val="1818564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59831" y="785531"/>
            <a:ext cx="8614611" cy="5324535"/>
          </a:xfrm>
          <a:prstGeom prst="rect">
            <a:avLst/>
          </a:prstGeom>
        </p:spPr>
        <p:txBody>
          <a:bodyPr wrap="square">
            <a:spAutoFit/>
          </a:bodyPr>
          <a:lstStyle/>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3500 av. J.C. : Horloge à eau (clepsydre)</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1500 av. J.C. : Cadran solaire</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700 : Sablier</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1200 : Début de l’horlogerie mécanique à poids</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1283 : Horloge à échappement (Foliot)</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1430 : Ressort moteur </a:t>
            </a: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1657 : Horloge à balancier </a:t>
            </a:r>
            <a:r>
              <a:rPr lang="fr-FR" sz="2000" dirty="0" smtClean="0">
                <a:effectLst/>
                <a:latin typeface="Arial" panose="020B0604020202020204" pitchFamily="34" charset="0"/>
                <a:ea typeface="Times New Roman" panose="02020603050405020304" pitchFamily="18" charset="0"/>
                <a:cs typeface="Arial" panose="020B0604020202020204" pitchFamily="34" charset="0"/>
              </a:rPr>
              <a:t>(Galilée, Huygens, Coster)</a:t>
            </a: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1675 : Ressort spiral (Huygens).</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1761 : Chronomètre de marine (John Harrison).</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1840 : Début de l’horlogerie électrique </a:t>
            </a:r>
            <a:r>
              <a:rPr lang="fr-FR" sz="2000" dirty="0" smtClean="0">
                <a:effectLst/>
                <a:latin typeface="Arial" panose="020B0604020202020204" pitchFamily="34" charset="0"/>
                <a:ea typeface="Times New Roman" panose="02020603050405020304" pitchFamily="18" charset="0"/>
                <a:cs typeface="Helvetica" panose="020B0604020202020204" pitchFamily="34" charset="0"/>
              </a:rPr>
              <a:t>(Bain).</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1880 : Découverte de la piézoélectricité (Pierre et Jacques Curie).</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1928 : Horloge à quartz (W. </a:t>
            </a:r>
            <a:r>
              <a:rPr lang="fr-FR" sz="2000" dirty="0" err="1" smtClean="0">
                <a:effectLst/>
                <a:latin typeface="Arial" panose="020B0604020202020204" pitchFamily="34" charset="0"/>
                <a:ea typeface="Times New Roman" panose="02020603050405020304" pitchFamily="18" charset="0"/>
                <a:cs typeface="Times New Roman" panose="02020603050405020304" pitchFamily="18" charset="0"/>
              </a:rPr>
              <a:t>Marrison</a:t>
            </a: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 et J.W. Horton).</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1949 : Horloge à ammoniac (Maser)</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1952 : Montre électrique </a:t>
            </a: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1958 : Horloge atomique (première horloge atomique à jet de césium 133)</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1967 : Montre à quartz</a:t>
            </a:r>
            <a:endParaRPr lang="fr-FR" sz="2000" dirty="0" smtClean="0">
              <a:effectLst/>
              <a:latin typeface="Times New Roman" panose="02020603050405020304" pitchFamily="18" charset="0"/>
              <a:ea typeface="Times New Roman" panose="02020603050405020304" pitchFamily="18" charset="0"/>
            </a:endParaRPr>
          </a:p>
          <a:p>
            <a:pPr>
              <a:spcAft>
                <a:spcPts val="0"/>
              </a:spcAft>
            </a:pPr>
            <a:r>
              <a:rPr lang="fr-FR" sz="2000" dirty="0" smtClean="0">
                <a:effectLst/>
                <a:latin typeface="Arial" panose="020B0604020202020204" pitchFamily="34" charset="0"/>
                <a:ea typeface="Times New Roman" panose="02020603050405020304" pitchFamily="18" charset="0"/>
                <a:cs typeface="Times New Roman" panose="02020603050405020304" pitchFamily="18" charset="0"/>
              </a:rPr>
              <a:t>1986 : Horloge radio-pilotée (synchronisée sur une horloge atomique)</a:t>
            </a:r>
            <a:endParaRPr lang="fr-FR" sz="2000" dirty="0" smtClean="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930214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97305" y="1603756"/>
            <a:ext cx="4571652" cy="3108543"/>
          </a:xfrm>
          <a:prstGeom prst="rect">
            <a:avLst/>
          </a:prstGeom>
        </p:spPr>
        <p:txBody>
          <a:bodyPr wrap="square">
            <a:spAutoFit/>
          </a:bodyPr>
          <a:lstStyle/>
          <a:p>
            <a:pPr algn="just"/>
            <a:r>
              <a:rPr lang="fr-FR" sz="2800" dirty="0" smtClean="0">
                <a:effectLst/>
              </a:rPr>
              <a:t>L'horloge atomique à </a:t>
            </a:r>
            <a:r>
              <a:rPr lang="fr-FR" sz="2800" b="1" dirty="0" smtClean="0">
                <a:effectLst/>
              </a:rPr>
              <a:t>fontaine d'atomes de césium</a:t>
            </a:r>
            <a:r>
              <a:rPr lang="fr-FR" sz="2800" dirty="0" smtClean="0">
                <a:effectLst/>
              </a:rPr>
              <a:t> NIST-F1. Cette horloge est l'étalon primaire de temps et de fréquence des États-Unis, avec une incertitude de 5,10×10</a:t>
            </a:r>
            <a:r>
              <a:rPr lang="fr-FR" sz="2800" baseline="30000" dirty="0" smtClean="0">
                <a:effectLst/>
              </a:rPr>
              <a:t>-16</a:t>
            </a:r>
            <a:endParaRPr lang="fr-FR" sz="2800" dirty="0"/>
          </a:p>
        </p:txBody>
      </p:sp>
      <p:sp>
        <p:nvSpPr>
          <p:cNvPr id="10" name="ZoneTexte 9"/>
          <p:cNvSpPr txBox="1"/>
          <p:nvPr/>
        </p:nvSpPr>
        <p:spPr>
          <a:xfrm>
            <a:off x="336884" y="288758"/>
            <a:ext cx="4768870" cy="707886"/>
          </a:xfrm>
          <a:prstGeom prst="rect">
            <a:avLst/>
          </a:prstGeom>
          <a:noFill/>
        </p:spPr>
        <p:txBody>
          <a:bodyPr wrap="none" rtlCol="0">
            <a:spAutoFit/>
          </a:bodyPr>
          <a:lstStyle/>
          <a:p>
            <a:r>
              <a:rPr lang="fr-FR" sz="4000" b="1" dirty="0" smtClean="0">
                <a:solidFill>
                  <a:srgbClr val="0000CC"/>
                </a:solidFill>
              </a:rPr>
              <a:t>HORLOGE ATOMIQUE</a:t>
            </a:r>
            <a:endParaRPr lang="fr-FR" sz="4000" b="1" dirty="0">
              <a:solidFill>
                <a:srgbClr val="0000CC"/>
              </a:solidFill>
            </a:endParaRPr>
          </a:p>
        </p:txBody>
      </p:sp>
      <p:pic>
        <p:nvPicPr>
          <p:cNvPr id="5" name="Image 4"/>
          <p:cNvPicPr>
            <a:picLocks noChangeAspect="1"/>
          </p:cNvPicPr>
          <p:nvPr/>
        </p:nvPicPr>
        <p:blipFill rotWithShape="1">
          <a:blip r:embed="rId2" cstate="print">
            <a:lum bright="30000" contrast="10000"/>
            <a:extLst>
              <a:ext uri="{BEBA8EAE-BF5A-486C-A8C5-ECC9F3942E4B}">
                <a14:imgProps xmlns:a14="http://schemas.microsoft.com/office/drawing/2010/main" xmlns="">
                  <a14:imgLayer r:embed="rId3">
                    <a14:imgEffect>
                      <a14:brightnessContrast bright="40000" contrast="40000"/>
                    </a14:imgEffect>
                  </a14:imgLayer>
                </a14:imgProps>
              </a:ext>
              <a:ext uri="{28A0092B-C50C-407E-A947-70E740481C1C}">
                <a14:useLocalDpi xmlns:a14="http://schemas.microsoft.com/office/drawing/2010/main" xmlns="" val="0"/>
              </a:ext>
            </a:extLst>
          </a:blip>
          <a:srcRect l="11188" t="29996" r="15460"/>
          <a:stretch/>
        </p:blipFill>
        <p:spPr>
          <a:xfrm>
            <a:off x="5565913" y="1510746"/>
            <a:ext cx="5565912" cy="4138821"/>
          </a:xfrm>
          <a:prstGeom prst="rect">
            <a:avLst/>
          </a:prstGeom>
        </p:spPr>
      </p:pic>
    </p:spTree>
    <p:extLst>
      <p:ext uri="{BB962C8B-B14F-4D97-AF65-F5344CB8AC3E}">
        <p14:creationId xmlns:p14="http://schemas.microsoft.com/office/powerpoint/2010/main" xmlns="" val="1499056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96" name="Object 20"/>
          <p:cNvGraphicFramePr>
            <a:graphicFrameLocks noChangeAspect="1"/>
          </p:cNvGraphicFramePr>
          <p:nvPr/>
        </p:nvGraphicFramePr>
        <p:xfrm>
          <a:off x="755374" y="357807"/>
          <a:ext cx="1113183" cy="772413"/>
        </p:xfrm>
        <a:graphic>
          <a:graphicData uri="http://schemas.openxmlformats.org/presentationml/2006/ole">
            <p:oleObj spid="_x0000_s24596" name="Equation" r:id="rId3" imgW="317087" imgH="215619" progId="Equation.DSMT4">
              <p:embed/>
            </p:oleObj>
          </a:graphicData>
        </a:graphic>
      </p:graphicFrame>
      <p:pic>
        <p:nvPicPr>
          <p:cNvPr id="24590" name="Image 1"/>
          <p:cNvPicPr>
            <a:picLocks noChangeAspect="1" noChangeArrowheads="1"/>
          </p:cNvPicPr>
          <p:nvPr/>
        </p:nvPicPr>
        <p:blipFill>
          <a:blip r:embed="rId4" cstate="print"/>
          <a:srcRect l="2975" t="29144" r="56897" b="45721"/>
          <a:stretch>
            <a:fillRect/>
          </a:stretch>
        </p:blipFill>
        <p:spPr bwMode="auto">
          <a:xfrm>
            <a:off x="5585790" y="860562"/>
            <a:ext cx="5367131" cy="2478985"/>
          </a:xfrm>
          <a:prstGeom prst="rect">
            <a:avLst/>
          </a:prstGeom>
          <a:noFill/>
        </p:spPr>
      </p:pic>
      <p:sp>
        <p:nvSpPr>
          <p:cNvPr id="24589" name="AutoShape 13"/>
          <p:cNvSpPr>
            <a:spLocks noChangeShapeType="1"/>
          </p:cNvSpPr>
          <p:nvPr/>
        </p:nvSpPr>
        <p:spPr bwMode="auto">
          <a:xfrm>
            <a:off x="3676863" y="4343154"/>
            <a:ext cx="0" cy="127606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24588" name="AutoShape 12"/>
          <p:cNvSpPr>
            <a:spLocks noChangeShapeType="1"/>
          </p:cNvSpPr>
          <p:nvPr/>
        </p:nvSpPr>
        <p:spPr bwMode="auto">
          <a:xfrm>
            <a:off x="2947090" y="4310434"/>
            <a:ext cx="1650960"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nvGrpSpPr>
          <p:cNvPr id="24583" name="Group 7"/>
          <p:cNvGrpSpPr>
            <a:grpSpLocks/>
          </p:cNvGrpSpPr>
          <p:nvPr/>
        </p:nvGrpSpPr>
        <p:grpSpPr bwMode="auto">
          <a:xfrm>
            <a:off x="1966085" y="4135930"/>
            <a:ext cx="1671697" cy="1767950"/>
            <a:chOff x="9225" y="5345"/>
            <a:chExt cx="2096" cy="1621"/>
          </a:xfrm>
        </p:grpSpPr>
        <p:sp>
          <p:nvSpPr>
            <p:cNvPr id="24587" name="AutoShape 11"/>
            <p:cNvSpPr>
              <a:spLocks noChangeShapeType="1"/>
            </p:cNvSpPr>
            <p:nvPr/>
          </p:nvSpPr>
          <p:spPr bwMode="auto">
            <a:xfrm>
              <a:off x="9240" y="5345"/>
              <a:ext cx="0" cy="390"/>
            </a:xfrm>
            <a:prstGeom prst="straightConnector1">
              <a:avLst/>
            </a:prstGeom>
            <a:noFill/>
            <a:ln w="25400">
              <a:solidFill>
                <a:srgbClr val="FF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24586" name="AutoShape 10"/>
            <p:cNvSpPr>
              <a:spLocks noChangeShapeType="1"/>
            </p:cNvSpPr>
            <p:nvPr/>
          </p:nvSpPr>
          <p:spPr bwMode="auto">
            <a:xfrm flipV="1">
              <a:off x="9225" y="6530"/>
              <a:ext cx="0" cy="390"/>
            </a:xfrm>
            <a:prstGeom prst="straightConnector1">
              <a:avLst/>
            </a:prstGeom>
            <a:noFill/>
            <a:ln w="25400">
              <a:solidFill>
                <a:srgbClr val="FF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24585" name="Text Box 9"/>
            <p:cNvSpPr txBox="1">
              <a:spLocks noChangeArrowheads="1"/>
            </p:cNvSpPr>
            <p:nvPr/>
          </p:nvSpPr>
          <p:spPr bwMode="auto">
            <a:xfrm>
              <a:off x="9365" y="6366"/>
              <a:ext cx="1956" cy="6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Spin +1/2</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84" name="Text Box 8"/>
            <p:cNvSpPr txBox="1">
              <a:spLocks noChangeArrowheads="1"/>
            </p:cNvSpPr>
            <p:nvPr/>
          </p:nvSpPr>
          <p:spPr bwMode="auto">
            <a:xfrm>
              <a:off x="9450" y="5528"/>
              <a:ext cx="1572" cy="6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Spin -1/2</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24582" name="AutoShape 6"/>
          <p:cNvSpPr>
            <a:spLocks noChangeShapeType="1"/>
          </p:cNvSpPr>
          <p:nvPr/>
        </p:nvSpPr>
        <p:spPr bwMode="auto">
          <a:xfrm>
            <a:off x="3018871" y="5651939"/>
            <a:ext cx="1650960"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4581" name="AutoShape 5"/>
          <p:cNvSpPr>
            <a:spLocks noChangeArrowheads="1"/>
          </p:cNvSpPr>
          <p:nvPr/>
        </p:nvSpPr>
        <p:spPr bwMode="auto">
          <a:xfrm rot="10800000">
            <a:off x="3820424" y="4776144"/>
            <a:ext cx="1028859" cy="155964"/>
          </a:xfrm>
          <a:prstGeom prst="rightArrow">
            <a:avLst>
              <a:gd name="adj1" fmla="val 50000"/>
              <a:gd name="adj2" fmla="val 225524"/>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4580" name="Text Box 4"/>
          <p:cNvSpPr txBox="1">
            <a:spLocks noChangeArrowheads="1"/>
          </p:cNvSpPr>
          <p:nvPr/>
        </p:nvSpPr>
        <p:spPr bwMode="auto">
          <a:xfrm>
            <a:off x="4949687" y="4537186"/>
            <a:ext cx="5526156" cy="118772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Photon : </a:t>
            </a:r>
            <a:r>
              <a:rPr kumimoji="0" lang="fr-FR" sz="2800" b="1" i="0" u="none" strike="noStrike" cap="none" normalizeH="0" baseline="0" dirty="0" smtClean="0">
                <a:ln>
                  <a:noFill/>
                </a:ln>
                <a:solidFill>
                  <a:schemeClr val="tx1"/>
                </a:solidFill>
                <a:effectLst/>
                <a:latin typeface="Symbol" pitchFamily="18" charset="2"/>
                <a:ea typeface="Times New Roman" pitchFamily="18" charset="0"/>
                <a:cs typeface="Arial" pitchFamily="34" charset="0"/>
              </a:rPr>
              <a:t>n</a:t>
            </a: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9 192 631 770</a:t>
            </a: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Hz</a:t>
            </a:r>
            <a:endParaRPr kumimoji="0" lang="fr-FR"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Symbol" pitchFamily="18" charset="2"/>
                <a:ea typeface="Times New Roman" pitchFamily="18" charset="0"/>
                <a:cs typeface="Arial" pitchFamily="34" charset="0"/>
              </a:rPr>
              <a:t>  </a:t>
            </a:r>
            <a:r>
              <a:rPr kumimoji="0" lang="fr-FR" sz="2400" b="1" i="0" u="none" strike="noStrike" cap="none" normalizeH="0" baseline="0" dirty="0" smtClean="0">
                <a:ln>
                  <a:noFill/>
                </a:ln>
                <a:solidFill>
                  <a:schemeClr val="tx1"/>
                </a:solidFill>
                <a:effectLst/>
                <a:latin typeface="Symbol" pitchFamily="18" charset="2"/>
                <a:ea typeface="Times New Roman" pitchFamily="18" charset="0"/>
                <a:cs typeface="Arial" pitchFamily="34" charset="0"/>
              </a:rPr>
              <a:t> l</a:t>
            </a: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3,26 10</a:t>
            </a:r>
            <a:r>
              <a:rPr kumimoji="0" lang="fr-FR" sz="20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          </a:t>
            </a: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 </a:t>
            </a: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2400" b="0" i="0" u="none" strike="noStrike" cap="none" normalizeH="0" baseline="0" dirty="0" smtClean="0">
                <a:ln>
                  <a:noFill/>
                </a:ln>
                <a:solidFill>
                  <a:schemeClr val="tx1"/>
                </a:solidFill>
                <a:effectLst/>
                <a:latin typeface="Calibri" pitchFamily="34" charset="0"/>
                <a:ea typeface="Times New Roman" pitchFamily="18" charset="0"/>
                <a:cs typeface="HelveticaNeue-Light"/>
              </a:rPr>
              <a:t>3,8 10</a:t>
            </a:r>
            <a:r>
              <a:rPr kumimoji="0" lang="fr-FR" sz="2400" b="0" i="0" u="none" strike="noStrike" cap="none" normalizeH="0" baseline="30000" dirty="0" smtClean="0">
                <a:ln>
                  <a:noFill/>
                </a:ln>
                <a:solidFill>
                  <a:schemeClr val="tx1"/>
                </a:solidFill>
                <a:effectLst/>
                <a:latin typeface="Calibri" pitchFamily="34" charset="0"/>
                <a:ea typeface="Times New Roman" pitchFamily="18" charset="0"/>
                <a:cs typeface="HelveticaNeue-Light"/>
              </a:rPr>
              <a:t>-5</a:t>
            </a:r>
            <a:r>
              <a:rPr kumimoji="0" lang="fr-FR" sz="2400" b="0" i="0" u="none" strike="noStrike" cap="none" normalizeH="0" baseline="0" dirty="0" smtClean="0">
                <a:ln>
                  <a:noFill/>
                </a:ln>
                <a:solidFill>
                  <a:schemeClr val="tx1"/>
                </a:solidFill>
                <a:effectLst/>
                <a:latin typeface="Calibri" pitchFamily="34" charset="0"/>
                <a:ea typeface="Times New Roman" pitchFamily="18" charset="0"/>
                <a:cs typeface="HelveticaNeue-Light"/>
              </a:rPr>
              <a:t> eV  </a:t>
            </a:r>
            <a:endParaRPr kumimoji="0" lang="fr-F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Micro-onde</a:t>
            </a:r>
            <a:r>
              <a:rPr kumimoji="0" lang="fr-FR" sz="2000" b="0" i="0" u="none" strike="noStrike" cap="none" normalizeH="0" baseline="0" dirty="0" smtClean="0">
                <a:ln>
                  <a:noFill/>
                </a:ln>
                <a:solidFill>
                  <a:schemeClr val="tx1"/>
                </a:solidFill>
                <a:effectLst/>
                <a:latin typeface="Calibri" pitchFamily="34" charset="0"/>
                <a:ea typeface="Times New Roman" pitchFamily="18" charset="0"/>
                <a:cs typeface="HelveticaNeue-Light"/>
              </a:rPr>
              <a:t> </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97" name="Rectangle 2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4598" name="Rectangle 22"/>
          <p:cNvSpPr>
            <a:spLocks noChangeArrowheads="1"/>
          </p:cNvSpPr>
          <p:nvPr/>
        </p:nvSpPr>
        <p:spPr bwMode="auto">
          <a:xfrm>
            <a:off x="1888434" y="605032"/>
            <a:ext cx="2961861"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Césium 133   non radioactif      </a:t>
            </a: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601" name="Rectangle 25"/>
          <p:cNvSpPr>
            <a:spLocks noChangeArrowheads="1"/>
          </p:cNvSpPr>
          <p:nvPr/>
        </p:nvSpPr>
        <p:spPr bwMode="auto">
          <a:xfrm>
            <a:off x="0" y="7810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4602" name="Rectangle 26"/>
          <p:cNvSpPr>
            <a:spLocks noChangeArrowheads="1"/>
          </p:cNvSpPr>
          <p:nvPr/>
        </p:nvSpPr>
        <p:spPr bwMode="auto">
          <a:xfrm>
            <a:off x="556591" y="1170062"/>
            <a:ext cx="4631635" cy="28315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Structure électronique : </a:t>
            </a:r>
            <a:endParaRPr kumimoji="0" lang="fr-F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électron périphérique sur la couche P (n = 6)     (famille des alcalins)      </a:t>
            </a:r>
            <a:endParaRPr kumimoji="0" lang="fr-F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Dans un champ magnétique le niveau d’énergie 6s de décompose en 2 sous-niveaux correspondant à </a:t>
            </a: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l’inversion de spin de l’électron</a:t>
            </a:r>
            <a:r>
              <a:rPr kumimoji="0" lang="fr-F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fr-F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e 22"/>
          <p:cNvGrpSpPr/>
          <p:nvPr/>
        </p:nvGrpSpPr>
        <p:grpSpPr>
          <a:xfrm>
            <a:off x="854766" y="556592"/>
            <a:ext cx="10893286" cy="5802673"/>
            <a:chOff x="874644" y="735496"/>
            <a:chExt cx="10893286" cy="5802673"/>
          </a:xfrm>
        </p:grpSpPr>
        <p:pic>
          <p:nvPicPr>
            <p:cNvPr id="25604" name="Picture 4" descr="http://ksy.free.fr/tpe/cavite.jpg"/>
            <p:cNvPicPr>
              <a:picLocks noChangeAspect="1" noChangeArrowheads="1"/>
            </p:cNvPicPr>
            <p:nvPr/>
          </p:nvPicPr>
          <p:blipFill>
            <a:blip r:embed="rId2" cstate="print">
              <a:lum bright="-20000" contrast="40000"/>
            </a:blip>
            <a:srcRect/>
            <a:stretch>
              <a:fillRect/>
            </a:stretch>
          </p:blipFill>
          <p:spPr bwMode="auto">
            <a:xfrm>
              <a:off x="878507" y="1155562"/>
              <a:ext cx="10297189" cy="4569378"/>
            </a:xfrm>
            <a:prstGeom prst="rect">
              <a:avLst/>
            </a:prstGeom>
            <a:noFill/>
          </p:spPr>
        </p:pic>
        <p:sp>
          <p:nvSpPr>
            <p:cNvPr id="4" name="Rectangle 3"/>
            <p:cNvSpPr/>
            <p:nvPr/>
          </p:nvSpPr>
          <p:spPr>
            <a:xfrm>
              <a:off x="8766313" y="4015409"/>
              <a:ext cx="2007704" cy="1669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3949146" y="4631635"/>
              <a:ext cx="2809462" cy="815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6327911" y="5261113"/>
              <a:ext cx="2650435" cy="569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orme libre 7"/>
            <p:cNvSpPr/>
            <p:nvPr/>
          </p:nvSpPr>
          <p:spPr>
            <a:xfrm>
              <a:off x="6500191" y="1311965"/>
              <a:ext cx="4711148" cy="1749287"/>
            </a:xfrm>
            <a:custGeom>
              <a:avLst/>
              <a:gdLst>
                <a:gd name="connsiteX0" fmla="*/ 3478695 w 3978964"/>
                <a:gd name="connsiteY0" fmla="*/ 1643269 h 1643269"/>
                <a:gd name="connsiteX1" fmla="*/ 3399182 w 3978964"/>
                <a:gd name="connsiteY1" fmla="*/ 271669 h 1643269"/>
                <a:gd name="connsiteX2" fmla="*/ 0 w 3978964"/>
                <a:gd name="connsiteY2" fmla="*/ 13252 h 1643269"/>
                <a:gd name="connsiteX3" fmla="*/ 0 w 3978964"/>
                <a:gd name="connsiteY3" fmla="*/ 13252 h 1643269"/>
              </a:gdLst>
              <a:ahLst/>
              <a:cxnLst>
                <a:cxn ang="0">
                  <a:pos x="connsiteX0" y="connsiteY0"/>
                </a:cxn>
                <a:cxn ang="0">
                  <a:pos x="connsiteX1" y="connsiteY1"/>
                </a:cxn>
                <a:cxn ang="0">
                  <a:pos x="connsiteX2" y="connsiteY2"/>
                </a:cxn>
                <a:cxn ang="0">
                  <a:pos x="connsiteX3" y="connsiteY3"/>
                </a:cxn>
              </a:cxnLst>
              <a:rect l="l" t="t" r="r" b="b"/>
              <a:pathLst>
                <a:path w="3978964" h="1643269">
                  <a:moveTo>
                    <a:pt x="3478695" y="1643269"/>
                  </a:moveTo>
                  <a:cubicBezTo>
                    <a:pt x="3728829" y="1093303"/>
                    <a:pt x="3978964" y="543338"/>
                    <a:pt x="3399182" y="271669"/>
                  </a:cubicBezTo>
                  <a:cubicBezTo>
                    <a:pt x="2819400" y="0"/>
                    <a:pt x="0" y="13252"/>
                    <a:pt x="0" y="13252"/>
                  </a:cubicBezTo>
                  <a:lnTo>
                    <a:pt x="0" y="13252"/>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0" name="Connecteur droit avec flèche 9"/>
            <p:cNvCxnSpPr/>
            <p:nvPr/>
          </p:nvCxnSpPr>
          <p:spPr>
            <a:xfrm flipH="1">
              <a:off x="6500190" y="1331843"/>
              <a:ext cx="3240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0137913" y="3399184"/>
              <a:ext cx="1630017" cy="576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1292087" y="5168348"/>
              <a:ext cx="1749287" cy="1015663"/>
            </a:xfrm>
            <a:prstGeom prst="rect">
              <a:avLst/>
            </a:prstGeom>
            <a:noFill/>
          </p:spPr>
          <p:txBody>
            <a:bodyPr wrap="square" rtlCol="0">
              <a:spAutoFit/>
            </a:bodyPr>
            <a:lstStyle/>
            <a:p>
              <a:r>
                <a:rPr lang="fr-FR" sz="2000" b="1" dirty="0" smtClean="0"/>
                <a:t>Production du jet d’atomes de Césium</a:t>
              </a:r>
              <a:endParaRPr lang="fr-FR" sz="2000" b="1" dirty="0"/>
            </a:p>
          </p:txBody>
        </p:sp>
        <p:sp>
          <p:nvSpPr>
            <p:cNvPr id="16" name="ZoneTexte 15"/>
            <p:cNvSpPr txBox="1"/>
            <p:nvPr/>
          </p:nvSpPr>
          <p:spPr>
            <a:xfrm>
              <a:off x="4346713" y="4823791"/>
              <a:ext cx="2511286" cy="1323439"/>
            </a:xfrm>
            <a:prstGeom prst="rect">
              <a:avLst/>
            </a:prstGeom>
            <a:noFill/>
          </p:spPr>
          <p:txBody>
            <a:bodyPr wrap="square" rtlCol="0">
              <a:spAutoFit/>
            </a:bodyPr>
            <a:lstStyle/>
            <a:p>
              <a:r>
                <a:rPr lang="fr-FR" sz="2000" b="1" dirty="0" smtClean="0"/>
                <a:t>Excitation des d’atomes de Césium au spin  - ½ par les microondes</a:t>
              </a:r>
              <a:endParaRPr lang="fr-FR" sz="2000" b="1" dirty="0"/>
            </a:p>
          </p:txBody>
        </p:sp>
        <p:sp>
          <p:nvSpPr>
            <p:cNvPr id="17" name="ZoneTexte 16"/>
            <p:cNvSpPr txBox="1"/>
            <p:nvPr/>
          </p:nvSpPr>
          <p:spPr>
            <a:xfrm>
              <a:off x="7719391" y="5214730"/>
              <a:ext cx="2511286" cy="1323439"/>
            </a:xfrm>
            <a:prstGeom prst="rect">
              <a:avLst/>
            </a:prstGeom>
            <a:noFill/>
          </p:spPr>
          <p:txBody>
            <a:bodyPr wrap="square" rtlCol="0">
              <a:spAutoFit/>
            </a:bodyPr>
            <a:lstStyle/>
            <a:p>
              <a:r>
                <a:rPr lang="fr-FR" sz="2000" b="1" dirty="0" smtClean="0"/>
                <a:t>Sélection et comptage des d’atomes de Césium excités au spin  - ½ </a:t>
              </a:r>
              <a:endParaRPr lang="fr-FR" sz="2000" b="1" dirty="0"/>
            </a:p>
          </p:txBody>
        </p:sp>
        <p:sp>
          <p:nvSpPr>
            <p:cNvPr id="19" name="ZoneTexte 18"/>
            <p:cNvSpPr txBox="1"/>
            <p:nvPr/>
          </p:nvSpPr>
          <p:spPr>
            <a:xfrm>
              <a:off x="6480313" y="1550503"/>
              <a:ext cx="3756991" cy="1015663"/>
            </a:xfrm>
            <a:prstGeom prst="rect">
              <a:avLst/>
            </a:prstGeom>
            <a:noFill/>
          </p:spPr>
          <p:txBody>
            <a:bodyPr wrap="square" rtlCol="0">
              <a:spAutoFit/>
            </a:bodyPr>
            <a:lstStyle/>
            <a:p>
              <a:r>
                <a:rPr lang="fr-FR" sz="2000" b="1" dirty="0" smtClean="0">
                  <a:solidFill>
                    <a:srgbClr val="FF0000"/>
                  </a:solidFill>
                </a:rPr>
                <a:t>Rétroaction sur la fréquence des micro-ondes jusqu’à obtenir  le maximum d’atomes excités </a:t>
              </a:r>
              <a:endParaRPr lang="fr-FR" sz="2000" b="1" dirty="0">
                <a:solidFill>
                  <a:srgbClr val="FF0000"/>
                </a:solidFill>
              </a:endParaRPr>
            </a:p>
          </p:txBody>
        </p:sp>
        <p:cxnSp>
          <p:nvCxnSpPr>
            <p:cNvPr id="21" name="Connecteur droit avec flèche 20"/>
            <p:cNvCxnSpPr/>
            <p:nvPr/>
          </p:nvCxnSpPr>
          <p:spPr>
            <a:xfrm flipH="1">
              <a:off x="2802835" y="1331843"/>
              <a:ext cx="1729408" cy="0"/>
            </a:xfrm>
            <a:prstGeom prst="straightConnector1">
              <a:avLst/>
            </a:prstGeom>
            <a:ln>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874644" y="735496"/>
              <a:ext cx="2420214" cy="523220"/>
            </a:xfrm>
            <a:prstGeom prst="rect">
              <a:avLst/>
            </a:prstGeom>
            <a:noFill/>
          </p:spPr>
          <p:txBody>
            <a:bodyPr wrap="none" rtlCol="0">
              <a:spAutoFit/>
            </a:bodyPr>
            <a:lstStyle/>
            <a:p>
              <a:r>
                <a:rPr lang="fr-FR" sz="2800" b="1" dirty="0" smtClean="0"/>
                <a:t>Quartz horloge</a:t>
              </a:r>
              <a:endParaRPr lang="fr-FR" sz="2800" b="1"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Ensemble chambre à vide1"/>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621" t="2771"/>
          <a:stretch/>
        </p:blipFill>
        <p:spPr bwMode="auto">
          <a:xfrm>
            <a:off x="2222878" y="1683724"/>
            <a:ext cx="2327025" cy="3408070"/>
          </a:xfrm>
          <a:prstGeom prst="rect">
            <a:avLst/>
          </a:prstGeom>
          <a:noFill/>
          <a:ln w="762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3" name="Text Box 5"/>
          <p:cNvSpPr txBox="1">
            <a:spLocks noChangeArrowheads="1"/>
          </p:cNvSpPr>
          <p:nvPr/>
        </p:nvSpPr>
        <p:spPr bwMode="auto">
          <a:xfrm>
            <a:off x="2246646" y="5620085"/>
            <a:ext cx="24796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sz="2000">
                <a:latin typeface="Times New Roman" panose="02020603050405020304" pitchFamily="18" charset="0"/>
              </a:rPr>
              <a:t>BNM-SYRTE, France</a:t>
            </a:r>
          </a:p>
        </p:txBody>
      </p:sp>
      <p:sp>
        <p:nvSpPr>
          <p:cNvPr id="5" name="Text Box 7"/>
          <p:cNvSpPr txBox="1">
            <a:spLocks noChangeArrowheads="1"/>
          </p:cNvSpPr>
          <p:nvPr/>
        </p:nvSpPr>
        <p:spPr bwMode="auto">
          <a:xfrm>
            <a:off x="1349640" y="611007"/>
            <a:ext cx="943451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sz="2400" b="1" dirty="0" smtClean="0">
                <a:solidFill>
                  <a:srgbClr val="0000CC"/>
                </a:solidFill>
              </a:rPr>
              <a:t>H</a:t>
            </a:r>
            <a:r>
              <a:rPr lang="fr-FR" sz="2400" b="1" dirty="0" smtClean="0">
                <a:solidFill>
                  <a:srgbClr val="0000CC"/>
                </a:solidFill>
              </a:rPr>
              <a:t>orloges à fontaines d’atomes</a:t>
            </a:r>
          </a:p>
          <a:p>
            <a:pPr eaLnBrk="1" hangingPunct="1">
              <a:spcBef>
                <a:spcPct val="0"/>
              </a:spcBef>
              <a:buFontTx/>
              <a:buNone/>
            </a:pPr>
            <a:r>
              <a:rPr lang="fr-FR" sz="2400" b="1" dirty="0" smtClean="0">
                <a:solidFill>
                  <a:srgbClr val="0000CC"/>
                </a:solidFill>
              </a:rPr>
              <a:t>8 </a:t>
            </a:r>
            <a:r>
              <a:rPr lang="fr-FR" sz="2400" b="1" dirty="0">
                <a:solidFill>
                  <a:srgbClr val="0000CC"/>
                </a:solidFill>
              </a:rPr>
              <a:t>fontaines </a:t>
            </a:r>
            <a:r>
              <a:rPr lang="fr-FR" sz="2400" b="1" dirty="0" smtClean="0">
                <a:solidFill>
                  <a:srgbClr val="0000CC"/>
                </a:solidFill>
              </a:rPr>
              <a:t>d’atomes en </a:t>
            </a:r>
            <a:r>
              <a:rPr lang="fr-FR" sz="2400" b="1" dirty="0">
                <a:solidFill>
                  <a:srgbClr val="0000CC"/>
                </a:solidFill>
              </a:rPr>
              <a:t>opération.  Plus de 15 en construction.</a:t>
            </a:r>
          </a:p>
        </p:txBody>
      </p:sp>
      <p:pic>
        <p:nvPicPr>
          <p:cNvPr id="6" name="Picture 8" descr="csf1wy"/>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43997" y="1592012"/>
            <a:ext cx="3403600" cy="351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9"/>
          <p:cNvSpPr txBox="1">
            <a:spLocks noChangeArrowheads="1"/>
          </p:cNvSpPr>
          <p:nvPr/>
        </p:nvSpPr>
        <p:spPr bwMode="auto">
          <a:xfrm>
            <a:off x="6866523" y="5665537"/>
            <a:ext cx="18938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sz="2000">
                <a:latin typeface="Times New Roman" panose="02020603050405020304" pitchFamily="18" charset="0"/>
                <a:cs typeface="Times New Roman" panose="02020603050405020304" pitchFamily="18" charset="0"/>
              </a:rPr>
              <a:t>PTB, Allemagne</a:t>
            </a:r>
          </a:p>
        </p:txBody>
      </p:sp>
    </p:spTree>
    <p:extLst>
      <p:ext uri="{BB962C8B-B14F-4D97-AF65-F5344CB8AC3E}">
        <p14:creationId xmlns:p14="http://schemas.microsoft.com/office/powerpoint/2010/main" xmlns="" val="2434371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1756" y="584538"/>
            <a:ext cx="10469218" cy="5293757"/>
          </a:xfrm>
          <a:prstGeom prst="rect">
            <a:avLst/>
          </a:prstGeom>
        </p:spPr>
        <p:txBody>
          <a:bodyPr wrap="square">
            <a:spAutoFit/>
          </a:bodyPr>
          <a:lstStyle/>
          <a:p>
            <a:endParaRPr lang="fr-FR" dirty="0" smtClean="0"/>
          </a:p>
          <a:p>
            <a:r>
              <a:rPr lang="fr-FR" sz="3200" b="1" i="1" dirty="0" smtClean="0"/>
              <a:t>Ces horloges atomiques, qui utilisent des atomes de césium 133, </a:t>
            </a:r>
            <a:r>
              <a:rPr lang="fr-FR" sz="3200" b="1" i="1" dirty="0" smtClean="0"/>
              <a:t>se </a:t>
            </a:r>
            <a:r>
              <a:rPr lang="fr-FR" sz="3200" b="1" i="1" dirty="0" smtClean="0"/>
              <a:t>sont perfectionnées au point de rester exactes à la seconde près pendant 80 à 100 millions d’années (en supposant qu’elles soient en place pendant tout ce </a:t>
            </a:r>
            <a:r>
              <a:rPr lang="fr-FR" sz="3200" b="1" i="1" dirty="0" smtClean="0"/>
              <a:t>temps-là…).</a:t>
            </a:r>
          </a:p>
          <a:p>
            <a:endParaRPr lang="fr-FR" sz="3200" dirty="0" smtClean="0"/>
          </a:p>
          <a:p>
            <a:r>
              <a:rPr lang="fr-FR" sz="3200" b="1" i="1" dirty="0" smtClean="0"/>
              <a:t>Le dernier record de précision en date était détenu depuis 2008 par une horloge optique utilisant un ion mercure, également mise au point par le NIST, ne prenant une seconde de retard qu’au bout de 1,7 milliards </a:t>
            </a:r>
            <a:r>
              <a:rPr lang="fr-FR" sz="3200" b="1" i="1" dirty="0" smtClean="0"/>
              <a:t>d’années</a:t>
            </a:r>
            <a:r>
              <a:rPr lang="fr-FR" sz="3200" b="1" i="1" dirty="0" smtClean="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fr.cdn.v5.futura-sciences.com/builds/images/thumbs/d/d8452a4a5c_horloge_atomique_symmetricom_02.jpg"/>
          <p:cNvPicPr>
            <a:picLocks noChangeAspect="1" noChangeArrowheads="1"/>
          </p:cNvPicPr>
          <p:nvPr/>
        </p:nvPicPr>
        <p:blipFill>
          <a:blip r:embed="rId2" cstate="print"/>
          <a:srcRect/>
          <a:stretch>
            <a:fillRect/>
          </a:stretch>
        </p:blipFill>
        <p:spPr bwMode="auto">
          <a:xfrm>
            <a:off x="1136927" y="2174324"/>
            <a:ext cx="6096000" cy="3381375"/>
          </a:xfrm>
          <a:prstGeom prst="rect">
            <a:avLst/>
          </a:prstGeom>
          <a:noFill/>
        </p:spPr>
      </p:pic>
      <p:pic>
        <p:nvPicPr>
          <p:cNvPr id="26626" name="Picture 2" descr="no10-movement-teardown"/>
          <p:cNvPicPr>
            <a:picLocks noChangeAspect="1" noChangeArrowheads="1"/>
          </p:cNvPicPr>
          <p:nvPr/>
        </p:nvPicPr>
        <p:blipFill>
          <a:blip r:embed="rId3" cstate="print"/>
          <a:srcRect r="50853"/>
          <a:stretch>
            <a:fillRect/>
          </a:stretch>
        </p:blipFill>
        <p:spPr bwMode="auto">
          <a:xfrm>
            <a:off x="7911548" y="877268"/>
            <a:ext cx="3299792" cy="368195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6105" y="556591"/>
            <a:ext cx="5088834" cy="3539430"/>
          </a:xfrm>
          <a:prstGeom prst="rect">
            <a:avLst/>
          </a:prstGeom>
        </p:spPr>
        <p:txBody>
          <a:bodyPr wrap="square">
            <a:spAutoFit/>
          </a:bodyPr>
          <a:lstStyle/>
          <a:p>
            <a:r>
              <a:rPr lang="fr-FR" sz="3200" dirty="0" smtClean="0"/>
              <a:t>U</a:t>
            </a:r>
            <a:r>
              <a:rPr lang="fr-FR" sz="3200" dirty="0" smtClean="0"/>
              <a:t>n </a:t>
            </a:r>
            <a:r>
              <a:rPr lang="fr-FR" sz="3200" dirty="0" smtClean="0"/>
              <a:t>grand nombre d'instruments utilisent des mesures de durée pour déterminer des distances (via la valeur de la célérité de la lumière) : le télémètre laser, le </a:t>
            </a:r>
            <a:r>
              <a:rPr lang="fr-FR" sz="3200" b="1" dirty="0" smtClean="0"/>
              <a:t>GPS</a:t>
            </a:r>
            <a:r>
              <a:rPr lang="fr-FR" sz="3200" dirty="0" smtClean="0"/>
              <a:t>, etc. </a:t>
            </a:r>
            <a:endParaRPr lang="fr-FR" sz="3200" dirty="0" smtClean="0"/>
          </a:p>
        </p:txBody>
      </p:sp>
      <p:pic>
        <p:nvPicPr>
          <p:cNvPr id="1026" name="Picture 2" descr="http://upload.wikimedia.org/wikipedia/commons/9/9c/ConstellationGPS.gif">
            <a:hlinkClick r:id="rId2"/>
          </p:cNvPr>
          <p:cNvPicPr>
            <a:picLocks noChangeAspect="1" noChangeArrowheads="1" noCrop="1"/>
          </p:cNvPicPr>
          <p:nvPr/>
        </p:nvPicPr>
        <p:blipFill>
          <a:blip r:embed="rId3" cstate="print"/>
          <a:srcRect/>
          <a:stretch>
            <a:fillRect/>
          </a:stretch>
        </p:blipFill>
        <p:spPr bwMode="auto">
          <a:xfrm>
            <a:off x="6286637" y="376031"/>
            <a:ext cx="4300744" cy="3440595"/>
          </a:xfrm>
          <a:prstGeom prst="rect">
            <a:avLst/>
          </a:prstGeom>
          <a:noFill/>
        </p:spPr>
      </p:pic>
      <p:pic>
        <p:nvPicPr>
          <p:cNvPr id="1028" name="Picture 4" descr="File:Navstar.jpg">
            <a:hlinkClick r:id="rId4"/>
          </p:cNvPr>
          <p:cNvPicPr>
            <a:picLocks noChangeAspect="1" noChangeArrowheads="1"/>
          </p:cNvPicPr>
          <p:nvPr/>
        </p:nvPicPr>
        <p:blipFill>
          <a:blip r:embed="rId5" cstate="print"/>
          <a:srcRect/>
          <a:stretch>
            <a:fillRect/>
          </a:stretch>
        </p:blipFill>
        <p:spPr bwMode="auto">
          <a:xfrm>
            <a:off x="7627781" y="3916018"/>
            <a:ext cx="3683639" cy="2429635"/>
          </a:xfrm>
          <a:prstGeom prst="rect">
            <a:avLst/>
          </a:prstGeom>
          <a:noFill/>
        </p:spPr>
      </p:pic>
      <p:pic>
        <p:nvPicPr>
          <p:cNvPr id="1030" name="Picture 6" descr="http://3.bp.blogspot.com/-FrfD1MwbHN4/UPHQTxnFNUI/AAAAAAAAAHY/qMnA6I9eCHM/s1600/gps_300.jpg"/>
          <p:cNvPicPr>
            <a:picLocks noChangeAspect="1" noChangeArrowheads="1"/>
          </p:cNvPicPr>
          <p:nvPr/>
        </p:nvPicPr>
        <p:blipFill>
          <a:blip r:embed="rId6" cstate="print"/>
          <a:srcRect/>
          <a:stretch>
            <a:fillRect/>
          </a:stretch>
        </p:blipFill>
        <p:spPr bwMode="auto">
          <a:xfrm>
            <a:off x="3641587" y="3600588"/>
            <a:ext cx="2857500" cy="2857500"/>
          </a:xfrm>
          <a:prstGeom prst="rect">
            <a:avLst/>
          </a:prstGeom>
          <a:noFill/>
        </p:spPr>
      </p:pic>
      <p:sp>
        <p:nvSpPr>
          <p:cNvPr id="8" name="ZoneTexte 7"/>
          <p:cNvSpPr txBox="1"/>
          <p:nvPr/>
        </p:nvSpPr>
        <p:spPr>
          <a:xfrm>
            <a:off x="9322905" y="3458817"/>
            <a:ext cx="2155142" cy="369332"/>
          </a:xfrm>
          <a:prstGeom prst="rect">
            <a:avLst/>
          </a:prstGeom>
          <a:noFill/>
        </p:spPr>
        <p:txBody>
          <a:bodyPr wrap="none" rtlCol="0">
            <a:spAutoFit/>
          </a:bodyPr>
          <a:lstStyle/>
          <a:p>
            <a:r>
              <a:rPr lang="fr-FR" dirty="0" smtClean="0"/>
              <a:t>Un satellite NAVSTAR</a:t>
            </a:r>
            <a:endParaRPr lang="fr-FR" dirty="0"/>
          </a:p>
        </p:txBody>
      </p:sp>
      <p:pic>
        <p:nvPicPr>
          <p:cNvPr id="1031" name="Image 2" descr="img099.jpg"/>
          <p:cNvPicPr>
            <a:picLocks noChangeAspect="1" noChangeArrowheads="1"/>
          </p:cNvPicPr>
          <p:nvPr/>
        </p:nvPicPr>
        <p:blipFill>
          <a:blip r:embed="rId7" cstate="print">
            <a:grayscl/>
          </a:blip>
          <a:srcRect l="52461" t="51311" r="20407" b="34895"/>
          <a:stretch>
            <a:fillRect/>
          </a:stretch>
        </p:blipFill>
        <p:spPr bwMode="auto">
          <a:xfrm>
            <a:off x="751922" y="4373219"/>
            <a:ext cx="2525221" cy="17410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13790" y="1033669"/>
            <a:ext cx="7533861" cy="646331"/>
          </a:xfrm>
          <a:prstGeom prst="rect">
            <a:avLst/>
          </a:prstGeom>
          <a:noFill/>
        </p:spPr>
        <p:txBody>
          <a:bodyPr wrap="square" rtlCol="0">
            <a:spAutoFit/>
          </a:bodyPr>
          <a:lstStyle/>
          <a:p>
            <a:r>
              <a:rPr lang="fr-FR" sz="3600" b="1" dirty="0" smtClean="0">
                <a:solidFill>
                  <a:srgbClr val="0000CC"/>
                </a:solidFill>
              </a:rPr>
              <a:t>DEFINITIONS DE LA SECONDE</a:t>
            </a:r>
            <a:endParaRPr lang="fr-FR" sz="3600" b="1" dirty="0">
              <a:solidFill>
                <a:srgbClr val="0000CC"/>
              </a:solidFill>
            </a:endParaRPr>
          </a:p>
        </p:txBody>
      </p:sp>
      <p:sp>
        <p:nvSpPr>
          <p:cNvPr id="2049" name="Rectangle 1"/>
          <p:cNvSpPr>
            <a:spLocks noChangeArrowheads="1"/>
          </p:cNvSpPr>
          <p:nvPr/>
        </p:nvSpPr>
        <p:spPr bwMode="auto">
          <a:xfrm rot="10800000" flipV="1">
            <a:off x="1013789" y="2287947"/>
            <a:ext cx="10257183"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fr-FR" sz="2400" b="1" dirty="0" smtClean="0">
                <a:latin typeface="Arial" pitchFamily="34" charset="0"/>
                <a:ea typeface="Times New Roman" pitchFamily="18" charset="0"/>
                <a:cs typeface="Times New Roman" pitchFamily="18" charset="0"/>
              </a:rPr>
              <a:t>P</a:t>
            </a:r>
            <a:r>
              <a:rPr kumimoji="0" lang="fr-FR"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remière définition de la seconde, officielle jusqu’en 1960 :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fr-FR" sz="2400" b="1"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La seconde est la 1/86400</a:t>
            </a:r>
            <a:r>
              <a:rPr kumimoji="0" lang="fr-FR" sz="2400" b="1" i="1" u="none" strike="noStrike" cap="none" normalizeH="0" baseline="30000" dirty="0" smtClean="0">
                <a:ln>
                  <a:noFill/>
                </a:ln>
                <a:solidFill>
                  <a:schemeClr val="tx1"/>
                </a:solidFill>
                <a:effectLst/>
                <a:latin typeface="Arial" pitchFamily="34" charset="0"/>
                <a:ea typeface="Times New Roman" pitchFamily="18" charset="0"/>
                <a:cs typeface="Times New Roman" pitchFamily="18" charset="0"/>
              </a:rPr>
              <a:t>ème</a:t>
            </a:r>
            <a:r>
              <a:rPr kumimoji="0" lang="fr-FR" sz="2400" b="1"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partie du jour solaire moyen ».</a:t>
            </a:r>
            <a:endParaRPr kumimoji="0" lang="fr-FR"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1630019" y="3995894"/>
            <a:ext cx="9163877"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sz="2400" b="1" dirty="0" smtClean="0">
                <a:latin typeface="Arial" pitchFamily="34" charset="0"/>
                <a:ea typeface="Times New Roman" pitchFamily="18" charset="0"/>
                <a:cs typeface="Times New Roman" pitchFamily="18" charset="0"/>
              </a:rPr>
              <a:t>D</a:t>
            </a:r>
            <a:r>
              <a:rPr kumimoji="0" lang="fr-FR"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euxième définition de la seconde,</a:t>
            </a:r>
            <a:r>
              <a:rPr kumimoji="0" lang="fr-FR" sz="2400" b="1" i="0" u="none" strike="noStrike" cap="none" normalizeH="0" dirty="0" smtClean="0">
                <a:ln>
                  <a:noFill/>
                </a:ln>
                <a:solidFill>
                  <a:schemeClr val="tx1"/>
                </a:solidFill>
                <a:effectLst/>
                <a:latin typeface="Arial" pitchFamily="34" charset="0"/>
                <a:ea typeface="Times New Roman" pitchFamily="18" charset="0"/>
                <a:cs typeface="Times New Roman" pitchFamily="18" charset="0"/>
              </a:rPr>
              <a:t> </a:t>
            </a:r>
            <a:r>
              <a:rPr kumimoji="0" lang="fr-FR" sz="2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officielle de 1960 à 1967 :</a:t>
            </a:r>
            <a:endParaRPr kumimoji="0" lang="fr-FR"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1"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La seconde est la fraction 1/31.556.925,9747 de l'année tropique pour 1900 janvier 0 à 12 heures de temps des éphémérides. »</a:t>
            </a:r>
            <a:endParaRPr kumimoji="0" lang="fr-FR" sz="24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2312751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202477" y="1380942"/>
            <a:ext cx="9750445" cy="1631216"/>
          </a:xfrm>
          <a:prstGeom prst="rect">
            <a:avLst/>
          </a:prstGeom>
          <a:noFill/>
          <a:ln w="9525">
            <a:solidFill>
              <a:srgbClr val="C00000"/>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500" b="1" i="0" u="none" strike="noStrike" cap="none" normalizeH="0" baseline="0" dirty="0" smtClean="0">
                <a:ln>
                  <a:noFill/>
                </a:ln>
                <a:solidFill>
                  <a:srgbClr val="7030A0"/>
                </a:solidFill>
                <a:effectLst/>
                <a:latin typeface="Arial" pitchFamily="34" charset="0"/>
                <a:ea typeface="Times New Roman" pitchFamily="18" charset="0"/>
                <a:cs typeface="Times New Roman" pitchFamily="18" charset="0"/>
              </a:rPr>
              <a:t>Troisième définition de la seconde,</a:t>
            </a:r>
            <a:r>
              <a:rPr kumimoji="0" lang="fr-FR" sz="2500" b="1" i="0" u="none" strike="noStrike" cap="none" normalizeH="0" dirty="0" smtClean="0">
                <a:ln>
                  <a:noFill/>
                </a:ln>
                <a:solidFill>
                  <a:srgbClr val="7030A0"/>
                </a:solidFill>
                <a:effectLst/>
                <a:latin typeface="Arial" pitchFamily="34" charset="0"/>
                <a:ea typeface="Times New Roman" pitchFamily="18" charset="0"/>
                <a:cs typeface="Times New Roman" pitchFamily="18" charset="0"/>
              </a:rPr>
              <a:t> </a:t>
            </a:r>
            <a:r>
              <a:rPr kumimoji="0" lang="fr-FR" sz="2500" b="1" i="0" u="none" strike="noStrike" cap="none" normalizeH="0" baseline="0" dirty="0" smtClean="0">
                <a:ln>
                  <a:noFill/>
                </a:ln>
                <a:solidFill>
                  <a:srgbClr val="7030A0"/>
                </a:solidFill>
                <a:effectLst/>
                <a:latin typeface="Arial" pitchFamily="34" charset="0"/>
                <a:ea typeface="Times New Roman" pitchFamily="18" charset="0"/>
                <a:cs typeface="Times New Roman" pitchFamily="18" charset="0"/>
              </a:rPr>
              <a:t>officielle depuis 1967 :</a:t>
            </a:r>
            <a:endParaRPr kumimoji="0" lang="fr-FR" sz="25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500" b="1" i="1" u="none" strike="noStrike" cap="none" normalizeH="0" baseline="0" dirty="0" smtClean="0">
                <a:ln>
                  <a:noFill/>
                </a:ln>
                <a:solidFill>
                  <a:srgbClr val="7030A0"/>
                </a:solidFill>
                <a:effectLst/>
                <a:latin typeface="Arial" pitchFamily="34" charset="0"/>
                <a:ea typeface="Times New Roman" pitchFamily="18" charset="0"/>
                <a:cs typeface="Times New Roman" pitchFamily="18" charset="0"/>
              </a:rPr>
              <a:t>« La seconde est la durée de 9.192.631.770 périodes de la radiation correspondant à la transition entre les deux niveaux hyperfins de l'état fondamental de l'atome de Césium 133. »</a:t>
            </a:r>
            <a:endParaRPr kumimoji="0" lang="fr-FR" sz="2500" b="1" i="0" u="none" strike="noStrike" cap="none" normalizeH="0" baseline="0" dirty="0" smtClean="0">
              <a:ln>
                <a:noFill/>
              </a:ln>
              <a:solidFill>
                <a:srgbClr val="7030A0"/>
              </a:solidFill>
              <a:effectLst/>
              <a:latin typeface="Arial" pitchFamily="34" charset="0"/>
              <a:cs typeface="Arial" pitchFamily="34" charset="0"/>
            </a:endParaRPr>
          </a:p>
        </p:txBody>
      </p:sp>
      <p:sp>
        <p:nvSpPr>
          <p:cNvPr id="5" name="Rectangle 4"/>
          <p:cNvSpPr/>
          <p:nvPr/>
        </p:nvSpPr>
        <p:spPr>
          <a:xfrm>
            <a:off x="1490870" y="4358816"/>
            <a:ext cx="9342783" cy="1200329"/>
          </a:xfrm>
          <a:prstGeom prst="rect">
            <a:avLst/>
          </a:prstGeom>
        </p:spPr>
        <p:txBody>
          <a:bodyPr wrap="square">
            <a:spAutoFit/>
          </a:bodyPr>
          <a:lstStyle/>
          <a:p>
            <a:pPr algn="ctr"/>
            <a:r>
              <a:rPr lang="fr-FR" sz="2400" b="1" dirty="0" smtClean="0">
                <a:solidFill>
                  <a:srgbClr val="0000CC"/>
                </a:solidFill>
              </a:rPr>
              <a:t>Le Temps Atomique International </a:t>
            </a:r>
            <a:r>
              <a:rPr lang="fr-FR" sz="2400" b="1" dirty="0" smtClean="0">
                <a:solidFill>
                  <a:srgbClr val="0000CC"/>
                </a:solidFill>
              </a:rPr>
              <a:t>(IAT) est </a:t>
            </a:r>
            <a:r>
              <a:rPr lang="fr-FR" sz="2400" b="1" dirty="0" smtClean="0">
                <a:solidFill>
                  <a:srgbClr val="0000CC"/>
                </a:solidFill>
              </a:rPr>
              <a:t>l’échelle de temps basée sur les indications données par un réseau de plus de 340 horloges atomiques dans le monde.</a:t>
            </a:r>
            <a:endParaRPr lang="fr-FR" sz="2400" b="1" dirty="0">
              <a:solidFill>
                <a:srgbClr val="0000CC"/>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2012122" y="1292086"/>
          <a:ext cx="8128000" cy="3637723"/>
        </p:xfrm>
        <a:graphic>
          <a:graphicData uri="http://schemas.openxmlformats.org/drawingml/2006/table">
            <a:tbl>
              <a:tblPr/>
              <a:tblGrid>
                <a:gridCol w="8128000"/>
              </a:tblGrid>
              <a:tr h="3637723">
                <a:tc>
                  <a:txBody>
                    <a:bodyPr/>
                    <a:lstStyle/>
                    <a:p>
                      <a:pPr algn="just">
                        <a:spcAft>
                          <a:spcPts val="0"/>
                        </a:spcAft>
                      </a:pPr>
                      <a:r>
                        <a:rPr lang="fr-FR" sz="2800" dirty="0">
                          <a:latin typeface="Calibri"/>
                          <a:ea typeface="Times New Roman"/>
                        </a:rPr>
                        <a:t>En 1983, deux décisions importantes ont été prises lors de la tenue du Bureau international des poids et mesures :</a:t>
                      </a:r>
                      <a:endParaRPr lang="fr-FR" sz="2000" dirty="0">
                        <a:latin typeface="Times New Roman"/>
                        <a:ea typeface="Times New Roman"/>
                      </a:endParaRPr>
                    </a:p>
                    <a:p>
                      <a:pPr marL="342900" lvl="0" indent="-342900" algn="just">
                        <a:spcAft>
                          <a:spcPts val="0"/>
                        </a:spcAft>
                        <a:buFont typeface="Wingdings"/>
                        <a:buChar char=""/>
                      </a:pPr>
                      <a:r>
                        <a:rPr lang="fr-FR" sz="2800" dirty="0">
                          <a:latin typeface="Calibri"/>
                          <a:ea typeface="Times New Roman"/>
                        </a:rPr>
                        <a:t>La célérité de la lumière dans le vide a été fixée à la valeur </a:t>
                      </a:r>
                      <a:r>
                        <a:rPr lang="fr-FR" sz="2800" b="1" u="sng" dirty="0">
                          <a:latin typeface="Calibri"/>
                          <a:ea typeface="Times New Roman"/>
                        </a:rPr>
                        <a:t>exacte</a:t>
                      </a:r>
                      <a:r>
                        <a:rPr lang="fr-FR" sz="2800" dirty="0">
                          <a:latin typeface="Calibri"/>
                          <a:ea typeface="Times New Roman"/>
                        </a:rPr>
                        <a:t> suivante : </a:t>
                      </a:r>
                      <a:endParaRPr lang="fr-FR" sz="2000" dirty="0">
                        <a:latin typeface="Times New Roman"/>
                        <a:ea typeface="Times New Roman"/>
                      </a:endParaRPr>
                    </a:p>
                    <a:p>
                      <a:pPr algn="ctr">
                        <a:spcAft>
                          <a:spcPts val="0"/>
                        </a:spcAft>
                      </a:pPr>
                      <a:r>
                        <a:rPr lang="fr-FR" sz="2800" b="1" dirty="0">
                          <a:latin typeface="Calibri"/>
                          <a:ea typeface="Times New Roman"/>
                        </a:rPr>
                        <a:t>c = 299 792 458 </a:t>
                      </a:r>
                      <a:r>
                        <a:rPr lang="fr-FR" sz="2800" b="1" dirty="0" err="1">
                          <a:latin typeface="Calibri"/>
                          <a:ea typeface="Times New Roman"/>
                        </a:rPr>
                        <a:t>m.s</a:t>
                      </a:r>
                      <a:r>
                        <a:rPr lang="fr-FR" sz="2800" b="1" baseline="30000" dirty="0">
                          <a:latin typeface="Calibri"/>
                          <a:ea typeface="Times New Roman"/>
                        </a:rPr>
                        <a:t>-1</a:t>
                      </a:r>
                      <a:endParaRPr lang="fr-FR" sz="2000" dirty="0">
                        <a:latin typeface="Times New Roman"/>
                        <a:ea typeface="Times New Roman"/>
                      </a:endParaRPr>
                    </a:p>
                    <a:p>
                      <a:pPr marL="342900" lvl="0" indent="-342900" algn="just">
                        <a:spcAft>
                          <a:spcPts val="0"/>
                        </a:spcAft>
                        <a:buFont typeface="Wingdings"/>
                        <a:buChar char=""/>
                      </a:pPr>
                      <a:r>
                        <a:rPr lang="fr-FR" sz="2800" dirty="0">
                          <a:latin typeface="Calibri"/>
                          <a:ea typeface="Times New Roman"/>
                        </a:rPr>
                        <a:t>D’autre part, le mètre, unité de mesure de longueur du système international, </a:t>
                      </a:r>
                      <a:r>
                        <a:rPr lang="fr-FR" sz="2800" dirty="0" smtClean="0">
                          <a:latin typeface="Calibri"/>
                          <a:ea typeface="Times New Roman"/>
                        </a:rPr>
                        <a:t>a </a:t>
                      </a:r>
                      <a:r>
                        <a:rPr lang="fr-FR" sz="2800" dirty="0">
                          <a:latin typeface="Calibri"/>
                          <a:ea typeface="Times New Roman"/>
                        </a:rPr>
                        <a:t>été redéfini comme suit :</a:t>
                      </a:r>
                      <a:endParaRPr lang="fr-FR" sz="2000" dirty="0">
                        <a:latin typeface="Times New Roman"/>
                        <a:ea typeface="Times New Roman"/>
                      </a:endParaRPr>
                    </a:p>
                  </a:txBody>
                  <a:tcPr marL="89535" marR="89535" marT="0" marB="0">
                    <a:lnL>
                      <a:noFill/>
                    </a:lnL>
                    <a:lnR>
                      <a:noFill/>
                    </a:lnR>
                    <a:lnT>
                      <a:noFill/>
                    </a:lnT>
                    <a:lnB>
                      <a:noFill/>
                    </a:lnB>
                  </a:tcPr>
                </a:tc>
              </a:tr>
            </a:tbl>
          </a:graphicData>
        </a:graphic>
      </p:graphicFrame>
      <p:sp>
        <p:nvSpPr>
          <p:cNvPr id="28673" name="Rectangle 1"/>
          <p:cNvSpPr>
            <a:spLocks noChangeArrowheads="1"/>
          </p:cNvSpPr>
          <p:nvPr/>
        </p:nvSpPr>
        <p:spPr bwMode="auto">
          <a:xfrm>
            <a:off x="2663687" y="4820840"/>
            <a:ext cx="7176052" cy="1569660"/>
          </a:xfrm>
          <a:prstGeom prst="rect">
            <a:avLst/>
          </a:prstGeom>
          <a:noFill/>
          <a:ln w="9525">
            <a:solidFill>
              <a:srgbClr val="C00000"/>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1" i="0" u="none" strike="noStrike" cap="none" normalizeH="0" baseline="0" dirty="0" smtClean="0">
                <a:ln>
                  <a:noFill/>
                </a:ln>
                <a:solidFill>
                  <a:srgbClr val="7030A0"/>
                </a:solidFill>
                <a:effectLst/>
                <a:latin typeface="Calibri" pitchFamily="34" charset="0"/>
                <a:ea typeface="Times New Roman" pitchFamily="18" charset="0"/>
                <a:cs typeface="Times New Roman" pitchFamily="18" charset="0"/>
              </a:rPr>
              <a:t>Le mètre est la distance parcourue par la lumière dans le vide en 1/299792458 seconde.</a:t>
            </a:r>
            <a:r>
              <a:rPr kumimoji="0" lang="fr-FR" sz="2000" b="0" i="0" u="none" strike="noStrike" cap="none" normalizeH="0" baseline="0" dirty="0" smtClean="0">
                <a:ln>
                  <a:noFill/>
                </a:ln>
                <a:solidFill>
                  <a:srgbClr val="7030A0"/>
                </a:solidFill>
                <a:effectLst/>
                <a:latin typeface="Arial" pitchFamily="34" charset="0"/>
                <a:cs typeface="Arial" pitchFamily="34" charset="0"/>
              </a:rPr>
              <a:t> </a:t>
            </a:r>
            <a:endParaRPr kumimoji="0" lang="fr-FR" sz="4800" b="0" i="0" u="none" strike="noStrike" cap="none" normalizeH="0" baseline="0" dirty="0" smtClean="0">
              <a:ln>
                <a:noFill/>
              </a:ln>
              <a:solidFill>
                <a:srgbClr val="7030A0"/>
              </a:solidFill>
              <a:effectLst/>
              <a:latin typeface="Arial" pitchFamily="34" charset="0"/>
              <a:cs typeface="Arial" pitchFamily="34" charset="0"/>
            </a:endParaRPr>
          </a:p>
        </p:txBody>
      </p:sp>
      <p:sp>
        <p:nvSpPr>
          <p:cNvPr id="6" name="ZoneTexte 5"/>
          <p:cNvSpPr txBox="1"/>
          <p:nvPr/>
        </p:nvSpPr>
        <p:spPr>
          <a:xfrm>
            <a:off x="715617" y="496956"/>
            <a:ext cx="7533861" cy="646331"/>
          </a:xfrm>
          <a:prstGeom prst="rect">
            <a:avLst/>
          </a:prstGeom>
          <a:noFill/>
        </p:spPr>
        <p:txBody>
          <a:bodyPr wrap="square" rtlCol="0">
            <a:spAutoFit/>
          </a:bodyPr>
          <a:lstStyle/>
          <a:p>
            <a:r>
              <a:rPr lang="fr-FR" sz="3600" b="1" dirty="0" smtClean="0">
                <a:solidFill>
                  <a:srgbClr val="0000CC"/>
                </a:solidFill>
              </a:rPr>
              <a:t>DEFINITIONS DU METRE</a:t>
            </a:r>
            <a:endParaRPr lang="fr-FR" sz="3600" b="1" dirty="0">
              <a:solidFill>
                <a:srgbClr val="0000CC"/>
              </a:solidFill>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1573</TotalTime>
  <Words>478</Words>
  <Application>Microsoft Office PowerPoint</Application>
  <PresentationFormat>Personnalisé</PresentationFormat>
  <Paragraphs>75</Paragraphs>
  <Slides>17</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17</vt:i4>
      </vt:variant>
    </vt:vector>
  </HeadingPairs>
  <TitlesOfParts>
    <vt:vector size="19" baseType="lpstr">
      <vt:lpstr>Thème Office</vt:lpstr>
      <vt:lpstr>MathType 6.0 Equation</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 claude marot</dc:creator>
  <cp:lastModifiedBy>JC</cp:lastModifiedBy>
  <cp:revision>31</cp:revision>
  <dcterms:created xsi:type="dcterms:W3CDTF">2014-02-14T09:55:06Z</dcterms:created>
  <dcterms:modified xsi:type="dcterms:W3CDTF">2014-02-15T15:13:37Z</dcterms:modified>
</cp:coreProperties>
</file>