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303" r:id="rId4"/>
    <p:sldId id="304" r:id="rId5"/>
    <p:sldId id="269" r:id="rId6"/>
    <p:sldId id="270" r:id="rId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F9FE"/>
    <a:srgbClr val="FFFFFF"/>
    <a:srgbClr val="00FF00"/>
    <a:srgbClr val="FF66FF"/>
    <a:srgbClr val="00FFFF"/>
    <a:srgbClr val="99CCFF"/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65" autoAdjust="0"/>
  </p:normalViewPr>
  <p:slideViewPr>
    <p:cSldViewPr snapToGrid="0">
      <p:cViewPr varScale="1">
        <p:scale>
          <a:sx n="63" d="100"/>
          <a:sy n="63" d="100"/>
        </p:scale>
        <p:origin x="1092" y="6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BE6AB-05A9-4901-B4F7-B9E76DA2825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50072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F6420C-1D92-4559-A6E9-4537F796CAB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95379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18991-E82E-43A4-ACBB-18BC56A7E22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4875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108827-6C21-4409-AD23-CE6B63C776D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89144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3952DB-0CBE-4DD1-AE22-EBDDD84715A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7557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8EA575-881B-4ED3-BBC1-F037C9D7B9D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7921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A475D3-DE88-4794-99D0-244573BA9F8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59078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5F8311-1232-43A6-A741-F2DC8BB5359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30079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D08196-F884-4526-8228-B7BB78F87FE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2005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103D13-9CC2-4BCE-8F99-933DA1C7B1A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9037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7D924A-1425-41AA-A339-325C5471672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40283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966CC2-8060-4A97-821A-2A239EA2BF1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7714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EC75D6E-9F55-48AF-9CFA-11674707310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914400" y="1905000"/>
            <a:ext cx="3733800" cy="7016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000" b="1" dirty="0" err="1" smtClean="0">
                <a:solidFill>
                  <a:srgbClr val="FF0000"/>
                </a:solidFill>
              </a:rPr>
              <a:t>Demi-vieT</a:t>
            </a:r>
            <a:r>
              <a:rPr lang="fr-FR" altLang="fr-FR" sz="2000" b="1" dirty="0" smtClean="0">
                <a:solidFill>
                  <a:srgbClr val="FF0000"/>
                </a:solidFill>
              </a:rPr>
              <a:t> </a:t>
            </a:r>
            <a:r>
              <a:rPr lang="fr-FR" altLang="fr-FR" sz="2000" b="1" dirty="0">
                <a:solidFill>
                  <a:srgbClr val="FF0000"/>
                </a:solidFill>
              </a:rPr>
              <a:t>= 1.3 10</a:t>
            </a:r>
            <a:r>
              <a:rPr lang="fr-FR" altLang="fr-FR" sz="2000" b="1" baseline="30000" dirty="0">
                <a:solidFill>
                  <a:srgbClr val="FF0000"/>
                </a:solidFill>
              </a:rPr>
              <a:t>9</a:t>
            </a:r>
            <a:r>
              <a:rPr lang="fr-FR" altLang="fr-FR" sz="2000" b="1" dirty="0">
                <a:solidFill>
                  <a:srgbClr val="FF0000"/>
                </a:solidFill>
              </a:rPr>
              <a:t> an</a:t>
            </a:r>
          </a:p>
          <a:p>
            <a:r>
              <a:rPr lang="fr-FR" altLang="fr-FR" sz="2000" b="1" dirty="0" smtClean="0">
                <a:solidFill>
                  <a:srgbClr val="FF0000"/>
                </a:solidFill>
              </a:rPr>
              <a:t>Constante </a:t>
            </a:r>
            <a:r>
              <a:rPr lang="fr-FR" altLang="fr-FR" sz="2000" b="1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2000" b="1" dirty="0">
                <a:solidFill>
                  <a:srgbClr val="FF0000"/>
                </a:solidFill>
              </a:rPr>
              <a:t> = 5,81 10</a:t>
            </a:r>
            <a:r>
              <a:rPr lang="fr-FR" altLang="fr-FR" sz="2000" b="1" baseline="30000" dirty="0">
                <a:solidFill>
                  <a:srgbClr val="FF0000"/>
                </a:solidFill>
              </a:rPr>
              <a:t>-11</a:t>
            </a:r>
            <a:r>
              <a:rPr lang="fr-FR" altLang="fr-FR" sz="2000" b="1" dirty="0">
                <a:solidFill>
                  <a:srgbClr val="FF0000"/>
                </a:solidFill>
              </a:rPr>
              <a:t> an</a:t>
            </a:r>
            <a:r>
              <a:rPr lang="fr-FR" altLang="fr-FR" sz="2000" b="1" baseline="30000" dirty="0">
                <a:solidFill>
                  <a:srgbClr val="FF0000"/>
                </a:solidFill>
              </a:rPr>
              <a:t>-1</a:t>
            </a:r>
            <a:endParaRPr lang="fr-FR" altLang="fr-FR" sz="2400" b="1" baseline="30000" dirty="0">
              <a:solidFill>
                <a:srgbClr val="FF0000"/>
              </a:solidFill>
            </a:endParaRP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755650" y="952500"/>
            <a:ext cx="4313238" cy="774700"/>
            <a:chOff x="476" y="572"/>
            <a:chExt cx="2717" cy="488"/>
          </a:xfrm>
        </p:grpSpPr>
        <p:sp>
          <p:nvSpPr>
            <p:cNvPr id="2072" name="Text Box 2"/>
            <p:cNvSpPr txBox="1">
              <a:spLocks noChangeArrowheads="1"/>
            </p:cNvSpPr>
            <p:nvPr/>
          </p:nvSpPr>
          <p:spPr bwMode="auto">
            <a:xfrm>
              <a:off x="476" y="618"/>
              <a:ext cx="569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4000" baseline="30000">
                  <a:solidFill>
                    <a:schemeClr val="bg1"/>
                  </a:solidFill>
                </a:rPr>
                <a:t>40</a:t>
              </a:r>
              <a:r>
                <a:rPr lang="fr-FR" altLang="fr-FR" sz="4000">
                  <a:solidFill>
                    <a:schemeClr val="bg1"/>
                  </a:solidFill>
                </a:rPr>
                <a:t>K</a:t>
              </a:r>
            </a:p>
          </p:txBody>
        </p:sp>
        <p:sp>
          <p:nvSpPr>
            <p:cNvPr id="2073" name="Text Box 3"/>
            <p:cNvSpPr txBox="1">
              <a:spLocks noChangeArrowheads="1"/>
            </p:cNvSpPr>
            <p:nvPr/>
          </p:nvSpPr>
          <p:spPr bwMode="auto">
            <a:xfrm>
              <a:off x="2517" y="618"/>
              <a:ext cx="67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4000" baseline="30000">
                  <a:solidFill>
                    <a:schemeClr val="bg1"/>
                  </a:solidFill>
                </a:rPr>
                <a:t>40</a:t>
              </a:r>
              <a:r>
                <a:rPr lang="fr-FR" altLang="fr-FR" sz="4000">
                  <a:solidFill>
                    <a:schemeClr val="bg1"/>
                  </a:solidFill>
                </a:rPr>
                <a:t>Ar</a:t>
              </a:r>
            </a:p>
          </p:txBody>
        </p:sp>
        <p:sp>
          <p:nvSpPr>
            <p:cNvPr id="2074" name="Line 4"/>
            <p:cNvSpPr>
              <a:spLocks noChangeShapeType="1"/>
            </p:cNvSpPr>
            <p:nvPr/>
          </p:nvSpPr>
          <p:spPr bwMode="auto">
            <a:xfrm>
              <a:off x="1292" y="906"/>
              <a:ext cx="1056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75" name="Text Box 11"/>
            <p:cNvSpPr txBox="1">
              <a:spLocks noChangeArrowheads="1"/>
            </p:cNvSpPr>
            <p:nvPr/>
          </p:nvSpPr>
          <p:spPr bwMode="auto">
            <a:xfrm>
              <a:off x="1020" y="572"/>
              <a:ext cx="15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b="1" dirty="0" smtClean="0">
                  <a:solidFill>
                    <a:srgbClr val="FF0066"/>
                  </a:solidFill>
                </a:rPr>
                <a:t>Capture </a:t>
              </a:r>
              <a:r>
                <a:rPr lang="fr-FR" altLang="fr-FR" b="1" dirty="0" err="1" smtClean="0">
                  <a:solidFill>
                    <a:srgbClr val="FF0066"/>
                  </a:solidFill>
                </a:rPr>
                <a:t>electronique</a:t>
              </a:r>
              <a:endParaRPr lang="fr-FR" altLang="fr-FR" b="1" dirty="0">
                <a:solidFill>
                  <a:srgbClr val="FF0066"/>
                </a:solidFill>
              </a:endParaRPr>
            </a:p>
          </p:txBody>
        </p:sp>
      </p:grp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681038" y="4264026"/>
            <a:ext cx="8081328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200" b="1" u="sng" dirty="0" smtClean="0">
                <a:solidFill>
                  <a:srgbClr val="FF66FF"/>
                </a:solidFill>
              </a:rPr>
              <a:t>Méthode </a:t>
            </a:r>
            <a:r>
              <a:rPr lang="fr-FR" altLang="fr-FR" sz="3200" b="1" u="sng" dirty="0" err="1">
                <a:solidFill>
                  <a:srgbClr val="FF66FF"/>
                </a:solidFill>
              </a:rPr>
              <a:t>K-Ar</a:t>
            </a:r>
            <a:r>
              <a:rPr lang="fr-FR" altLang="fr-FR" sz="3200" b="1" dirty="0">
                <a:solidFill>
                  <a:srgbClr val="FF66FF"/>
                </a:solidFill>
              </a:rPr>
              <a:t> : </a:t>
            </a:r>
          </a:p>
          <a:p>
            <a:r>
              <a:rPr lang="fr-FR" altLang="fr-FR" sz="2400" b="1" dirty="0">
                <a:solidFill>
                  <a:schemeClr val="bg1"/>
                </a:solidFill>
              </a:rPr>
              <a:t>- </a:t>
            </a:r>
            <a:r>
              <a:rPr lang="fr-FR" altLang="fr-FR" sz="2400" b="1" dirty="0" smtClean="0">
                <a:solidFill>
                  <a:schemeClr val="bg1"/>
                </a:solidFill>
              </a:rPr>
              <a:t>mesure </a:t>
            </a:r>
            <a:r>
              <a:rPr lang="fr-FR" altLang="fr-FR" sz="2400" b="1" dirty="0">
                <a:solidFill>
                  <a:schemeClr val="bg1"/>
                </a:solidFill>
              </a:rPr>
              <a:t>de K </a:t>
            </a:r>
            <a:r>
              <a:rPr lang="fr-FR" altLang="fr-FR" sz="2400" b="1" dirty="0" smtClean="0">
                <a:solidFill>
                  <a:schemeClr val="bg1"/>
                </a:solidFill>
              </a:rPr>
              <a:t>et </a:t>
            </a:r>
            <a:r>
              <a:rPr lang="fr-FR" altLang="fr-FR" sz="2400" b="1" dirty="0">
                <a:solidFill>
                  <a:schemeClr val="bg1"/>
                </a:solidFill>
              </a:rPr>
              <a:t>Ar </a:t>
            </a:r>
            <a:r>
              <a:rPr lang="fr-FR" altLang="fr-FR" sz="2400" b="1" dirty="0" smtClean="0">
                <a:solidFill>
                  <a:schemeClr val="bg1"/>
                </a:solidFill>
              </a:rPr>
              <a:t>par deux méthodes différentes </a:t>
            </a:r>
            <a:endParaRPr lang="fr-FR" altLang="fr-FR" sz="2400" b="1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altLang="fr-FR" sz="2400" b="1" dirty="0">
                <a:solidFill>
                  <a:schemeClr val="bg1"/>
                </a:solidFill>
              </a:rPr>
              <a:t> </a:t>
            </a:r>
            <a:r>
              <a:rPr lang="fr-FR" altLang="fr-FR" sz="2400" b="1" dirty="0" smtClean="0">
                <a:solidFill>
                  <a:schemeClr val="bg1"/>
                </a:solidFill>
              </a:rPr>
              <a:t>nécessité d’utiliser deux extractions distinctes sur l’échantillon.</a:t>
            </a:r>
            <a:endParaRPr lang="fr-FR" altLang="fr-FR" sz="2400" b="1" dirty="0">
              <a:solidFill>
                <a:schemeClr val="bg1"/>
              </a:solidFill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5194300" y="750838"/>
            <a:ext cx="3581400" cy="230832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FF3300"/>
                </a:solidFill>
              </a:rPr>
              <a:t>- </a:t>
            </a:r>
            <a:r>
              <a:rPr lang="fr-FR" altLang="fr-FR" sz="2400" b="1" dirty="0" smtClean="0">
                <a:solidFill>
                  <a:srgbClr val="FF3300"/>
                </a:solidFill>
              </a:rPr>
              <a:t>La datation du cratère de </a:t>
            </a:r>
            <a:r>
              <a:rPr lang="fr-FR" altLang="fr-FR" sz="2400" b="1" dirty="0" err="1" smtClean="0">
                <a:solidFill>
                  <a:srgbClr val="FF3300"/>
                </a:solidFill>
              </a:rPr>
              <a:t>Chicxulub</a:t>
            </a:r>
            <a:r>
              <a:rPr lang="fr-FR" altLang="fr-FR" sz="2400" b="1" dirty="0" smtClean="0">
                <a:solidFill>
                  <a:srgbClr val="FF3300"/>
                </a:solidFill>
              </a:rPr>
              <a:t> et de la crise K-T est possible par cette </a:t>
            </a:r>
            <a:r>
              <a:rPr lang="fr-FR" altLang="fr-FR" sz="2400" b="1" dirty="0" err="1" smtClean="0">
                <a:solidFill>
                  <a:srgbClr val="FF3300"/>
                </a:solidFill>
              </a:rPr>
              <a:t>methode</a:t>
            </a:r>
            <a:r>
              <a:rPr lang="fr-FR" altLang="fr-FR" sz="2400" b="1" dirty="0" smtClean="0">
                <a:solidFill>
                  <a:srgbClr val="FF3300"/>
                </a:solidFill>
              </a:rPr>
              <a:t>. </a:t>
            </a:r>
            <a:endParaRPr lang="fr-FR" altLang="fr-FR" sz="2400" b="1" dirty="0">
              <a:solidFill>
                <a:srgbClr val="FF3300"/>
              </a:solidFill>
            </a:endParaRPr>
          </a:p>
          <a:p>
            <a:pPr eaLnBrk="1" hangingPunct="1"/>
            <a:r>
              <a:rPr lang="fr-FR" altLang="fr-FR" sz="2400" b="1" dirty="0">
                <a:solidFill>
                  <a:srgbClr val="FF3300"/>
                </a:solidFill>
              </a:rPr>
              <a:t>- La </a:t>
            </a:r>
            <a:r>
              <a:rPr lang="fr-FR" altLang="fr-FR" sz="2400" b="1" dirty="0" smtClean="0">
                <a:solidFill>
                  <a:srgbClr val="FF3300"/>
                </a:solidFill>
              </a:rPr>
              <a:t>datation par le </a:t>
            </a:r>
            <a:r>
              <a:rPr lang="fr-FR" altLang="fr-FR" sz="2400" b="1" baseline="30000" dirty="0">
                <a:solidFill>
                  <a:srgbClr val="FF3300"/>
                </a:solidFill>
              </a:rPr>
              <a:t>14</a:t>
            </a:r>
            <a:r>
              <a:rPr lang="fr-FR" altLang="fr-FR" sz="2400" b="1" dirty="0">
                <a:solidFill>
                  <a:srgbClr val="FF3300"/>
                </a:solidFill>
              </a:rPr>
              <a:t>C </a:t>
            </a:r>
            <a:r>
              <a:rPr lang="fr-FR" altLang="fr-FR" sz="2400" b="1" dirty="0" smtClean="0">
                <a:solidFill>
                  <a:srgbClr val="FF3300"/>
                </a:solidFill>
              </a:rPr>
              <a:t>est </a:t>
            </a:r>
            <a:r>
              <a:rPr lang="fr-FR" altLang="fr-FR" sz="2400" b="1" dirty="0">
                <a:solidFill>
                  <a:srgbClr val="FF3300"/>
                </a:solidFill>
              </a:rPr>
              <a:t>impossible. </a:t>
            </a:r>
          </a:p>
        </p:txBody>
      </p:sp>
      <p:sp>
        <p:nvSpPr>
          <p:cNvPr id="2054" name="Text Box 21"/>
          <p:cNvSpPr txBox="1">
            <a:spLocks noChangeArrowheads="1"/>
          </p:cNvSpPr>
          <p:nvPr/>
        </p:nvSpPr>
        <p:spPr bwMode="auto">
          <a:xfrm>
            <a:off x="681038" y="255588"/>
            <a:ext cx="44926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 b="1" u="sng" dirty="0" smtClean="0">
                <a:solidFill>
                  <a:srgbClr val="FFFF00"/>
                </a:solidFill>
              </a:rPr>
              <a:t>Radioactivité du </a:t>
            </a:r>
            <a:r>
              <a:rPr lang="fr-FR" altLang="fr-FR" sz="3200" b="1" u="sng" baseline="30000" dirty="0">
                <a:solidFill>
                  <a:srgbClr val="FFFF00"/>
                </a:solidFill>
              </a:rPr>
              <a:t>40</a:t>
            </a:r>
            <a:r>
              <a:rPr lang="fr-FR" altLang="fr-FR" sz="3200" b="1" u="sng" dirty="0">
                <a:solidFill>
                  <a:srgbClr val="FFFF00"/>
                </a:solidFill>
              </a:rPr>
              <a:t>K</a:t>
            </a:r>
            <a:endParaRPr lang="fr-FR" altLang="fr-FR" sz="3200" b="1" u="sng" dirty="0">
              <a:solidFill>
                <a:schemeClr val="accent2"/>
              </a:solidFill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684213" y="2971800"/>
            <a:ext cx="156966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 dirty="0" smtClean="0"/>
              <a:t>Equation</a:t>
            </a:r>
            <a:r>
              <a:rPr lang="fr-FR" altLang="fr-FR" sz="2000" b="1" dirty="0" smtClean="0"/>
              <a:t> </a:t>
            </a:r>
            <a:endParaRPr lang="fr-FR" altLang="fr-FR" sz="2000" b="1" dirty="0"/>
          </a:p>
          <a:p>
            <a:endParaRPr lang="fr-FR" altLang="fr-FR" b="1" dirty="0"/>
          </a:p>
        </p:txBody>
      </p: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2927350" y="3433861"/>
            <a:ext cx="2517775" cy="600075"/>
            <a:chOff x="839" y="1933"/>
            <a:chExt cx="1586" cy="378"/>
          </a:xfrm>
        </p:grpSpPr>
        <p:sp>
          <p:nvSpPr>
            <p:cNvPr id="2059" name="Rectangle 26"/>
            <p:cNvSpPr>
              <a:spLocks noChangeArrowheads="1"/>
            </p:cNvSpPr>
            <p:nvPr/>
          </p:nvSpPr>
          <p:spPr bwMode="auto">
            <a:xfrm>
              <a:off x="839" y="1933"/>
              <a:ext cx="1542" cy="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60" name="Rectangle 27"/>
            <p:cNvSpPr>
              <a:spLocks noChangeArrowheads="1"/>
            </p:cNvSpPr>
            <p:nvPr/>
          </p:nvSpPr>
          <p:spPr bwMode="auto">
            <a:xfrm>
              <a:off x="2424" y="1979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_tradnl" altLang="fr-FR">
                <a:solidFill>
                  <a:schemeClr val="tx1"/>
                </a:solidFill>
              </a:endParaRPr>
            </a:p>
          </p:txBody>
        </p:sp>
        <p:sp>
          <p:nvSpPr>
            <p:cNvPr id="2061" name="Rectangle 28"/>
            <p:cNvSpPr>
              <a:spLocks noChangeArrowheads="1"/>
            </p:cNvSpPr>
            <p:nvPr/>
          </p:nvSpPr>
          <p:spPr bwMode="auto">
            <a:xfrm>
              <a:off x="1963" y="1979"/>
              <a:ext cx="25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Ar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2" name="Rectangle 29"/>
            <p:cNvSpPr>
              <a:spLocks noChangeArrowheads="1"/>
            </p:cNvSpPr>
            <p:nvPr/>
          </p:nvSpPr>
          <p:spPr bwMode="auto">
            <a:xfrm>
              <a:off x="1389" y="1981"/>
              <a:ext cx="1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 i="1">
                  <a:solidFill>
                    <a:srgbClr val="FF3300"/>
                  </a:solidFill>
                  <a:latin typeface="Times New Roman" panose="02020603050405020304" pitchFamily="18" charset="0"/>
                </a:rPr>
                <a:t>?</a:t>
              </a:r>
              <a:endParaRPr lang="fr-FR" altLang="fr-FR">
                <a:solidFill>
                  <a:srgbClr val="FF3300"/>
                </a:solidFill>
              </a:endParaRPr>
            </a:p>
          </p:txBody>
        </p:sp>
        <p:sp>
          <p:nvSpPr>
            <p:cNvPr id="2063" name="Rectangle 30"/>
            <p:cNvSpPr>
              <a:spLocks noChangeArrowheads="1"/>
            </p:cNvSpPr>
            <p:nvPr/>
          </p:nvSpPr>
          <p:spPr bwMode="auto">
            <a:xfrm>
              <a:off x="1037" y="1979"/>
              <a:ext cx="1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K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4" name="Rectangle 31"/>
            <p:cNvSpPr>
              <a:spLocks noChangeArrowheads="1"/>
            </p:cNvSpPr>
            <p:nvPr/>
          </p:nvSpPr>
          <p:spPr bwMode="auto">
            <a:xfrm>
              <a:off x="2361" y="1960"/>
              <a:ext cx="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_tradnl" altLang="fr-FR">
                <a:solidFill>
                  <a:schemeClr val="tx1"/>
                </a:solidFill>
              </a:endParaRPr>
            </a:p>
          </p:txBody>
        </p:sp>
        <p:sp>
          <p:nvSpPr>
            <p:cNvPr id="2065" name="Rectangle 32"/>
            <p:cNvSpPr>
              <a:spLocks noChangeArrowheads="1"/>
            </p:cNvSpPr>
            <p:nvPr/>
          </p:nvSpPr>
          <p:spPr bwMode="auto">
            <a:xfrm>
              <a:off x="2342" y="2126"/>
              <a:ext cx="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_tradnl" altLang="fr-FR">
                <a:solidFill>
                  <a:schemeClr val="tx1"/>
                </a:solidFill>
              </a:endParaRPr>
            </a:p>
          </p:txBody>
        </p:sp>
        <p:sp>
          <p:nvSpPr>
            <p:cNvPr id="2066" name="Rectangle 33"/>
            <p:cNvSpPr>
              <a:spLocks noChangeArrowheads="1"/>
            </p:cNvSpPr>
            <p:nvPr/>
          </p:nvSpPr>
          <p:spPr bwMode="auto">
            <a:xfrm>
              <a:off x="1817" y="1960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40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7" name="Rectangle 34"/>
            <p:cNvSpPr>
              <a:spLocks noChangeArrowheads="1"/>
            </p:cNvSpPr>
            <p:nvPr/>
          </p:nvSpPr>
          <p:spPr bwMode="auto">
            <a:xfrm>
              <a:off x="1800" y="2126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18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8" name="Rectangle 35"/>
            <p:cNvSpPr>
              <a:spLocks noChangeArrowheads="1"/>
            </p:cNvSpPr>
            <p:nvPr/>
          </p:nvSpPr>
          <p:spPr bwMode="auto">
            <a:xfrm>
              <a:off x="880" y="1960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40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9" name="Rectangle 36"/>
            <p:cNvSpPr>
              <a:spLocks noChangeArrowheads="1"/>
            </p:cNvSpPr>
            <p:nvPr/>
          </p:nvSpPr>
          <p:spPr bwMode="auto">
            <a:xfrm>
              <a:off x="861" y="2126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19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70" name="Rectangle 38"/>
            <p:cNvSpPr>
              <a:spLocks noChangeArrowheads="1"/>
            </p:cNvSpPr>
            <p:nvPr/>
          </p:nvSpPr>
          <p:spPr bwMode="auto">
            <a:xfrm>
              <a:off x="1526" y="1981"/>
              <a:ext cx="29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Symbol" panose="05050102010706020507" pitchFamily="18" charset="2"/>
                </a:rPr>
                <a:t>® 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71" name="Rectangle 39"/>
            <p:cNvSpPr>
              <a:spLocks noChangeArrowheads="1"/>
            </p:cNvSpPr>
            <p:nvPr/>
          </p:nvSpPr>
          <p:spPr bwMode="auto">
            <a:xfrm>
              <a:off x="1220" y="1952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</p:grpSp>
      <p:sp>
        <p:nvSpPr>
          <p:cNvPr id="28" name="ZoneTexte 27"/>
          <p:cNvSpPr txBox="1"/>
          <p:nvPr/>
        </p:nvSpPr>
        <p:spPr>
          <a:xfrm>
            <a:off x="1896249" y="6048873"/>
            <a:ext cx="5650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Les sources d’incertitude sont importantes.  </a:t>
            </a:r>
            <a:endParaRPr lang="fr-F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 animBg="1" autoUpdateAnimBg="0"/>
      <p:bldP spid="3085" grpId="0" autoUpdateAnimBg="0"/>
      <p:bldP spid="3092" grpId="0" animBg="1" autoUpdateAnimBg="0"/>
      <p:bldP spid="309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845186" y="5386764"/>
            <a:ext cx="75672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 dirty="0">
                <a:solidFill>
                  <a:srgbClr val="00FFFF"/>
                </a:solidFill>
              </a:rPr>
              <a:t>3- </a:t>
            </a:r>
            <a:r>
              <a:rPr lang="fr-FR" altLang="fr-FR" sz="2400" b="1" dirty="0" smtClean="0">
                <a:solidFill>
                  <a:srgbClr val="00FFFF"/>
                </a:solidFill>
              </a:rPr>
              <a:t>Mesure </a:t>
            </a:r>
            <a:r>
              <a:rPr lang="fr-FR" altLang="fr-FR" sz="2400" b="1" dirty="0">
                <a:solidFill>
                  <a:srgbClr val="00FFFF"/>
                </a:solidFill>
              </a:rPr>
              <a:t>de la </a:t>
            </a:r>
            <a:r>
              <a:rPr lang="fr-FR" altLang="fr-FR" sz="2400" b="1" dirty="0" smtClean="0">
                <a:solidFill>
                  <a:srgbClr val="00FFFF"/>
                </a:solidFill>
              </a:rPr>
              <a:t>relation </a:t>
            </a:r>
            <a:r>
              <a:rPr lang="fr-FR" altLang="fr-FR" sz="2400" b="1" baseline="30000" dirty="0">
                <a:solidFill>
                  <a:srgbClr val="00FFFF"/>
                </a:solidFill>
              </a:rPr>
              <a:t>40</a:t>
            </a:r>
            <a:r>
              <a:rPr lang="fr-FR" altLang="fr-FR" sz="2400" b="1" dirty="0">
                <a:solidFill>
                  <a:srgbClr val="00FFFF"/>
                </a:solidFill>
              </a:rPr>
              <a:t>Ar/</a:t>
            </a:r>
            <a:r>
              <a:rPr lang="fr-FR" altLang="fr-FR" sz="2400" b="1" baseline="30000" dirty="0">
                <a:solidFill>
                  <a:srgbClr val="00FFFF"/>
                </a:solidFill>
              </a:rPr>
              <a:t>39</a:t>
            </a:r>
            <a:r>
              <a:rPr lang="fr-FR" altLang="fr-FR" sz="2400" b="1" dirty="0">
                <a:solidFill>
                  <a:srgbClr val="00FFFF"/>
                </a:solidFill>
              </a:rPr>
              <a:t>Ar </a:t>
            </a:r>
            <a:r>
              <a:rPr lang="fr-FR" altLang="fr-FR" sz="2400" b="1" dirty="0" smtClean="0">
                <a:solidFill>
                  <a:srgbClr val="00FFFF"/>
                </a:solidFill>
              </a:rPr>
              <a:t> qui est proportionnelle  </a:t>
            </a:r>
            <a:r>
              <a:rPr lang="fr-FR" altLang="fr-FR" sz="2400" b="1" dirty="0">
                <a:solidFill>
                  <a:srgbClr val="00FFFF"/>
                </a:solidFill>
              </a:rPr>
              <a:t>a </a:t>
            </a:r>
            <a:r>
              <a:rPr lang="fr-FR" altLang="fr-FR" sz="2400" b="1" baseline="30000" dirty="0">
                <a:solidFill>
                  <a:srgbClr val="00FFFF"/>
                </a:solidFill>
              </a:rPr>
              <a:t>40</a:t>
            </a:r>
            <a:r>
              <a:rPr lang="fr-FR" altLang="fr-FR" sz="2400" b="1" dirty="0">
                <a:solidFill>
                  <a:srgbClr val="00FFFF"/>
                </a:solidFill>
              </a:rPr>
              <a:t>Ar/</a:t>
            </a:r>
            <a:r>
              <a:rPr lang="fr-FR" altLang="fr-FR" sz="2400" b="1" baseline="30000" dirty="0">
                <a:solidFill>
                  <a:srgbClr val="00FFFF"/>
                </a:solidFill>
              </a:rPr>
              <a:t>40</a:t>
            </a:r>
            <a:r>
              <a:rPr lang="fr-FR" altLang="fr-FR" sz="2400" b="1" dirty="0">
                <a:solidFill>
                  <a:srgbClr val="00FFFF"/>
                </a:solidFill>
              </a:rPr>
              <a:t>K </a:t>
            </a:r>
          </a:p>
        </p:txBody>
      </p:sp>
      <p:sp>
        <p:nvSpPr>
          <p:cNvPr id="3075" name="Rectangle 14"/>
          <p:cNvSpPr>
            <a:spLocks noChangeArrowheads="1"/>
          </p:cNvSpPr>
          <p:nvPr/>
        </p:nvSpPr>
        <p:spPr bwMode="auto">
          <a:xfrm>
            <a:off x="685800" y="228600"/>
            <a:ext cx="48006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3600" b="1" u="sng" dirty="0" smtClean="0">
                <a:solidFill>
                  <a:srgbClr val="FF3300"/>
                </a:solidFill>
              </a:rPr>
              <a:t>La méthode </a:t>
            </a:r>
            <a:r>
              <a:rPr lang="fr-FR" altLang="fr-FR" sz="3600" b="1" u="sng" dirty="0" err="1">
                <a:solidFill>
                  <a:srgbClr val="FF3300"/>
                </a:solidFill>
              </a:rPr>
              <a:t>Ar-Ar</a:t>
            </a:r>
            <a:r>
              <a:rPr lang="fr-FR" altLang="fr-FR" sz="3600" b="1" u="sng" dirty="0">
                <a:solidFill>
                  <a:srgbClr val="FF3300"/>
                </a:solidFill>
              </a:rPr>
              <a:t> : </a:t>
            </a:r>
          </a:p>
          <a:p>
            <a:pPr algn="ctr"/>
            <a:endParaRPr lang="fr-FR" altLang="fr-FR" sz="3600" b="1" u="sng" dirty="0">
              <a:solidFill>
                <a:srgbClr val="FF3300"/>
              </a:solidFill>
            </a:endParaRPr>
          </a:p>
        </p:txBody>
      </p:sp>
      <p:sp>
        <p:nvSpPr>
          <p:cNvPr id="3076" name="Rectangle 33"/>
          <p:cNvSpPr>
            <a:spLocks noChangeArrowheads="1"/>
          </p:cNvSpPr>
          <p:nvPr/>
        </p:nvSpPr>
        <p:spPr bwMode="auto">
          <a:xfrm>
            <a:off x="3579813" y="2024063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_tradnl" altLang="fr-FR">
              <a:solidFill>
                <a:schemeClr val="tx1"/>
              </a:solidFill>
            </a:endParaRPr>
          </a:p>
        </p:txBody>
      </p:sp>
      <p:sp>
        <p:nvSpPr>
          <p:cNvPr id="3077" name="Rectangle 34"/>
          <p:cNvSpPr>
            <a:spLocks noChangeArrowheads="1"/>
          </p:cNvSpPr>
          <p:nvPr/>
        </p:nvSpPr>
        <p:spPr bwMode="auto">
          <a:xfrm>
            <a:off x="3540125" y="2287588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_tradnl" altLang="fr-FR">
              <a:solidFill>
                <a:schemeClr val="tx1"/>
              </a:solidFill>
            </a:endParaRPr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5347335" y="2382664"/>
            <a:ext cx="3321050" cy="600075"/>
            <a:chOff x="1585" y="1246"/>
            <a:chExt cx="2092" cy="378"/>
          </a:xfrm>
        </p:grpSpPr>
        <p:sp>
          <p:nvSpPr>
            <p:cNvPr id="3085" name="Rectangle 45"/>
            <p:cNvSpPr>
              <a:spLocks noChangeArrowheads="1"/>
            </p:cNvSpPr>
            <p:nvPr/>
          </p:nvSpPr>
          <p:spPr bwMode="auto">
            <a:xfrm>
              <a:off x="1585" y="1246"/>
              <a:ext cx="2092" cy="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6" name="Rectangle 23"/>
            <p:cNvSpPr>
              <a:spLocks noChangeArrowheads="1"/>
            </p:cNvSpPr>
            <p:nvPr/>
          </p:nvSpPr>
          <p:spPr bwMode="auto">
            <a:xfrm>
              <a:off x="3341" y="1294"/>
              <a:ext cx="1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87" name="Rectangle 24"/>
            <p:cNvSpPr>
              <a:spLocks noChangeArrowheads="1"/>
            </p:cNvSpPr>
            <p:nvPr/>
          </p:nvSpPr>
          <p:spPr bwMode="auto">
            <a:xfrm>
              <a:off x="2858" y="1294"/>
              <a:ext cx="25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Ar</a:t>
              </a:r>
              <a:endParaRPr lang="fr-FR" altLang="fr-FR" dirty="0">
                <a:solidFill>
                  <a:schemeClr val="tx1"/>
                </a:solidFill>
              </a:endParaRPr>
            </a:p>
          </p:txBody>
        </p:sp>
        <p:sp>
          <p:nvSpPr>
            <p:cNvPr id="3088" name="Rectangle 25"/>
            <p:cNvSpPr>
              <a:spLocks noChangeArrowheads="1"/>
            </p:cNvSpPr>
            <p:nvPr/>
          </p:nvSpPr>
          <p:spPr bwMode="auto">
            <a:xfrm>
              <a:off x="2256" y="1296"/>
              <a:ext cx="1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 i="1">
                  <a:solidFill>
                    <a:srgbClr val="FF3300"/>
                  </a:solidFill>
                  <a:latin typeface="Times New Roman" panose="02020603050405020304" pitchFamily="18" charset="0"/>
                </a:rPr>
                <a:t>?</a:t>
              </a:r>
              <a:endParaRPr lang="fr-FR" altLang="fr-FR">
                <a:solidFill>
                  <a:srgbClr val="FF3300"/>
                </a:solidFill>
              </a:endParaRPr>
            </a:p>
          </p:txBody>
        </p:sp>
        <p:sp>
          <p:nvSpPr>
            <p:cNvPr id="3089" name="Rectangle 26"/>
            <p:cNvSpPr>
              <a:spLocks noChangeArrowheads="1"/>
            </p:cNvSpPr>
            <p:nvPr/>
          </p:nvSpPr>
          <p:spPr bwMode="auto">
            <a:xfrm>
              <a:off x="1887" y="1294"/>
              <a:ext cx="1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K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0" name="Rectangle 29"/>
            <p:cNvSpPr>
              <a:spLocks noChangeArrowheads="1"/>
            </p:cNvSpPr>
            <p:nvPr/>
          </p:nvSpPr>
          <p:spPr bwMode="auto">
            <a:xfrm>
              <a:off x="3275" y="1275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1" name="Rectangle 30"/>
            <p:cNvSpPr>
              <a:spLocks noChangeArrowheads="1"/>
            </p:cNvSpPr>
            <p:nvPr/>
          </p:nvSpPr>
          <p:spPr bwMode="auto">
            <a:xfrm>
              <a:off x="3255" y="1441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2" name="Rectangle 31"/>
            <p:cNvSpPr>
              <a:spLocks noChangeArrowheads="1"/>
            </p:cNvSpPr>
            <p:nvPr/>
          </p:nvSpPr>
          <p:spPr bwMode="auto">
            <a:xfrm>
              <a:off x="2705" y="1275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39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3" name="Rectangle 32"/>
            <p:cNvSpPr>
              <a:spLocks noChangeArrowheads="1"/>
            </p:cNvSpPr>
            <p:nvPr/>
          </p:nvSpPr>
          <p:spPr bwMode="auto">
            <a:xfrm>
              <a:off x="2687" y="1441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18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4" name="Rectangle 35"/>
            <p:cNvSpPr>
              <a:spLocks noChangeArrowheads="1"/>
            </p:cNvSpPr>
            <p:nvPr/>
          </p:nvSpPr>
          <p:spPr bwMode="auto">
            <a:xfrm>
              <a:off x="1723" y="1275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39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5" name="Rectangle 36"/>
            <p:cNvSpPr>
              <a:spLocks noChangeArrowheads="1"/>
            </p:cNvSpPr>
            <p:nvPr/>
          </p:nvSpPr>
          <p:spPr bwMode="auto">
            <a:xfrm>
              <a:off x="1703" y="1441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19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6" name="Rectangle 42"/>
            <p:cNvSpPr>
              <a:spLocks noChangeArrowheads="1"/>
            </p:cNvSpPr>
            <p:nvPr/>
          </p:nvSpPr>
          <p:spPr bwMode="auto">
            <a:xfrm>
              <a:off x="3116" y="1267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7" name="Rectangle 43"/>
            <p:cNvSpPr>
              <a:spLocks noChangeArrowheads="1"/>
            </p:cNvSpPr>
            <p:nvPr/>
          </p:nvSpPr>
          <p:spPr bwMode="auto">
            <a:xfrm>
              <a:off x="2400" y="1296"/>
              <a:ext cx="29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 dirty="0">
                  <a:solidFill>
                    <a:srgbClr val="000000"/>
                  </a:solidFill>
                  <a:latin typeface="Symbol" panose="05050102010706020507" pitchFamily="18" charset="2"/>
                </a:rPr>
                <a:t>® </a:t>
              </a:r>
              <a:endParaRPr lang="fr-FR" altLang="fr-FR" dirty="0">
                <a:solidFill>
                  <a:schemeClr val="tx1"/>
                </a:solidFill>
              </a:endParaRPr>
            </a:p>
          </p:txBody>
        </p:sp>
        <p:sp>
          <p:nvSpPr>
            <p:cNvPr id="3098" name="Rectangle 44"/>
            <p:cNvSpPr>
              <a:spLocks noChangeArrowheads="1"/>
            </p:cNvSpPr>
            <p:nvPr/>
          </p:nvSpPr>
          <p:spPr bwMode="auto">
            <a:xfrm>
              <a:off x="2079" y="1267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</p:grpSp>
      <p:sp>
        <p:nvSpPr>
          <p:cNvPr id="10287" name="Text Box 47"/>
          <p:cNvSpPr txBox="1">
            <a:spLocks noChangeArrowheads="1"/>
          </p:cNvSpPr>
          <p:nvPr/>
        </p:nvSpPr>
        <p:spPr bwMode="auto">
          <a:xfrm>
            <a:off x="777923" y="2009354"/>
            <a:ext cx="4418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 dirty="0">
                <a:solidFill>
                  <a:schemeClr val="bg1"/>
                </a:solidFill>
              </a:rPr>
              <a:t>1- </a:t>
            </a:r>
            <a:r>
              <a:rPr lang="fr-FR" altLang="fr-FR" sz="2400" b="1" dirty="0" smtClean="0">
                <a:solidFill>
                  <a:schemeClr val="bg1"/>
                </a:solidFill>
              </a:rPr>
              <a:t>Transformation artificielle </a:t>
            </a:r>
            <a:endParaRPr lang="fr-FR" altLang="fr-FR" sz="2400" b="1" dirty="0">
              <a:solidFill>
                <a:schemeClr val="bg1"/>
              </a:solidFill>
            </a:endParaRPr>
          </a:p>
          <a:p>
            <a:r>
              <a:rPr lang="fr-FR" altLang="fr-FR" sz="2400" b="1" dirty="0" smtClean="0">
                <a:solidFill>
                  <a:schemeClr val="bg1"/>
                </a:solidFill>
              </a:rPr>
              <a:t>d’une fraction </a:t>
            </a:r>
            <a:r>
              <a:rPr lang="fr-FR" altLang="fr-FR" sz="2400" b="1" u="sng" dirty="0" smtClean="0">
                <a:solidFill>
                  <a:schemeClr val="bg1"/>
                </a:solidFill>
              </a:rPr>
              <a:t>connue</a:t>
            </a:r>
            <a:r>
              <a:rPr lang="fr-FR" altLang="fr-FR" sz="2400" b="1" dirty="0" smtClean="0">
                <a:solidFill>
                  <a:schemeClr val="bg1"/>
                </a:solidFill>
              </a:rPr>
              <a:t> </a:t>
            </a:r>
            <a:r>
              <a:rPr lang="fr-FR" altLang="fr-FR" sz="2400" b="1" dirty="0">
                <a:solidFill>
                  <a:schemeClr val="bg1"/>
                </a:solidFill>
              </a:rPr>
              <a:t>(r) </a:t>
            </a:r>
            <a:r>
              <a:rPr lang="fr-FR" altLang="fr-FR" sz="2400" b="1" dirty="0" smtClean="0">
                <a:solidFill>
                  <a:schemeClr val="bg1"/>
                </a:solidFill>
              </a:rPr>
              <a:t>de </a:t>
            </a:r>
            <a:r>
              <a:rPr lang="fr-FR" altLang="fr-FR" sz="2400" b="1" baseline="30000" dirty="0">
                <a:solidFill>
                  <a:schemeClr val="bg1"/>
                </a:solidFill>
              </a:rPr>
              <a:t>39</a:t>
            </a:r>
            <a:r>
              <a:rPr lang="fr-FR" altLang="fr-FR" sz="2400" b="1" dirty="0">
                <a:solidFill>
                  <a:schemeClr val="bg1"/>
                </a:solidFill>
              </a:rPr>
              <a:t>K </a:t>
            </a:r>
            <a:r>
              <a:rPr lang="fr-FR" altLang="fr-FR" sz="2400" b="1" dirty="0" smtClean="0">
                <a:solidFill>
                  <a:schemeClr val="bg1"/>
                </a:solidFill>
              </a:rPr>
              <a:t>en</a:t>
            </a:r>
            <a:r>
              <a:rPr lang="fr-FR" altLang="fr-FR" sz="2400" b="1" baseline="30000" dirty="0" smtClean="0">
                <a:solidFill>
                  <a:schemeClr val="bg1"/>
                </a:solidFill>
              </a:rPr>
              <a:t> </a:t>
            </a:r>
            <a:r>
              <a:rPr lang="fr-FR" altLang="fr-FR" sz="2400" b="1" baseline="30000" dirty="0">
                <a:solidFill>
                  <a:schemeClr val="bg1"/>
                </a:solidFill>
              </a:rPr>
              <a:t>39</a:t>
            </a:r>
            <a:r>
              <a:rPr lang="fr-FR" altLang="fr-FR" sz="2400" b="1" dirty="0">
                <a:solidFill>
                  <a:schemeClr val="bg1"/>
                </a:solidFill>
              </a:rPr>
              <a:t>Ar,  </a:t>
            </a:r>
            <a:r>
              <a:rPr lang="fr-FR" altLang="fr-FR" sz="2400" b="1" dirty="0" smtClean="0">
                <a:solidFill>
                  <a:schemeClr val="bg1"/>
                </a:solidFill>
              </a:rPr>
              <a:t>isotope </a:t>
            </a:r>
            <a:r>
              <a:rPr lang="fr-FR" altLang="fr-FR" sz="2400" b="1" dirty="0" err="1">
                <a:solidFill>
                  <a:schemeClr val="bg1"/>
                </a:solidFill>
              </a:rPr>
              <a:t>del</a:t>
            </a:r>
            <a:r>
              <a:rPr lang="fr-FR" altLang="fr-FR" sz="2400" b="1" dirty="0">
                <a:solidFill>
                  <a:schemeClr val="bg1"/>
                </a:solidFill>
              </a:rPr>
              <a:t> </a:t>
            </a:r>
            <a:r>
              <a:rPr lang="fr-FR" altLang="fr-FR" sz="2400" b="1" baseline="30000" dirty="0">
                <a:solidFill>
                  <a:schemeClr val="bg1"/>
                </a:solidFill>
              </a:rPr>
              <a:t>40</a:t>
            </a:r>
            <a:r>
              <a:rPr lang="fr-FR" altLang="fr-FR" sz="2400" b="1" dirty="0">
                <a:solidFill>
                  <a:schemeClr val="bg1"/>
                </a:solidFill>
              </a:rPr>
              <a:t>Ar)</a:t>
            </a:r>
          </a:p>
        </p:txBody>
      </p:sp>
      <p:sp>
        <p:nvSpPr>
          <p:cNvPr id="10289" name="Text Box 49"/>
          <p:cNvSpPr txBox="1">
            <a:spLocks noChangeArrowheads="1"/>
          </p:cNvSpPr>
          <p:nvPr/>
        </p:nvSpPr>
        <p:spPr bwMode="auto">
          <a:xfrm>
            <a:off x="854075" y="4260850"/>
            <a:ext cx="78143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FFFF00"/>
                </a:solidFill>
              </a:rPr>
              <a:t>2- </a:t>
            </a:r>
            <a:r>
              <a:rPr lang="fr-FR" altLang="fr-FR" sz="2400" b="1" dirty="0" smtClean="0">
                <a:solidFill>
                  <a:srgbClr val="FFFF00"/>
                </a:solidFill>
              </a:rPr>
              <a:t>Extraction </a:t>
            </a:r>
            <a:r>
              <a:rPr lang="fr-FR" altLang="fr-FR" sz="2400" b="1" dirty="0">
                <a:solidFill>
                  <a:srgbClr val="FFFF00"/>
                </a:solidFill>
              </a:rPr>
              <a:t>de </a:t>
            </a:r>
            <a:r>
              <a:rPr lang="fr-FR" altLang="fr-FR" sz="2400" b="1" dirty="0" smtClean="0">
                <a:solidFill>
                  <a:srgbClr val="FFFF00"/>
                </a:solidFill>
              </a:rPr>
              <a:t>l’argon </a:t>
            </a:r>
            <a:r>
              <a:rPr lang="fr-FR" altLang="fr-FR" sz="2400" b="1" dirty="0">
                <a:solidFill>
                  <a:srgbClr val="FFFF00"/>
                </a:solidFill>
              </a:rPr>
              <a:t>total (</a:t>
            </a:r>
            <a:r>
              <a:rPr lang="fr-FR" altLang="fr-FR" sz="2400" b="1" dirty="0" smtClean="0">
                <a:solidFill>
                  <a:srgbClr val="FFFF00"/>
                </a:solidFill>
              </a:rPr>
              <a:t>gaz) par élévation </a:t>
            </a:r>
            <a:r>
              <a:rPr lang="fr-FR" altLang="fr-FR" sz="2400" b="1" dirty="0">
                <a:solidFill>
                  <a:srgbClr val="FFFF00"/>
                </a:solidFill>
              </a:rPr>
              <a:t>de </a:t>
            </a:r>
            <a:r>
              <a:rPr lang="fr-FR" altLang="fr-FR" sz="2400" b="1" dirty="0" smtClean="0">
                <a:solidFill>
                  <a:srgbClr val="FFFF00"/>
                </a:solidFill>
              </a:rPr>
              <a:t>température</a:t>
            </a:r>
            <a:endParaRPr lang="fr-FR" altLang="fr-FR" sz="2400" b="1" dirty="0">
              <a:solidFill>
                <a:srgbClr val="FFFF00"/>
              </a:solidFill>
            </a:endParaRPr>
          </a:p>
        </p:txBody>
      </p:sp>
      <p:sp>
        <p:nvSpPr>
          <p:cNvPr id="10292" name="Text Box 52"/>
          <p:cNvSpPr txBox="1">
            <a:spLocks noChangeArrowheads="1"/>
          </p:cNvSpPr>
          <p:nvPr/>
        </p:nvSpPr>
        <p:spPr bwMode="auto">
          <a:xfrm>
            <a:off x="3693160" y="3385131"/>
            <a:ext cx="2438400" cy="519112"/>
          </a:xfrm>
          <a:prstGeom prst="rect">
            <a:avLst/>
          </a:prstGeom>
          <a:solidFill>
            <a:srgbClr val="B8F9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FF66FF"/>
                </a:solidFill>
              </a:rPr>
              <a:t>N</a:t>
            </a:r>
            <a:r>
              <a:rPr lang="fr-FR" altLang="fr-FR" b="1" dirty="0">
                <a:solidFill>
                  <a:srgbClr val="FF66FF"/>
                </a:solidFill>
              </a:rPr>
              <a:t>(</a:t>
            </a:r>
            <a:r>
              <a:rPr lang="fr-FR" altLang="fr-FR" b="1" baseline="30000" dirty="0">
                <a:solidFill>
                  <a:srgbClr val="FF66FF"/>
                </a:solidFill>
              </a:rPr>
              <a:t>39</a:t>
            </a:r>
            <a:r>
              <a:rPr lang="fr-FR" altLang="fr-FR" b="1" dirty="0">
                <a:solidFill>
                  <a:srgbClr val="FF66FF"/>
                </a:solidFill>
              </a:rPr>
              <a:t>Ar)</a:t>
            </a:r>
            <a:r>
              <a:rPr lang="fr-FR" altLang="fr-FR" sz="2400" b="1" dirty="0">
                <a:solidFill>
                  <a:srgbClr val="FF66FF"/>
                </a:solidFill>
              </a:rPr>
              <a:t> = </a:t>
            </a:r>
            <a:r>
              <a:rPr lang="fr-FR" altLang="fr-FR" sz="2800" b="1" dirty="0">
                <a:solidFill>
                  <a:srgbClr val="FF66FF"/>
                </a:solidFill>
              </a:rPr>
              <a:t>r</a:t>
            </a:r>
            <a:r>
              <a:rPr lang="fr-FR" altLang="fr-FR" sz="2400" b="1" dirty="0">
                <a:solidFill>
                  <a:srgbClr val="FF66FF"/>
                </a:solidFill>
              </a:rPr>
              <a:t> N</a:t>
            </a:r>
            <a:r>
              <a:rPr lang="fr-FR" altLang="fr-FR" b="1" dirty="0">
                <a:solidFill>
                  <a:srgbClr val="FF66FF"/>
                </a:solidFill>
              </a:rPr>
              <a:t>(</a:t>
            </a:r>
            <a:r>
              <a:rPr lang="fr-FR" altLang="fr-FR" b="1" baseline="30000" dirty="0">
                <a:solidFill>
                  <a:srgbClr val="FF66FF"/>
                </a:solidFill>
              </a:rPr>
              <a:t>39</a:t>
            </a:r>
            <a:r>
              <a:rPr lang="fr-FR" altLang="fr-FR" b="1" dirty="0">
                <a:solidFill>
                  <a:srgbClr val="FF66FF"/>
                </a:solidFill>
              </a:rPr>
              <a:t>K)</a:t>
            </a:r>
          </a:p>
        </p:txBody>
      </p:sp>
      <p:sp>
        <p:nvSpPr>
          <p:cNvPr id="10294" name="Text Box 54"/>
          <p:cNvSpPr txBox="1">
            <a:spLocks noChangeArrowheads="1"/>
          </p:cNvSpPr>
          <p:nvPr/>
        </p:nvSpPr>
        <p:spPr bwMode="auto">
          <a:xfrm>
            <a:off x="965613" y="803027"/>
            <a:ext cx="7845417" cy="117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sz="105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fr-FR" altLang="fr-FR" sz="2400" dirty="0" smtClean="0">
                <a:solidFill>
                  <a:schemeClr val="tx2"/>
                </a:solidFill>
              </a:rPr>
              <a:t>Le potassium  </a:t>
            </a:r>
            <a:r>
              <a:rPr lang="fr-FR" altLang="fr-FR" sz="2400" baseline="-25000" dirty="0">
                <a:solidFill>
                  <a:schemeClr val="tx2"/>
                </a:solidFill>
              </a:rPr>
              <a:t>19</a:t>
            </a:r>
            <a:r>
              <a:rPr lang="fr-FR" altLang="fr-FR" sz="2400" dirty="0">
                <a:solidFill>
                  <a:schemeClr val="tx2"/>
                </a:solidFill>
              </a:rPr>
              <a:t>K  </a:t>
            </a:r>
            <a:r>
              <a:rPr lang="fr-FR" altLang="fr-FR" sz="2400" dirty="0" err="1" smtClean="0">
                <a:solidFill>
                  <a:schemeClr val="tx2"/>
                </a:solidFill>
              </a:rPr>
              <a:t>presente</a:t>
            </a:r>
            <a:r>
              <a:rPr lang="fr-FR" altLang="fr-FR" sz="2400" dirty="0" smtClean="0">
                <a:solidFill>
                  <a:schemeClr val="tx2"/>
                </a:solidFill>
              </a:rPr>
              <a:t> </a:t>
            </a:r>
            <a:r>
              <a:rPr lang="fr-FR" altLang="fr-FR" sz="2400" dirty="0">
                <a:solidFill>
                  <a:schemeClr val="tx2"/>
                </a:solidFill>
              </a:rPr>
              <a:t>3 </a:t>
            </a:r>
            <a:r>
              <a:rPr lang="fr-FR" altLang="fr-FR" sz="2400" dirty="0" smtClean="0">
                <a:solidFill>
                  <a:schemeClr val="tx2"/>
                </a:solidFill>
              </a:rPr>
              <a:t>isotopes    </a:t>
            </a:r>
            <a:r>
              <a:rPr lang="fr-FR" altLang="fr-FR" sz="2400" baseline="30000" dirty="0">
                <a:solidFill>
                  <a:schemeClr val="tx2"/>
                </a:solidFill>
              </a:rPr>
              <a:t>39</a:t>
            </a:r>
            <a:r>
              <a:rPr lang="fr-FR" altLang="fr-FR" sz="2400" dirty="0">
                <a:solidFill>
                  <a:schemeClr val="tx2"/>
                </a:solidFill>
              </a:rPr>
              <a:t>K, </a:t>
            </a:r>
            <a:r>
              <a:rPr lang="fr-FR" altLang="fr-FR" sz="2400" baseline="30000" dirty="0">
                <a:solidFill>
                  <a:schemeClr val="tx2"/>
                </a:solidFill>
              </a:rPr>
              <a:t>40</a:t>
            </a:r>
            <a:r>
              <a:rPr lang="fr-FR" altLang="fr-FR" sz="2400" dirty="0">
                <a:solidFill>
                  <a:schemeClr val="tx2"/>
                </a:solidFill>
              </a:rPr>
              <a:t>K et </a:t>
            </a:r>
            <a:r>
              <a:rPr lang="fr-FR" altLang="fr-FR" sz="2400" baseline="30000" dirty="0">
                <a:solidFill>
                  <a:schemeClr val="tx2"/>
                </a:solidFill>
              </a:rPr>
              <a:t>41</a:t>
            </a:r>
            <a:r>
              <a:rPr lang="fr-FR" altLang="fr-FR" sz="2400" dirty="0">
                <a:solidFill>
                  <a:schemeClr val="tx2"/>
                </a:solidFill>
              </a:rPr>
              <a:t>K</a:t>
            </a:r>
          </a:p>
          <a:p>
            <a:pPr eaLnBrk="1" hangingPunct="1"/>
            <a:endParaRPr lang="fr-FR" altLang="fr-FR" sz="1050" b="1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La relation actuelle est connue    </a:t>
            </a:r>
            <a:r>
              <a:rPr lang="fr-FR" altLang="fr-FR" sz="2400" b="1" dirty="0">
                <a:solidFill>
                  <a:schemeClr val="tx2"/>
                </a:solidFill>
              </a:rPr>
              <a:t>N</a:t>
            </a:r>
            <a:r>
              <a:rPr lang="fr-FR" altLang="fr-FR" sz="2000" b="1" dirty="0">
                <a:solidFill>
                  <a:schemeClr val="tx2"/>
                </a:solidFill>
              </a:rPr>
              <a:t>(</a:t>
            </a:r>
            <a:r>
              <a:rPr lang="fr-FR" altLang="fr-FR" sz="2000" b="1" baseline="30000" dirty="0">
                <a:solidFill>
                  <a:schemeClr val="tx2"/>
                </a:solidFill>
              </a:rPr>
              <a:t>39</a:t>
            </a:r>
            <a:r>
              <a:rPr lang="fr-FR" altLang="fr-FR" sz="2000" b="1" dirty="0">
                <a:solidFill>
                  <a:schemeClr val="tx2"/>
                </a:solidFill>
              </a:rPr>
              <a:t>K)</a:t>
            </a:r>
            <a:r>
              <a:rPr lang="fr-FR" altLang="fr-FR" sz="2400" b="1" dirty="0">
                <a:solidFill>
                  <a:schemeClr val="tx2"/>
                </a:solidFill>
              </a:rPr>
              <a:t> / N</a:t>
            </a:r>
            <a:r>
              <a:rPr lang="fr-FR" altLang="fr-FR" sz="2000" b="1" dirty="0">
                <a:solidFill>
                  <a:schemeClr val="tx2"/>
                </a:solidFill>
              </a:rPr>
              <a:t>(</a:t>
            </a:r>
            <a:r>
              <a:rPr lang="fr-FR" altLang="fr-FR" sz="2000" b="1" baseline="30000" dirty="0">
                <a:solidFill>
                  <a:schemeClr val="tx2"/>
                </a:solidFill>
              </a:rPr>
              <a:t>40</a:t>
            </a:r>
            <a:r>
              <a:rPr lang="fr-FR" altLang="fr-FR" sz="2000" b="1" dirty="0">
                <a:solidFill>
                  <a:schemeClr val="tx2"/>
                </a:solidFill>
              </a:rPr>
              <a:t>K)</a:t>
            </a:r>
            <a:r>
              <a:rPr lang="fr-FR" altLang="fr-FR" sz="2400" b="1" dirty="0">
                <a:solidFill>
                  <a:schemeClr val="tx2"/>
                </a:solidFill>
              </a:rPr>
              <a:t> = 8600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autoUpdateAnimBg="0"/>
      <p:bldP spid="10287" grpId="0" autoUpdateAnimBg="0"/>
      <p:bldP spid="10289" grpId="0" autoUpdateAnimBg="0"/>
      <p:bldP spid="10292" grpId="0" animBg="1" autoUpdateAnimBg="0"/>
      <p:bldP spid="1029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340485" y="1127285"/>
            <a:ext cx="32162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 b="1" dirty="0" smtClean="0">
                <a:solidFill>
                  <a:srgbClr val="FF3300"/>
                </a:solidFill>
              </a:rPr>
              <a:t>Complication </a:t>
            </a:r>
            <a:r>
              <a:rPr lang="fr-FR" altLang="fr-FR" sz="2800" b="1" dirty="0">
                <a:solidFill>
                  <a:srgbClr val="FF3300"/>
                </a:solidFill>
              </a:rPr>
              <a:t>!</a:t>
            </a:r>
          </a:p>
        </p:txBody>
      </p:sp>
      <p:grpSp>
        <p:nvGrpSpPr>
          <p:cNvPr id="4099" name="Group 16"/>
          <p:cNvGrpSpPr>
            <a:grpSpLocks/>
          </p:cNvGrpSpPr>
          <p:nvPr/>
        </p:nvGrpSpPr>
        <p:grpSpPr bwMode="auto">
          <a:xfrm>
            <a:off x="1355725" y="2682240"/>
            <a:ext cx="6873875" cy="2201863"/>
            <a:chOff x="806" y="720"/>
            <a:chExt cx="4330" cy="1387"/>
          </a:xfrm>
        </p:grpSpPr>
        <p:sp>
          <p:nvSpPr>
            <p:cNvPr id="4101" name="Text Box 5"/>
            <p:cNvSpPr txBox="1">
              <a:spLocks noChangeArrowheads="1"/>
            </p:cNvSpPr>
            <p:nvPr/>
          </p:nvSpPr>
          <p:spPr bwMode="auto">
            <a:xfrm>
              <a:off x="806" y="791"/>
              <a:ext cx="58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K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102" name="Line 6"/>
            <p:cNvSpPr>
              <a:spLocks noChangeShapeType="1"/>
            </p:cNvSpPr>
            <p:nvPr/>
          </p:nvSpPr>
          <p:spPr bwMode="auto">
            <a:xfrm>
              <a:off x="1584" y="1008"/>
              <a:ext cx="1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03" name="Text Box 7"/>
            <p:cNvSpPr txBox="1">
              <a:spLocks noChangeArrowheads="1"/>
            </p:cNvSpPr>
            <p:nvPr/>
          </p:nvSpPr>
          <p:spPr bwMode="auto">
            <a:xfrm>
              <a:off x="2736" y="816"/>
              <a:ext cx="8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Ar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1584" y="1008"/>
              <a:ext cx="1104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05" name="Text Box 9"/>
            <p:cNvSpPr txBox="1">
              <a:spLocks noChangeArrowheads="1"/>
            </p:cNvSpPr>
            <p:nvPr/>
          </p:nvSpPr>
          <p:spPr bwMode="auto">
            <a:xfrm>
              <a:off x="2736" y="1632"/>
              <a:ext cx="8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Ca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106" name="Text Box 11"/>
            <p:cNvSpPr txBox="1">
              <a:spLocks noChangeArrowheads="1"/>
            </p:cNvSpPr>
            <p:nvPr/>
          </p:nvSpPr>
          <p:spPr bwMode="auto">
            <a:xfrm>
              <a:off x="1680" y="720"/>
              <a:ext cx="4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>
                  <a:solidFill>
                    <a:schemeClr val="tx1"/>
                  </a:solidFill>
                </a:rPr>
                <a:t>11 %</a:t>
              </a:r>
            </a:p>
          </p:txBody>
        </p:sp>
        <p:sp>
          <p:nvSpPr>
            <p:cNvPr id="4107" name="Text Box 12"/>
            <p:cNvSpPr txBox="1">
              <a:spLocks noChangeArrowheads="1"/>
            </p:cNvSpPr>
            <p:nvPr/>
          </p:nvSpPr>
          <p:spPr bwMode="auto">
            <a:xfrm>
              <a:off x="1680" y="1392"/>
              <a:ext cx="4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>
                  <a:solidFill>
                    <a:schemeClr val="tx1"/>
                  </a:solidFill>
                </a:rPr>
                <a:t>89 %</a:t>
              </a:r>
            </a:p>
          </p:txBody>
        </p:sp>
        <p:sp>
          <p:nvSpPr>
            <p:cNvPr id="4108" name="Text Box 13"/>
            <p:cNvSpPr txBox="1">
              <a:spLocks noChangeArrowheads="1"/>
            </p:cNvSpPr>
            <p:nvPr/>
          </p:nvSpPr>
          <p:spPr bwMode="auto">
            <a:xfrm>
              <a:off x="3552" y="912"/>
              <a:ext cx="1536" cy="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 dirty="0">
                  <a:solidFill>
                    <a:srgbClr val="FF0000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000" b="1" baseline="-25000" dirty="0">
                  <a:solidFill>
                    <a:srgbClr val="FF0000"/>
                  </a:solidFill>
                  <a:latin typeface="Symbol" panose="05050102010706020507" pitchFamily="18" charset="2"/>
                </a:rPr>
                <a:t>1</a:t>
              </a:r>
              <a:r>
                <a:rPr lang="fr-FR" altLang="fr-FR" sz="2000" b="1" dirty="0">
                  <a:solidFill>
                    <a:srgbClr val="FF0000"/>
                  </a:solidFill>
                </a:rPr>
                <a:t> = 5,81 10</a:t>
              </a:r>
              <a:r>
                <a:rPr lang="fr-FR" altLang="fr-FR" sz="2000" b="1" baseline="30000" dirty="0">
                  <a:solidFill>
                    <a:srgbClr val="FF0000"/>
                  </a:solidFill>
                </a:rPr>
                <a:t>-11</a:t>
              </a:r>
              <a:r>
                <a:rPr lang="fr-FR" altLang="fr-FR" sz="2000" b="1" dirty="0">
                  <a:solidFill>
                    <a:srgbClr val="FF0000"/>
                  </a:solidFill>
                </a:rPr>
                <a:t> an</a:t>
              </a:r>
              <a:r>
                <a:rPr lang="fr-FR" altLang="fr-FR" sz="2000" b="1" baseline="30000" dirty="0">
                  <a:solidFill>
                    <a:srgbClr val="FF0000"/>
                  </a:solidFill>
                </a:rPr>
                <a:t>-1</a:t>
              </a:r>
            </a:p>
            <a:p>
              <a:pPr eaLnBrk="1" hangingPunct="1"/>
              <a:r>
                <a:rPr lang="fr-FR" altLang="fr-FR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109" name="Text Box 14"/>
            <p:cNvSpPr txBox="1">
              <a:spLocks noChangeArrowheads="1"/>
            </p:cNvSpPr>
            <p:nvPr/>
          </p:nvSpPr>
          <p:spPr bwMode="auto">
            <a:xfrm>
              <a:off x="3600" y="1680"/>
              <a:ext cx="1536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>
                  <a:solidFill>
                    <a:schemeClr val="hlink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000" b="1" baseline="-25000">
                  <a:solidFill>
                    <a:schemeClr val="hlink"/>
                  </a:solidFill>
                  <a:latin typeface="Symbol" panose="05050102010706020507" pitchFamily="18" charset="2"/>
                </a:rPr>
                <a:t>2</a:t>
              </a:r>
              <a:r>
                <a:rPr lang="fr-FR" altLang="fr-FR" sz="2000" b="1">
                  <a:solidFill>
                    <a:schemeClr val="hlink"/>
                  </a:solidFill>
                </a:rPr>
                <a:t> = 4,96 10</a:t>
              </a:r>
              <a:r>
                <a:rPr lang="fr-FR" altLang="fr-FR" sz="2000" b="1" baseline="30000">
                  <a:solidFill>
                    <a:schemeClr val="hlink"/>
                  </a:solidFill>
                </a:rPr>
                <a:t>-10</a:t>
              </a:r>
              <a:r>
                <a:rPr lang="fr-FR" altLang="fr-FR" sz="2000" b="1">
                  <a:solidFill>
                    <a:schemeClr val="hlink"/>
                  </a:solidFill>
                </a:rPr>
                <a:t> an</a:t>
              </a:r>
              <a:r>
                <a:rPr lang="fr-FR" altLang="fr-FR" sz="2000" b="1" baseline="30000">
                  <a:solidFill>
                    <a:schemeClr val="hlink"/>
                  </a:solidFill>
                </a:rPr>
                <a:t>-1</a:t>
              </a:r>
            </a:p>
            <a:p>
              <a:pPr eaLnBrk="1" hangingPunct="1"/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2133600" y="3819307"/>
            <a:ext cx="1219200" cy="1447800"/>
            <a:chOff x="1344" y="2333"/>
            <a:chExt cx="768" cy="912"/>
          </a:xfrm>
        </p:grpSpPr>
        <p:sp>
          <p:nvSpPr>
            <p:cNvPr id="5154" name="Line 7"/>
            <p:cNvSpPr>
              <a:spLocks noChangeShapeType="1"/>
            </p:cNvSpPr>
            <p:nvPr/>
          </p:nvSpPr>
          <p:spPr bwMode="auto">
            <a:xfrm>
              <a:off x="1344" y="2602"/>
              <a:ext cx="72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55" name="Line 9"/>
            <p:cNvSpPr>
              <a:spLocks noChangeShapeType="1"/>
            </p:cNvSpPr>
            <p:nvPr/>
          </p:nvSpPr>
          <p:spPr bwMode="auto">
            <a:xfrm>
              <a:off x="1344" y="2602"/>
              <a:ext cx="76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56" name="Text Box 13"/>
            <p:cNvSpPr txBox="1">
              <a:spLocks noChangeArrowheads="1"/>
            </p:cNvSpPr>
            <p:nvPr/>
          </p:nvSpPr>
          <p:spPr bwMode="auto">
            <a:xfrm>
              <a:off x="1584" y="2333"/>
              <a:ext cx="3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>
                  <a:solidFill>
                    <a:srgbClr val="FFFFFF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000" b="1" baseline="-25000">
                  <a:solidFill>
                    <a:srgbClr val="FFFFFF"/>
                  </a:solidFill>
                  <a:latin typeface="Symbol" panose="05050102010706020507" pitchFamily="18" charset="2"/>
                </a:rPr>
                <a:t>1 </a:t>
              </a:r>
              <a:r>
                <a:rPr lang="fr-FR" altLang="fr-FR" sz="1600" b="1">
                  <a:solidFill>
                    <a:srgbClr val="FFFFFF"/>
                  </a:solidFill>
                </a:rPr>
                <a:t> </a:t>
              </a:r>
              <a:endParaRPr lang="fr-FR" altLang="fr-FR" sz="1000">
                <a:solidFill>
                  <a:schemeClr val="tx1"/>
                </a:solidFill>
              </a:endParaRPr>
            </a:p>
          </p:txBody>
        </p:sp>
        <p:sp>
          <p:nvSpPr>
            <p:cNvPr id="5157" name="Text Box 14"/>
            <p:cNvSpPr txBox="1">
              <a:spLocks noChangeArrowheads="1"/>
            </p:cNvSpPr>
            <p:nvPr/>
          </p:nvSpPr>
          <p:spPr bwMode="auto">
            <a:xfrm>
              <a:off x="1584" y="2822"/>
              <a:ext cx="384" cy="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>
                  <a:solidFill>
                    <a:schemeClr val="bg1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000" b="1" baseline="-25000">
                  <a:solidFill>
                    <a:schemeClr val="bg1"/>
                  </a:solidFill>
                  <a:latin typeface="Symbol" panose="05050102010706020507" pitchFamily="18" charset="2"/>
                </a:rPr>
                <a:t>2</a:t>
              </a:r>
              <a:r>
                <a:rPr lang="fr-FR" altLang="fr-FR" sz="2000" b="1">
                  <a:solidFill>
                    <a:schemeClr val="hlink"/>
                  </a:solidFill>
                </a:rPr>
                <a:t> </a:t>
              </a:r>
              <a:endParaRPr lang="fr-FR" altLang="fr-FR" sz="2000" b="1" baseline="30000">
                <a:solidFill>
                  <a:schemeClr val="hlink"/>
                </a:solidFill>
              </a:endParaRPr>
            </a:p>
            <a:p>
              <a:pPr eaLnBrk="1" hangingPunct="1"/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</p:grpSp>
      <p:grpSp>
        <p:nvGrpSpPr>
          <p:cNvPr id="5123" name="Group 26"/>
          <p:cNvGrpSpPr>
            <a:grpSpLocks/>
          </p:cNvGrpSpPr>
          <p:nvPr/>
        </p:nvGrpSpPr>
        <p:grpSpPr bwMode="auto">
          <a:xfrm>
            <a:off x="304800" y="1403350"/>
            <a:ext cx="2133600" cy="4114800"/>
            <a:chOff x="240" y="816"/>
            <a:chExt cx="1344" cy="2592"/>
          </a:xfrm>
        </p:grpSpPr>
        <p:sp>
          <p:nvSpPr>
            <p:cNvPr id="5150" name="Text Box 4"/>
            <p:cNvSpPr txBox="1">
              <a:spLocks noChangeArrowheads="1"/>
            </p:cNvSpPr>
            <p:nvPr/>
          </p:nvSpPr>
          <p:spPr bwMode="auto">
            <a:xfrm>
              <a:off x="374" y="2471"/>
              <a:ext cx="1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s-ES_tradnl" altLang="fr-FR">
                <a:solidFill>
                  <a:schemeClr val="tx1"/>
                </a:solidFill>
              </a:endParaRPr>
            </a:p>
          </p:txBody>
        </p:sp>
        <p:sp>
          <p:nvSpPr>
            <p:cNvPr id="5151" name="Text Box 6"/>
            <p:cNvSpPr txBox="1">
              <a:spLocks noChangeArrowheads="1"/>
            </p:cNvSpPr>
            <p:nvPr/>
          </p:nvSpPr>
          <p:spPr bwMode="auto">
            <a:xfrm>
              <a:off x="624" y="2400"/>
              <a:ext cx="91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K</a:t>
              </a:r>
              <a:r>
                <a:rPr lang="fr-FR" altLang="fr-FR" sz="2400">
                  <a:solidFill>
                    <a:schemeClr val="tx1"/>
                  </a:solidFill>
                </a:rPr>
                <a:t>(0)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152" name="Text Box 17"/>
            <p:cNvSpPr txBox="1">
              <a:spLocks noChangeArrowheads="1"/>
            </p:cNvSpPr>
            <p:nvPr/>
          </p:nvSpPr>
          <p:spPr bwMode="auto">
            <a:xfrm>
              <a:off x="240" y="864"/>
              <a:ext cx="1344" cy="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2400" b="1" dirty="0">
                  <a:solidFill>
                    <a:srgbClr val="FF3300"/>
                  </a:solidFill>
                </a:rPr>
                <a:t>t = 0 </a:t>
              </a:r>
            </a:p>
            <a:p>
              <a:pPr algn="ctr" eaLnBrk="1" hangingPunct="1"/>
              <a:r>
                <a:rPr lang="fr-FR" altLang="fr-FR" dirty="0" smtClean="0">
                  <a:solidFill>
                    <a:schemeClr val="accent2"/>
                  </a:solidFill>
                </a:rPr>
                <a:t>Cristallisation de </a:t>
              </a:r>
              <a:r>
                <a:rPr lang="fr-FR" altLang="fr-FR" dirty="0">
                  <a:solidFill>
                    <a:schemeClr val="accent2"/>
                  </a:solidFill>
                </a:rPr>
                <a:t>la </a:t>
              </a:r>
              <a:r>
                <a:rPr lang="fr-FR" altLang="fr-FR" dirty="0" smtClean="0">
                  <a:solidFill>
                    <a:schemeClr val="accent2"/>
                  </a:solidFill>
                </a:rPr>
                <a:t>roche fondue : </a:t>
              </a:r>
              <a:r>
                <a:rPr lang="fr-FR" altLang="fr-FR" b="1" dirty="0" smtClean="0">
                  <a:solidFill>
                    <a:schemeClr val="accent2"/>
                  </a:solidFill>
                </a:rPr>
                <a:t>fermeture</a:t>
              </a:r>
              <a:endParaRPr lang="fr-FR" altLang="fr-FR" b="1" dirty="0">
                <a:solidFill>
                  <a:schemeClr val="accent2"/>
                </a:solidFill>
              </a:endParaRPr>
            </a:p>
            <a:p>
              <a:pPr eaLnBrk="1" hangingPunct="1"/>
              <a:endParaRPr lang="fr-FR" altLang="fr-FR" sz="900" dirty="0" smtClean="0">
                <a:solidFill>
                  <a:schemeClr val="accent2"/>
                </a:solidFill>
              </a:endParaRPr>
            </a:p>
            <a:p>
              <a:pPr eaLnBrk="1" hangingPunct="1"/>
              <a:r>
                <a:rPr lang="fr-FR" altLang="fr-FR" dirty="0" smtClean="0">
                  <a:solidFill>
                    <a:schemeClr val="accent2"/>
                  </a:solidFill>
                </a:rPr>
                <a:t>Pas d’argon capturé </a:t>
              </a:r>
              <a:r>
                <a:rPr lang="fr-FR" altLang="fr-FR" dirty="0">
                  <a:solidFill>
                    <a:schemeClr val="accent2"/>
                  </a:solidFill>
                </a:rPr>
                <a:t>(</a:t>
              </a:r>
              <a:r>
                <a:rPr lang="fr-FR" altLang="fr-FR" dirty="0" smtClean="0">
                  <a:solidFill>
                    <a:schemeClr val="accent2"/>
                  </a:solidFill>
                </a:rPr>
                <a:t>gaz) </a:t>
              </a:r>
              <a:r>
                <a:rPr lang="fr-FR" altLang="fr-FR" dirty="0">
                  <a:solidFill>
                    <a:schemeClr val="accent2"/>
                  </a:solidFill>
                </a:rPr>
                <a:t>(</a:t>
              </a:r>
              <a:r>
                <a:rPr lang="fr-FR" altLang="fr-FR" b="1" dirty="0">
                  <a:solidFill>
                    <a:srgbClr val="FF0066"/>
                  </a:solidFill>
                </a:rPr>
                <a:t>?</a:t>
              </a:r>
              <a:r>
                <a:rPr lang="fr-FR" altLang="fr-FR" dirty="0">
                  <a:solidFill>
                    <a:schemeClr val="accent2"/>
                  </a:solidFill>
                </a:rPr>
                <a:t>)</a:t>
              </a:r>
            </a:p>
            <a:p>
              <a:pPr eaLnBrk="1" hangingPunct="1"/>
              <a:r>
                <a:rPr lang="fr-FR" altLang="fr-FR" dirty="0" smtClean="0">
                  <a:solidFill>
                    <a:schemeClr val="accent2"/>
                  </a:solidFill>
                </a:rPr>
                <a:t>Pas d’échanges ultérieurs </a:t>
              </a:r>
              <a:r>
                <a:rPr lang="fr-FR" altLang="fr-FR" dirty="0">
                  <a:solidFill>
                    <a:schemeClr val="accent2"/>
                  </a:solidFill>
                </a:rPr>
                <a:t>(</a:t>
              </a:r>
              <a:r>
                <a:rPr lang="fr-FR" altLang="fr-FR" b="1" dirty="0">
                  <a:solidFill>
                    <a:srgbClr val="FF0066"/>
                  </a:solidFill>
                </a:rPr>
                <a:t>?</a:t>
              </a:r>
              <a:r>
                <a:rPr lang="fr-FR" altLang="fr-FR" dirty="0">
                  <a:solidFill>
                    <a:schemeClr val="accent2"/>
                  </a:solidFill>
                </a:rPr>
                <a:t>)</a:t>
              </a:r>
            </a:p>
            <a:p>
              <a:pPr eaLnBrk="1" hangingPunct="1"/>
              <a:endParaRPr lang="fr-FR" altLang="fr-FR" dirty="0">
                <a:solidFill>
                  <a:srgbClr val="00FF00"/>
                </a:solidFill>
              </a:endParaRPr>
            </a:p>
          </p:txBody>
        </p:sp>
        <p:sp>
          <p:nvSpPr>
            <p:cNvPr id="5153" name="Rectangle 25"/>
            <p:cNvSpPr>
              <a:spLocks noChangeArrowheads="1"/>
            </p:cNvSpPr>
            <p:nvPr/>
          </p:nvSpPr>
          <p:spPr bwMode="auto">
            <a:xfrm>
              <a:off x="240" y="816"/>
              <a:ext cx="1296" cy="259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4" name="Group 56"/>
          <p:cNvGrpSpPr>
            <a:grpSpLocks/>
          </p:cNvGrpSpPr>
          <p:nvPr/>
        </p:nvGrpSpPr>
        <p:grpSpPr bwMode="auto">
          <a:xfrm>
            <a:off x="4224338" y="2449513"/>
            <a:ext cx="1795462" cy="808037"/>
            <a:chOff x="2661" y="1543"/>
            <a:chExt cx="1131" cy="509"/>
          </a:xfrm>
        </p:grpSpPr>
        <p:sp>
          <p:nvSpPr>
            <p:cNvPr id="5147" name="Line 20"/>
            <p:cNvSpPr>
              <a:spLocks noChangeShapeType="1"/>
            </p:cNvSpPr>
            <p:nvPr/>
          </p:nvSpPr>
          <p:spPr bwMode="auto">
            <a:xfrm>
              <a:off x="2661" y="1849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8" name="Text Box 21"/>
            <p:cNvSpPr txBox="1">
              <a:spLocks noChangeArrowheads="1"/>
            </p:cNvSpPr>
            <p:nvPr/>
          </p:nvSpPr>
          <p:spPr bwMode="auto">
            <a:xfrm>
              <a:off x="3024" y="1610"/>
              <a:ext cx="76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39</a:t>
              </a:r>
              <a:r>
                <a:rPr lang="fr-FR" altLang="fr-FR" sz="4000">
                  <a:solidFill>
                    <a:schemeClr val="tx1"/>
                  </a:solidFill>
                </a:rPr>
                <a:t>Ar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149" name="Text Box 22"/>
            <p:cNvSpPr txBox="1">
              <a:spLocks noChangeArrowheads="1"/>
            </p:cNvSpPr>
            <p:nvPr/>
          </p:nvSpPr>
          <p:spPr bwMode="auto">
            <a:xfrm>
              <a:off x="2723" y="1543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400" b="1">
                  <a:solidFill>
                    <a:schemeClr val="bg1"/>
                  </a:solidFill>
                </a:rPr>
                <a:t>r</a:t>
              </a:r>
            </a:p>
          </p:txBody>
        </p:sp>
      </p:grp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3352800" y="2406650"/>
            <a:ext cx="2655888" cy="2243138"/>
            <a:chOff x="2130" y="1515"/>
            <a:chExt cx="1692" cy="1487"/>
          </a:xfrm>
        </p:grpSpPr>
        <p:sp>
          <p:nvSpPr>
            <p:cNvPr id="5142" name="Oval 23"/>
            <p:cNvSpPr>
              <a:spLocks noChangeArrowheads="1"/>
            </p:cNvSpPr>
            <p:nvPr/>
          </p:nvSpPr>
          <p:spPr bwMode="auto">
            <a:xfrm>
              <a:off x="3033" y="1515"/>
              <a:ext cx="672" cy="624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43" name="Text Box 32"/>
            <p:cNvSpPr txBox="1">
              <a:spLocks noChangeArrowheads="1"/>
            </p:cNvSpPr>
            <p:nvPr/>
          </p:nvSpPr>
          <p:spPr bwMode="auto">
            <a:xfrm>
              <a:off x="2985" y="2678"/>
              <a:ext cx="837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b="1">
                  <a:solidFill>
                    <a:srgbClr val="FFFF00"/>
                  </a:solidFill>
                </a:rPr>
                <a:t>MESURES</a:t>
              </a:r>
            </a:p>
          </p:txBody>
        </p:sp>
        <p:cxnSp>
          <p:nvCxnSpPr>
            <p:cNvPr id="5144" name="AutoShape 33"/>
            <p:cNvCxnSpPr>
              <a:cxnSpLocks noChangeShapeType="1"/>
              <a:stCxn id="5145" idx="5"/>
              <a:endCxn id="5143" idx="2"/>
            </p:cNvCxnSpPr>
            <p:nvPr/>
          </p:nvCxnSpPr>
          <p:spPr bwMode="auto">
            <a:xfrm rot="5400000" flipH="1" flipV="1">
              <a:off x="3051" y="2562"/>
              <a:ext cx="2" cy="695"/>
            </a:xfrm>
            <a:prstGeom prst="bentConnector3">
              <a:avLst>
                <a:gd name="adj1" fmla="val -11750005"/>
              </a:avLst>
            </a:prstGeom>
            <a:noFill/>
            <a:ln w="9525">
              <a:solidFill>
                <a:srgbClr val="FF33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45" name="Oval 24"/>
            <p:cNvSpPr>
              <a:spLocks noChangeArrowheads="1"/>
            </p:cNvSpPr>
            <p:nvPr/>
          </p:nvSpPr>
          <p:spPr bwMode="auto">
            <a:xfrm>
              <a:off x="2130" y="2378"/>
              <a:ext cx="672" cy="624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cxnSp>
          <p:nvCxnSpPr>
            <p:cNvPr id="5146" name="AutoShape 35"/>
            <p:cNvCxnSpPr>
              <a:cxnSpLocks noChangeShapeType="1"/>
              <a:stCxn id="5142" idx="5"/>
              <a:endCxn id="5143" idx="0"/>
            </p:cNvCxnSpPr>
            <p:nvPr/>
          </p:nvCxnSpPr>
          <p:spPr bwMode="auto">
            <a:xfrm rot="5400000">
              <a:off x="3188" y="2259"/>
              <a:ext cx="630" cy="208"/>
            </a:xfrm>
            <a:prstGeom prst="bentConnector3">
              <a:avLst>
                <a:gd name="adj1" fmla="val 57144"/>
              </a:avLst>
            </a:prstGeom>
            <a:noFill/>
            <a:ln w="9525">
              <a:solidFill>
                <a:srgbClr val="FF33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6841" name="Text Box 41"/>
          <p:cNvSpPr txBox="1">
            <a:spLocks noChangeArrowheads="1"/>
          </p:cNvSpPr>
          <p:nvPr/>
        </p:nvSpPr>
        <p:spPr bwMode="auto">
          <a:xfrm>
            <a:off x="5905500" y="152400"/>
            <a:ext cx="32385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fr-FR" sz="24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55000"/>
              </a:lnSpc>
              <a:spcBef>
                <a:spcPct val="50000"/>
              </a:spcBef>
              <a:defRPr/>
            </a:pPr>
            <a:r>
              <a:rPr lang="fr-FR" sz="2400" dirty="0">
                <a:solidFill>
                  <a:schemeClr val="tx1"/>
                </a:solidFill>
                <a:latin typeface="Arial" charset="0"/>
                <a:cs typeface="Arial" charset="0"/>
              </a:rPr>
              <a:t>N</a:t>
            </a:r>
            <a:r>
              <a:rPr lang="fr-FR" sz="1400" dirty="0">
                <a:solidFill>
                  <a:schemeClr val="tx1"/>
                </a:solidFill>
                <a:latin typeface="Arial" charset="0"/>
                <a:cs typeface="Arial" charset="0"/>
              </a:rPr>
              <a:t>(</a:t>
            </a:r>
            <a:r>
              <a:rPr lang="fr-FR" sz="1600" baseline="30000" dirty="0">
                <a:solidFill>
                  <a:schemeClr val="tx1"/>
                </a:solidFill>
                <a:latin typeface="Arial" charset="0"/>
                <a:cs typeface="Arial" charset="0"/>
              </a:rPr>
              <a:t>40</a:t>
            </a:r>
            <a:r>
              <a:rPr lang="fr-FR" sz="1600" dirty="0">
                <a:solidFill>
                  <a:schemeClr val="tx1"/>
                </a:solidFill>
                <a:latin typeface="Arial" charset="0"/>
                <a:cs typeface="Arial" charset="0"/>
              </a:rPr>
              <a:t>K)</a:t>
            </a:r>
            <a:r>
              <a:rPr lang="fr-FR" sz="2400" dirty="0">
                <a:solidFill>
                  <a:schemeClr val="tx1"/>
                </a:solidFill>
                <a:latin typeface="Arial" charset="0"/>
                <a:cs typeface="Arial" charset="0"/>
              </a:rPr>
              <a:t> =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latin typeface="Arial" charset="0"/>
                <a:cs typeface="Arial" charset="0"/>
              </a:rPr>
              <a:t>N</a:t>
            </a:r>
            <a:r>
              <a:rPr lang="fr-FR" sz="1400" dirty="0">
                <a:solidFill>
                  <a:schemeClr val="tx1"/>
                </a:solidFill>
                <a:latin typeface="Arial" charset="0"/>
                <a:cs typeface="Arial" charset="0"/>
              </a:rPr>
              <a:t>0(</a:t>
            </a:r>
            <a:r>
              <a:rPr lang="fr-FR" sz="1600" baseline="30000" dirty="0">
                <a:solidFill>
                  <a:schemeClr val="tx1"/>
                </a:solidFill>
                <a:latin typeface="Arial" charset="0"/>
                <a:cs typeface="Arial" charset="0"/>
              </a:rPr>
              <a:t>40</a:t>
            </a:r>
            <a:r>
              <a:rPr lang="fr-FR" sz="1600" dirty="0">
                <a:solidFill>
                  <a:schemeClr val="tx1"/>
                </a:solidFill>
                <a:latin typeface="Arial" charset="0"/>
                <a:cs typeface="Arial" charset="0"/>
              </a:rPr>
              <a:t>K)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FR" sz="2800" dirty="0">
                <a:solidFill>
                  <a:schemeClr val="tx1"/>
                </a:solidFill>
                <a:latin typeface="Arial" charset="0"/>
                <a:cs typeface="Arial" charset="0"/>
              </a:rPr>
              <a:t>e</a:t>
            </a:r>
            <a:r>
              <a:rPr lang="fr-FR" sz="2400" b="1" baseline="30000" dirty="0">
                <a:solidFill>
                  <a:schemeClr val="tx1"/>
                </a:solidFill>
                <a:latin typeface="Arial" charset="0"/>
                <a:cs typeface="Arial" charset="0"/>
              </a:rPr>
              <a:t>-</a:t>
            </a:r>
            <a:r>
              <a:rPr lang="fr-FR" sz="2400" b="1" baseline="30000" dirty="0">
                <a:solidFill>
                  <a:schemeClr val="tx1"/>
                </a:solidFill>
                <a:latin typeface="Symbol" pitchFamily="18" charset="2"/>
                <a:cs typeface="Arial" charset="0"/>
              </a:rPr>
              <a:t>l</a:t>
            </a:r>
            <a:r>
              <a:rPr lang="fr-FR" b="1" baseline="30000" dirty="0">
                <a:solidFill>
                  <a:schemeClr val="tx1"/>
                </a:solidFill>
                <a:latin typeface="Symbol" pitchFamily="18" charset="2"/>
                <a:cs typeface="Arial" charset="0"/>
              </a:rPr>
              <a:t> </a:t>
            </a:r>
            <a:r>
              <a:rPr lang="fr-FR" sz="2400" b="1" baseline="30000" dirty="0">
                <a:solidFill>
                  <a:schemeClr val="tx1"/>
                </a:solidFill>
                <a:latin typeface="Arial" charset="0"/>
                <a:cs typeface="Arial" charset="0"/>
              </a:rPr>
              <a:t>t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  <a:p>
            <a:pPr algn="ctr">
              <a:lnSpc>
                <a:spcPct val="55000"/>
              </a:lnSpc>
              <a:spcBef>
                <a:spcPct val="50000"/>
              </a:spcBef>
              <a:defRPr/>
            </a:pPr>
            <a:r>
              <a:rPr lang="fr-FR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(avec  </a:t>
            </a:r>
            <a:r>
              <a:rPr lang="fr-FR" dirty="0">
                <a:solidFill>
                  <a:schemeClr val="tx1"/>
                </a:solidFill>
                <a:latin typeface="Symbol" pitchFamily="18" charset="2"/>
                <a:cs typeface="Arial" charset="0"/>
              </a:rPr>
              <a:t>l =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FR" dirty="0">
                <a:solidFill>
                  <a:schemeClr val="tx1"/>
                </a:solidFill>
                <a:latin typeface="Symbol" pitchFamily="18" charset="2"/>
                <a:cs typeface="Arial" charset="0"/>
              </a:rPr>
              <a:t>l</a:t>
            </a:r>
            <a:r>
              <a:rPr lang="fr-FR" sz="1200" dirty="0">
                <a:solidFill>
                  <a:schemeClr val="tx1"/>
                </a:solidFill>
                <a:latin typeface="Arial" charset="0"/>
                <a:cs typeface="Arial" charset="0"/>
              </a:rPr>
              <a:t>1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 + </a:t>
            </a:r>
            <a:r>
              <a:rPr lang="fr-FR" dirty="0">
                <a:solidFill>
                  <a:schemeClr val="tx1"/>
                </a:solidFill>
                <a:latin typeface="Symbol" pitchFamily="18" charset="2"/>
                <a:cs typeface="Arial" charset="0"/>
              </a:rPr>
              <a:t>l</a:t>
            </a:r>
            <a:r>
              <a:rPr lang="fr-FR" sz="1200" dirty="0">
                <a:solidFill>
                  <a:schemeClr val="tx1"/>
                </a:solidFill>
                <a:latin typeface="Arial" charset="0"/>
                <a:cs typeface="Arial" charset="0"/>
              </a:rPr>
              <a:t>2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 )</a:t>
            </a:r>
          </a:p>
          <a:p>
            <a:pPr algn="ctr">
              <a:lnSpc>
                <a:spcPct val="55000"/>
              </a:lnSpc>
              <a:spcBef>
                <a:spcPct val="50000"/>
              </a:spcBef>
              <a:defRPr/>
            </a:pPr>
            <a:endParaRPr lang="fr-FR" sz="105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55000"/>
              </a:lnSpc>
              <a:spcBef>
                <a:spcPct val="50000"/>
              </a:spcBef>
              <a:defRPr/>
            </a:pPr>
            <a:r>
              <a:rPr lang="fr-FR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On peut montrer 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que :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defRPr/>
            </a:pPr>
            <a:r>
              <a:rPr lang="fr-FR" sz="2400" dirty="0">
                <a:solidFill>
                  <a:schemeClr val="tx1"/>
                </a:solidFill>
                <a:latin typeface="Arial" charset="0"/>
                <a:cs typeface="Arial" charset="0"/>
              </a:rPr>
              <a:t>N</a:t>
            </a:r>
            <a:r>
              <a:rPr lang="fr-FR" sz="1600" dirty="0">
                <a:solidFill>
                  <a:schemeClr val="tx1"/>
                </a:solidFill>
                <a:latin typeface="Arial" charset="0"/>
                <a:cs typeface="Arial" charset="0"/>
              </a:rPr>
              <a:t>(</a:t>
            </a:r>
            <a:r>
              <a:rPr lang="fr-FR" sz="1600" baseline="30000" dirty="0">
                <a:solidFill>
                  <a:schemeClr val="tx1"/>
                </a:solidFill>
                <a:latin typeface="Arial" charset="0"/>
                <a:cs typeface="Arial" charset="0"/>
              </a:rPr>
              <a:t>40</a:t>
            </a:r>
            <a:r>
              <a:rPr lang="fr-FR" sz="1600" dirty="0">
                <a:solidFill>
                  <a:schemeClr val="tx1"/>
                </a:solidFill>
                <a:latin typeface="Arial" charset="0"/>
                <a:cs typeface="Arial" charset="0"/>
              </a:rPr>
              <a:t>Ar)</a:t>
            </a:r>
            <a:r>
              <a:rPr lang="fr-FR" sz="2400" dirty="0">
                <a:solidFill>
                  <a:schemeClr val="tx1"/>
                </a:solidFill>
                <a:latin typeface="Arial" charset="0"/>
                <a:cs typeface="Arial" charset="0"/>
              </a:rPr>
              <a:t>= </a:t>
            </a:r>
            <a:r>
              <a:rPr lang="fr-FR" b="1" dirty="0">
                <a:solidFill>
                  <a:schemeClr val="tx1"/>
                </a:solidFill>
                <a:latin typeface="Arial" charset="0"/>
                <a:cs typeface="Arial" charset="0"/>
              </a:rPr>
              <a:t>k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latin typeface="Arial" charset="0"/>
                <a:cs typeface="Arial" charset="0"/>
              </a:rPr>
              <a:t>N</a:t>
            </a:r>
            <a:r>
              <a:rPr lang="fr-FR" sz="1600" dirty="0">
                <a:solidFill>
                  <a:schemeClr val="tx1"/>
                </a:solidFill>
                <a:latin typeface="Arial" charset="0"/>
                <a:cs typeface="Arial" charset="0"/>
              </a:rPr>
              <a:t>(</a:t>
            </a:r>
            <a:r>
              <a:rPr lang="fr-FR" sz="1600" baseline="30000" dirty="0">
                <a:solidFill>
                  <a:schemeClr val="tx1"/>
                </a:solidFill>
                <a:latin typeface="Arial" charset="0"/>
                <a:cs typeface="Arial" charset="0"/>
              </a:rPr>
              <a:t>40</a:t>
            </a:r>
            <a:r>
              <a:rPr lang="fr-FR" sz="1600" dirty="0">
                <a:solidFill>
                  <a:schemeClr val="tx1"/>
                </a:solidFill>
                <a:latin typeface="Arial" charset="0"/>
                <a:cs typeface="Arial" charset="0"/>
              </a:rPr>
              <a:t>K) </a:t>
            </a:r>
            <a:r>
              <a:rPr lang="fr-FR" b="1" dirty="0">
                <a:solidFill>
                  <a:schemeClr val="tx1"/>
                </a:solidFill>
                <a:latin typeface="Arial" charset="0"/>
                <a:cs typeface="Arial" charset="0"/>
              </a:rPr>
              <a:t>(</a:t>
            </a:r>
            <a:r>
              <a:rPr lang="fr-FR" sz="2800" dirty="0">
                <a:solidFill>
                  <a:schemeClr val="tx1"/>
                </a:solidFill>
                <a:latin typeface="Arial" charset="0"/>
                <a:cs typeface="Arial" charset="0"/>
              </a:rPr>
              <a:t>e</a:t>
            </a:r>
            <a:r>
              <a:rPr lang="fr-FR" sz="2400" b="1" baseline="30000" dirty="0">
                <a:solidFill>
                  <a:schemeClr val="tx1"/>
                </a:solidFill>
                <a:latin typeface="Arial" charset="0"/>
                <a:cs typeface="Arial" charset="0"/>
              </a:rPr>
              <a:t>+</a:t>
            </a:r>
            <a:r>
              <a:rPr lang="fr-FR" sz="2400" b="1" baseline="30000" dirty="0" err="1">
                <a:solidFill>
                  <a:schemeClr val="tx1"/>
                </a:solidFill>
                <a:latin typeface="Symbol" pitchFamily="18" charset="2"/>
                <a:cs typeface="Arial" charset="0"/>
              </a:rPr>
              <a:t>l</a:t>
            </a:r>
            <a:r>
              <a:rPr lang="fr-FR" sz="2400" b="1" baseline="30000" dirty="0" err="1">
                <a:solidFill>
                  <a:schemeClr val="tx1"/>
                </a:solidFill>
                <a:latin typeface="Arial" charset="0"/>
                <a:cs typeface="Arial" charset="0"/>
              </a:rPr>
              <a:t>t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FR" b="1" dirty="0">
                <a:solidFill>
                  <a:schemeClr val="tx1"/>
                </a:solidFill>
                <a:latin typeface="Arial" charset="0"/>
                <a:cs typeface="Arial" charset="0"/>
              </a:rPr>
              <a:t>- 1)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  <a:defRPr/>
            </a:pPr>
            <a:r>
              <a:rPr lang="fr-FR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(avec  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k = </a:t>
            </a:r>
            <a:r>
              <a:rPr lang="fr-FR" dirty="0">
                <a:solidFill>
                  <a:schemeClr val="tx1"/>
                </a:solidFill>
                <a:latin typeface="Symbol" pitchFamily="18" charset="2"/>
                <a:cs typeface="Arial" charset="0"/>
              </a:rPr>
              <a:t>l</a:t>
            </a:r>
            <a:r>
              <a:rPr lang="fr-FR" sz="1200" dirty="0">
                <a:solidFill>
                  <a:schemeClr val="tx1"/>
                </a:solidFill>
                <a:latin typeface="Arial" charset="0"/>
                <a:cs typeface="Arial" charset="0"/>
              </a:rPr>
              <a:t>1</a:t>
            </a:r>
            <a:r>
              <a:rPr lang="fr-FR" dirty="0">
                <a:solidFill>
                  <a:schemeClr val="tx1"/>
                </a:solidFill>
                <a:latin typeface="Arial" charset="0"/>
                <a:cs typeface="Arial" charset="0"/>
              </a:rPr>
              <a:t> / </a:t>
            </a:r>
            <a:r>
              <a:rPr lang="fr-FR" dirty="0">
                <a:solidFill>
                  <a:schemeClr val="tx1"/>
                </a:solidFill>
                <a:latin typeface="Symbol" pitchFamily="18" charset="2"/>
                <a:cs typeface="Arial" charset="0"/>
              </a:rPr>
              <a:t>l )</a:t>
            </a:r>
            <a:endParaRPr lang="fr-FR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grpSp>
        <p:nvGrpSpPr>
          <p:cNvPr id="6" name="Group 64"/>
          <p:cNvGrpSpPr>
            <a:grpSpLocks/>
          </p:cNvGrpSpPr>
          <p:nvPr/>
        </p:nvGrpSpPr>
        <p:grpSpPr bwMode="auto">
          <a:xfrm>
            <a:off x="6470650" y="3889375"/>
            <a:ext cx="2259013" cy="1646238"/>
            <a:chOff x="4076" y="2450"/>
            <a:chExt cx="1423" cy="1037"/>
          </a:xfrm>
        </p:grpSpPr>
        <p:sp>
          <p:nvSpPr>
            <p:cNvPr id="5140" name="Line 43"/>
            <p:cNvSpPr>
              <a:spLocks noChangeShapeType="1"/>
            </p:cNvSpPr>
            <p:nvPr/>
          </p:nvSpPr>
          <p:spPr bwMode="auto">
            <a:xfrm>
              <a:off x="4778" y="2450"/>
              <a:ext cx="0" cy="5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1" name="Text Box 48"/>
            <p:cNvSpPr txBox="1">
              <a:spLocks noChangeArrowheads="1"/>
            </p:cNvSpPr>
            <p:nvPr/>
          </p:nvSpPr>
          <p:spPr bwMode="auto">
            <a:xfrm>
              <a:off x="4076" y="3000"/>
              <a:ext cx="1423" cy="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30000"/>
                </a:lnSpc>
                <a:spcBef>
                  <a:spcPct val="50000"/>
                </a:spcBef>
              </a:pPr>
              <a:endParaRPr lang="fr-FR" altLang="fr-FR" sz="1000" b="1">
                <a:solidFill>
                  <a:srgbClr val="FF3300"/>
                </a:solidFill>
              </a:endParaRPr>
            </a:p>
            <a:p>
              <a:pPr algn="ctr" eaLnBrk="1" hangingPunct="1"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2400" b="1">
                  <a:solidFill>
                    <a:srgbClr val="FF3300"/>
                  </a:solidFill>
                </a:rPr>
                <a:t>N</a:t>
              </a:r>
              <a:r>
                <a:rPr lang="fr-FR" altLang="fr-FR" sz="1600" b="1">
                  <a:solidFill>
                    <a:srgbClr val="FF3300"/>
                  </a:solidFill>
                </a:rPr>
                <a:t>(</a:t>
              </a:r>
              <a:r>
                <a:rPr lang="fr-FR" altLang="fr-FR" sz="1600" b="1" baseline="30000">
                  <a:solidFill>
                    <a:srgbClr val="FF3300"/>
                  </a:solidFill>
                </a:rPr>
                <a:t>40</a:t>
              </a:r>
              <a:r>
                <a:rPr lang="fr-FR" altLang="fr-FR" sz="1600" b="1">
                  <a:solidFill>
                    <a:srgbClr val="FF3300"/>
                  </a:solidFill>
                </a:rPr>
                <a:t>Ar) </a:t>
              </a:r>
              <a:r>
                <a:rPr lang="fr-FR" altLang="fr-FR" sz="2400" b="1">
                  <a:solidFill>
                    <a:srgbClr val="FF3300"/>
                  </a:solidFill>
                </a:rPr>
                <a:t>/ N</a:t>
              </a:r>
              <a:r>
                <a:rPr lang="fr-FR" altLang="fr-FR" sz="1600" b="1">
                  <a:solidFill>
                    <a:srgbClr val="FF3300"/>
                  </a:solidFill>
                </a:rPr>
                <a:t>(</a:t>
              </a:r>
              <a:r>
                <a:rPr lang="fr-FR" altLang="fr-FR" sz="1600" b="1" baseline="30000">
                  <a:solidFill>
                    <a:srgbClr val="FF3300"/>
                  </a:solidFill>
                </a:rPr>
                <a:t>39</a:t>
              </a:r>
              <a:r>
                <a:rPr lang="fr-FR" altLang="fr-FR" sz="1600" b="1">
                  <a:solidFill>
                    <a:srgbClr val="FF3300"/>
                  </a:solidFill>
                </a:rPr>
                <a:t>Ar)</a:t>
              </a:r>
              <a:r>
                <a:rPr lang="fr-FR" altLang="fr-FR" sz="2400" b="1">
                  <a:solidFill>
                    <a:srgbClr val="FF3300"/>
                  </a:solidFill>
                </a:rPr>
                <a:t> </a:t>
              </a:r>
            </a:p>
            <a:p>
              <a:pPr algn="ctr" eaLnBrk="1" hangingPunct="1"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2400" b="1">
                  <a:solidFill>
                    <a:srgbClr val="FF3300"/>
                  </a:solidFill>
                </a:rPr>
                <a:t>= A </a:t>
              </a:r>
              <a:r>
                <a:rPr lang="fr-FR" altLang="fr-FR" b="1">
                  <a:solidFill>
                    <a:srgbClr val="FF3300"/>
                  </a:solidFill>
                </a:rPr>
                <a:t>(</a:t>
              </a:r>
              <a:r>
                <a:rPr lang="fr-FR" altLang="fr-FR" sz="2800" b="1">
                  <a:solidFill>
                    <a:srgbClr val="FF3300"/>
                  </a:solidFill>
                </a:rPr>
                <a:t>e</a:t>
              </a:r>
              <a:r>
                <a:rPr lang="fr-FR" altLang="fr-FR" sz="2400" b="1" baseline="30000">
                  <a:solidFill>
                    <a:srgbClr val="FF3300"/>
                  </a:solidFill>
                </a:rPr>
                <a:t>+</a:t>
              </a:r>
              <a:r>
                <a:rPr lang="fr-FR" altLang="fr-FR" sz="2400" b="1" baseline="30000">
                  <a:solidFill>
                    <a:srgbClr val="FF3300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400" b="1" baseline="30000">
                  <a:solidFill>
                    <a:srgbClr val="FF3300"/>
                  </a:solidFill>
                </a:rPr>
                <a:t>t</a:t>
              </a:r>
              <a:r>
                <a:rPr lang="fr-FR" altLang="fr-FR" b="1">
                  <a:solidFill>
                    <a:srgbClr val="FF3300"/>
                  </a:solidFill>
                </a:rPr>
                <a:t> - 1)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</p:grpSp>
      <p:sp>
        <p:nvSpPr>
          <p:cNvPr id="76850" name="Text Box 50"/>
          <p:cNvSpPr txBox="1">
            <a:spLocks noChangeArrowheads="1"/>
          </p:cNvSpPr>
          <p:nvPr/>
        </p:nvSpPr>
        <p:spPr bwMode="auto">
          <a:xfrm>
            <a:off x="6523197" y="2390775"/>
            <a:ext cx="2068195" cy="137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dirty="0" smtClean="0">
                <a:solidFill>
                  <a:schemeClr val="tx1"/>
                </a:solidFill>
              </a:rPr>
              <a:t>alors</a:t>
            </a:r>
            <a:endParaRPr lang="fr-FR" altLang="fr-FR" dirty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fr-FR" altLang="fr-FR" sz="2400" dirty="0">
                <a:solidFill>
                  <a:schemeClr val="tx1"/>
                </a:solidFill>
              </a:rPr>
              <a:t>N</a:t>
            </a:r>
            <a:r>
              <a:rPr lang="fr-FR" altLang="fr-FR" sz="1600" dirty="0">
                <a:solidFill>
                  <a:schemeClr val="tx1"/>
                </a:solidFill>
              </a:rPr>
              <a:t>(</a:t>
            </a:r>
            <a:r>
              <a:rPr lang="fr-FR" altLang="fr-FR" sz="1600" baseline="30000" dirty="0">
                <a:solidFill>
                  <a:schemeClr val="tx1"/>
                </a:solidFill>
              </a:rPr>
              <a:t>39</a:t>
            </a:r>
            <a:r>
              <a:rPr lang="fr-FR" altLang="fr-FR" sz="1600" dirty="0">
                <a:solidFill>
                  <a:schemeClr val="tx1"/>
                </a:solidFill>
              </a:rPr>
              <a:t>Ar)</a:t>
            </a:r>
            <a:r>
              <a:rPr lang="fr-FR" altLang="fr-FR" sz="2400" dirty="0">
                <a:solidFill>
                  <a:schemeClr val="tx1"/>
                </a:solidFill>
              </a:rPr>
              <a:t> =</a:t>
            </a:r>
            <a:r>
              <a:rPr lang="fr-FR" altLang="fr-FR" dirty="0">
                <a:solidFill>
                  <a:schemeClr val="tx1"/>
                </a:solidFill>
              </a:rPr>
              <a:t> r </a:t>
            </a:r>
            <a:r>
              <a:rPr lang="fr-FR" altLang="fr-FR" sz="2400" dirty="0">
                <a:solidFill>
                  <a:schemeClr val="tx1"/>
                </a:solidFill>
              </a:rPr>
              <a:t>N</a:t>
            </a:r>
            <a:r>
              <a:rPr lang="fr-FR" altLang="fr-FR" sz="1600" dirty="0">
                <a:solidFill>
                  <a:schemeClr val="tx1"/>
                </a:solidFill>
              </a:rPr>
              <a:t>(</a:t>
            </a:r>
            <a:r>
              <a:rPr lang="fr-FR" altLang="fr-FR" sz="1600" baseline="30000" dirty="0">
                <a:solidFill>
                  <a:schemeClr val="tx1"/>
                </a:solidFill>
              </a:rPr>
              <a:t>39</a:t>
            </a:r>
            <a:r>
              <a:rPr lang="fr-FR" altLang="fr-FR" sz="1600" dirty="0">
                <a:solidFill>
                  <a:schemeClr val="tx1"/>
                </a:solidFill>
              </a:rPr>
              <a:t>K)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fr-FR" altLang="fr-FR" sz="1600" dirty="0" smtClean="0">
                <a:solidFill>
                  <a:schemeClr val="tx1"/>
                </a:solidFill>
              </a:rPr>
              <a:t>donc</a:t>
            </a:r>
            <a:endParaRPr lang="fr-FR" altLang="fr-FR" sz="1600" dirty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fr-FR" altLang="fr-FR" sz="2400" dirty="0">
                <a:solidFill>
                  <a:schemeClr val="tx1"/>
                </a:solidFill>
              </a:rPr>
              <a:t>N</a:t>
            </a:r>
            <a:r>
              <a:rPr lang="fr-FR" altLang="fr-FR" sz="1600" dirty="0">
                <a:solidFill>
                  <a:schemeClr val="tx1"/>
                </a:solidFill>
              </a:rPr>
              <a:t>(</a:t>
            </a:r>
            <a:r>
              <a:rPr lang="fr-FR" altLang="fr-FR" sz="1600" baseline="30000" dirty="0">
                <a:solidFill>
                  <a:schemeClr val="tx1"/>
                </a:solidFill>
              </a:rPr>
              <a:t>39</a:t>
            </a:r>
            <a:r>
              <a:rPr lang="fr-FR" altLang="fr-FR" sz="1600" dirty="0">
                <a:solidFill>
                  <a:schemeClr val="tx1"/>
                </a:solidFill>
              </a:rPr>
              <a:t>Ar)</a:t>
            </a:r>
            <a:r>
              <a:rPr lang="fr-FR" altLang="fr-FR" dirty="0">
                <a:solidFill>
                  <a:schemeClr val="tx1"/>
                </a:solidFill>
              </a:rPr>
              <a:t> = a </a:t>
            </a:r>
            <a:r>
              <a:rPr lang="fr-FR" altLang="fr-FR" sz="2400" dirty="0">
                <a:solidFill>
                  <a:schemeClr val="tx1"/>
                </a:solidFill>
              </a:rPr>
              <a:t>N</a:t>
            </a:r>
            <a:r>
              <a:rPr lang="fr-FR" altLang="fr-FR" b="1" dirty="0">
                <a:solidFill>
                  <a:schemeClr val="tx1"/>
                </a:solidFill>
              </a:rPr>
              <a:t> </a:t>
            </a:r>
            <a:r>
              <a:rPr lang="fr-FR" altLang="fr-FR" sz="1600" dirty="0">
                <a:solidFill>
                  <a:schemeClr val="tx1"/>
                </a:solidFill>
              </a:rPr>
              <a:t>(</a:t>
            </a:r>
            <a:r>
              <a:rPr lang="fr-FR" altLang="fr-FR" sz="1600" baseline="30000" dirty="0">
                <a:solidFill>
                  <a:schemeClr val="tx1"/>
                </a:solidFill>
              </a:rPr>
              <a:t>40</a:t>
            </a:r>
            <a:r>
              <a:rPr lang="fr-FR" altLang="fr-FR" sz="1600" dirty="0">
                <a:solidFill>
                  <a:schemeClr val="tx1"/>
                </a:solidFill>
              </a:rPr>
              <a:t>K)</a:t>
            </a:r>
          </a:p>
        </p:txBody>
      </p:sp>
      <p:sp>
        <p:nvSpPr>
          <p:cNvPr id="5129" name="Text Box 52"/>
          <p:cNvSpPr txBox="1">
            <a:spLocks noChangeArrowheads="1"/>
          </p:cNvSpPr>
          <p:nvPr/>
        </p:nvSpPr>
        <p:spPr bwMode="auto">
          <a:xfrm>
            <a:off x="974725" y="271463"/>
            <a:ext cx="41601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dirty="0" smtClean="0">
                <a:solidFill>
                  <a:schemeClr val="accent2"/>
                </a:solidFill>
              </a:rPr>
              <a:t>Quelques calculs…</a:t>
            </a:r>
            <a:endParaRPr lang="fr-FR" altLang="fr-FR" sz="3600" dirty="0">
              <a:solidFill>
                <a:schemeClr val="accent2"/>
              </a:solidFill>
            </a:endParaRPr>
          </a:p>
        </p:txBody>
      </p: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2724150" y="1403350"/>
            <a:ext cx="2000250" cy="4114800"/>
            <a:chOff x="1716" y="884"/>
            <a:chExt cx="1260" cy="2592"/>
          </a:xfrm>
        </p:grpSpPr>
        <p:grpSp>
          <p:nvGrpSpPr>
            <p:cNvPr id="5132" name="Group 61"/>
            <p:cNvGrpSpPr>
              <a:grpSpLocks/>
            </p:cNvGrpSpPr>
            <p:nvPr/>
          </p:nvGrpSpPr>
          <p:grpSpPr bwMode="auto">
            <a:xfrm>
              <a:off x="1968" y="884"/>
              <a:ext cx="1008" cy="2592"/>
              <a:chOff x="1968" y="884"/>
              <a:chExt cx="1008" cy="2592"/>
            </a:xfrm>
          </p:grpSpPr>
          <p:sp>
            <p:nvSpPr>
              <p:cNvPr id="5135" name="Text Box 8"/>
              <p:cNvSpPr txBox="1">
                <a:spLocks noChangeArrowheads="1"/>
              </p:cNvSpPr>
              <p:nvPr/>
            </p:nvSpPr>
            <p:spPr bwMode="auto">
              <a:xfrm>
                <a:off x="2112" y="2468"/>
                <a:ext cx="864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4000" baseline="30000">
                    <a:solidFill>
                      <a:schemeClr val="tx1"/>
                    </a:solidFill>
                  </a:rPr>
                  <a:t>40</a:t>
                </a:r>
                <a:r>
                  <a:rPr lang="fr-FR" altLang="fr-FR" sz="4000">
                    <a:solidFill>
                      <a:schemeClr val="tx1"/>
                    </a:solidFill>
                  </a:rPr>
                  <a:t>Ar</a:t>
                </a:r>
                <a:r>
                  <a:rPr lang="fr-FR" altLang="fr-FR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5136" name="Text Box 10"/>
              <p:cNvSpPr txBox="1">
                <a:spLocks noChangeArrowheads="1"/>
              </p:cNvSpPr>
              <p:nvPr/>
            </p:nvSpPr>
            <p:spPr bwMode="auto">
              <a:xfrm>
                <a:off x="2112" y="2996"/>
                <a:ext cx="864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4000" baseline="30000">
                    <a:solidFill>
                      <a:schemeClr val="tx1"/>
                    </a:solidFill>
                  </a:rPr>
                  <a:t>40</a:t>
                </a:r>
                <a:r>
                  <a:rPr lang="fr-FR" altLang="fr-FR" sz="4000">
                    <a:solidFill>
                      <a:schemeClr val="tx1"/>
                    </a:solidFill>
                  </a:rPr>
                  <a:t>Ca</a:t>
                </a:r>
                <a:r>
                  <a:rPr lang="fr-FR" altLang="fr-FR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5137" name="Text Box 18"/>
              <p:cNvSpPr txBox="1">
                <a:spLocks noChangeArrowheads="1"/>
              </p:cNvSpPr>
              <p:nvPr/>
            </p:nvSpPr>
            <p:spPr bwMode="auto">
              <a:xfrm>
                <a:off x="1968" y="932"/>
                <a:ext cx="960" cy="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fr-FR" altLang="fr-FR" sz="2400" b="1" dirty="0">
                    <a:solidFill>
                      <a:srgbClr val="FF3300"/>
                    </a:solidFill>
                  </a:rPr>
                  <a:t>t</a:t>
                </a:r>
              </a:p>
              <a:p>
                <a:pPr eaLnBrk="1" hangingPunct="1"/>
                <a:r>
                  <a:rPr lang="fr-FR" altLang="fr-FR" sz="1600" b="1" dirty="0" smtClean="0">
                    <a:solidFill>
                      <a:schemeClr val="accent2"/>
                    </a:solidFill>
                  </a:rPr>
                  <a:t>Composition</a:t>
                </a:r>
                <a:endParaRPr lang="fr-FR" altLang="fr-FR" sz="1600" b="1" dirty="0">
                  <a:solidFill>
                    <a:schemeClr val="accent2"/>
                  </a:solidFill>
                </a:endParaRPr>
              </a:p>
              <a:p>
                <a:pPr eaLnBrk="1" hangingPunct="1"/>
                <a:r>
                  <a:rPr lang="fr-FR" altLang="fr-FR" sz="1600" b="1" dirty="0" smtClean="0">
                    <a:solidFill>
                      <a:schemeClr val="accent2"/>
                    </a:solidFill>
                  </a:rPr>
                  <a:t>actuelle</a:t>
                </a:r>
                <a:endParaRPr lang="fr-FR" altLang="fr-FR" sz="1600" b="1" dirty="0">
                  <a:solidFill>
                    <a:schemeClr val="accent2"/>
                  </a:solidFill>
                </a:endParaRPr>
              </a:p>
              <a:p>
                <a:pPr eaLnBrk="1" hangingPunct="1"/>
                <a:endParaRPr lang="fr-FR" altLang="fr-FR" dirty="0">
                  <a:solidFill>
                    <a:srgbClr val="00FF00"/>
                  </a:solidFill>
                </a:endParaRPr>
              </a:p>
            </p:txBody>
          </p:sp>
          <p:sp>
            <p:nvSpPr>
              <p:cNvPr id="5138" name="Text Box 19"/>
              <p:cNvSpPr txBox="1">
                <a:spLocks noChangeArrowheads="1"/>
              </p:cNvSpPr>
              <p:nvPr/>
            </p:nvSpPr>
            <p:spPr bwMode="auto">
              <a:xfrm>
                <a:off x="2140" y="1601"/>
                <a:ext cx="586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4000" baseline="30000">
                    <a:solidFill>
                      <a:schemeClr val="tx1"/>
                    </a:solidFill>
                  </a:rPr>
                  <a:t>39</a:t>
                </a:r>
                <a:r>
                  <a:rPr lang="fr-FR" altLang="fr-FR" sz="4000">
                    <a:solidFill>
                      <a:schemeClr val="tx1"/>
                    </a:solidFill>
                  </a:rPr>
                  <a:t>K</a:t>
                </a:r>
                <a:r>
                  <a:rPr lang="fr-FR" altLang="fr-FR">
                    <a:solidFill>
                      <a:schemeClr val="tx1"/>
                    </a:solidFill>
                  </a:rPr>
                  <a:t> </a:t>
                </a:r>
                <a:endParaRPr lang="fr-FR" altLang="fr-FR" baseline="30000">
                  <a:solidFill>
                    <a:schemeClr val="tx1"/>
                  </a:solidFill>
                </a:endParaRPr>
              </a:p>
            </p:txBody>
          </p:sp>
          <p:sp>
            <p:nvSpPr>
              <p:cNvPr id="5139" name="Rectangle 27"/>
              <p:cNvSpPr>
                <a:spLocks noChangeArrowheads="1"/>
              </p:cNvSpPr>
              <p:nvPr/>
            </p:nvSpPr>
            <p:spPr bwMode="auto">
              <a:xfrm>
                <a:off x="1968" y="884"/>
                <a:ext cx="912" cy="259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5133" name="Text Box 55"/>
            <p:cNvSpPr txBox="1">
              <a:spLocks noChangeArrowheads="1"/>
            </p:cNvSpPr>
            <p:nvPr/>
          </p:nvSpPr>
          <p:spPr bwMode="auto">
            <a:xfrm>
              <a:off x="2149" y="1975"/>
              <a:ext cx="58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K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  <a:endParaRPr lang="fr-FR" altLang="fr-FR" baseline="30000">
                <a:solidFill>
                  <a:schemeClr val="tx1"/>
                </a:solidFill>
              </a:endParaRPr>
            </a:p>
          </p:txBody>
        </p:sp>
        <p:sp>
          <p:nvSpPr>
            <p:cNvPr id="5134" name="Text Box 60"/>
            <p:cNvSpPr txBox="1">
              <a:spLocks noChangeArrowheads="1"/>
            </p:cNvSpPr>
            <p:nvPr/>
          </p:nvSpPr>
          <p:spPr bwMode="auto">
            <a:xfrm>
              <a:off x="1716" y="1861"/>
              <a:ext cx="80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200" b="1" dirty="0" smtClean="0">
                  <a:solidFill>
                    <a:schemeClr val="tx2"/>
                  </a:solidFill>
                </a:rPr>
                <a:t>Relation </a:t>
              </a:r>
              <a:r>
                <a:rPr lang="fr-FR" altLang="fr-FR" sz="1200" b="1" dirty="0">
                  <a:solidFill>
                    <a:schemeClr val="tx2"/>
                  </a:solidFill>
                </a:rPr>
                <a:t>: 8600</a:t>
              </a: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1638300" y="5821382"/>
            <a:ext cx="6361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Les sources d’incertitude sont multiples </a:t>
            </a:r>
          </a:p>
          <a:p>
            <a:r>
              <a:rPr lang="fr-FR" sz="2000" b="1" dirty="0" smtClean="0"/>
              <a:t>mais moins importantes que par la méthode K/Ar.  </a:t>
            </a:r>
            <a:endParaRPr lang="fr-F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41" grpId="0" autoUpdateAnimBg="0"/>
      <p:bldP spid="7685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5"/>
          <p:cNvGrpSpPr>
            <a:grpSpLocks/>
          </p:cNvGrpSpPr>
          <p:nvPr/>
        </p:nvGrpSpPr>
        <p:grpSpPr bwMode="auto">
          <a:xfrm>
            <a:off x="2518568" y="838200"/>
            <a:ext cx="3516313" cy="1200150"/>
            <a:chOff x="624" y="192"/>
            <a:chExt cx="2215" cy="756"/>
          </a:xfrm>
        </p:grpSpPr>
        <p:sp>
          <p:nvSpPr>
            <p:cNvPr id="6151" name="Text Box 3"/>
            <p:cNvSpPr txBox="1">
              <a:spLocks noChangeArrowheads="1"/>
            </p:cNvSpPr>
            <p:nvPr/>
          </p:nvSpPr>
          <p:spPr bwMode="auto">
            <a:xfrm>
              <a:off x="1831" y="192"/>
              <a:ext cx="1008" cy="75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2400" dirty="0" smtClean="0">
                  <a:solidFill>
                    <a:schemeClr val="bg1"/>
                  </a:solidFill>
                </a:rPr>
                <a:t>Chauffage</a:t>
              </a:r>
              <a:endParaRPr lang="fr-FR" altLang="fr-FR" sz="2400" dirty="0">
                <a:solidFill>
                  <a:schemeClr val="bg1"/>
                </a:solidFill>
              </a:endParaRPr>
            </a:p>
            <a:p>
              <a:pPr algn="ctr"/>
              <a:r>
                <a:rPr lang="fr-FR" altLang="fr-FR" sz="2400" dirty="0">
                  <a:solidFill>
                    <a:schemeClr val="bg1"/>
                  </a:solidFill>
                </a:rPr>
                <a:t>(100°C  à </a:t>
              </a:r>
            </a:p>
            <a:p>
              <a:pPr algn="ctr"/>
              <a:r>
                <a:rPr lang="fr-FR" altLang="fr-FR" sz="2400" dirty="0">
                  <a:solidFill>
                    <a:schemeClr val="bg1"/>
                  </a:solidFill>
                </a:rPr>
                <a:t>1500 °C) </a:t>
              </a:r>
            </a:p>
          </p:txBody>
        </p:sp>
        <p:sp>
          <p:nvSpPr>
            <p:cNvPr id="6152" name="Text Box 8"/>
            <p:cNvSpPr txBox="1">
              <a:spLocks noChangeArrowheads="1"/>
            </p:cNvSpPr>
            <p:nvPr/>
          </p:nvSpPr>
          <p:spPr bwMode="auto">
            <a:xfrm>
              <a:off x="624" y="336"/>
              <a:ext cx="774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2400" b="1" dirty="0" smtClean="0">
                  <a:solidFill>
                    <a:srgbClr val="FF3300"/>
                  </a:solidFill>
                </a:rPr>
                <a:t>FOUR</a:t>
              </a:r>
            </a:p>
            <a:p>
              <a:r>
                <a:rPr lang="fr-FR" altLang="fr-FR" sz="2400" b="1" dirty="0" smtClean="0">
                  <a:solidFill>
                    <a:srgbClr val="FF3300"/>
                  </a:solidFill>
                </a:rPr>
                <a:t>LASER</a:t>
              </a:r>
              <a:endParaRPr lang="fr-FR" altLang="fr-FR" sz="2400" b="1" dirty="0">
                <a:solidFill>
                  <a:srgbClr val="FF3300"/>
                </a:solidFill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912823" y="2778760"/>
            <a:ext cx="7259637" cy="830263"/>
            <a:chOff x="473" y="1728"/>
            <a:chExt cx="4573" cy="523"/>
          </a:xfrm>
        </p:grpSpPr>
        <p:sp>
          <p:nvSpPr>
            <p:cNvPr id="6149" name="Text Box 2"/>
            <p:cNvSpPr txBox="1">
              <a:spLocks noChangeArrowheads="1"/>
            </p:cNvSpPr>
            <p:nvPr/>
          </p:nvSpPr>
          <p:spPr bwMode="auto">
            <a:xfrm>
              <a:off x="2694" y="1728"/>
              <a:ext cx="2352" cy="5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2400" dirty="0" smtClean="0">
                  <a:solidFill>
                    <a:srgbClr val="FFFF00"/>
                  </a:solidFill>
                </a:rPr>
                <a:t>Mesure </a:t>
              </a:r>
              <a:r>
                <a:rPr lang="fr-FR" altLang="fr-FR" sz="2400" dirty="0">
                  <a:solidFill>
                    <a:srgbClr val="FFFF00"/>
                  </a:solidFill>
                </a:rPr>
                <a:t>de la </a:t>
              </a:r>
              <a:r>
                <a:rPr lang="fr-FR" altLang="fr-FR" sz="2400" dirty="0" smtClean="0">
                  <a:solidFill>
                    <a:srgbClr val="FFFF00"/>
                  </a:solidFill>
                </a:rPr>
                <a:t>relation</a:t>
              </a:r>
              <a:endParaRPr lang="fr-FR" altLang="fr-FR" sz="2400" dirty="0">
                <a:solidFill>
                  <a:srgbClr val="FFFF00"/>
                </a:solidFill>
              </a:endParaRPr>
            </a:p>
            <a:p>
              <a:pPr algn="ctr"/>
              <a:r>
                <a:rPr lang="fr-FR" altLang="fr-FR" sz="2400" baseline="30000" dirty="0">
                  <a:solidFill>
                    <a:srgbClr val="FFFF00"/>
                  </a:solidFill>
                </a:rPr>
                <a:t>40</a:t>
              </a:r>
              <a:r>
                <a:rPr lang="fr-FR" altLang="fr-FR" sz="2400" dirty="0">
                  <a:solidFill>
                    <a:srgbClr val="FFFF00"/>
                  </a:solidFill>
                </a:rPr>
                <a:t>Ar/</a:t>
              </a:r>
              <a:r>
                <a:rPr lang="fr-FR" altLang="fr-FR" sz="2400" baseline="30000" dirty="0">
                  <a:solidFill>
                    <a:srgbClr val="FFFF00"/>
                  </a:solidFill>
                </a:rPr>
                <a:t>39</a:t>
              </a:r>
              <a:r>
                <a:rPr lang="fr-FR" altLang="fr-FR" sz="2400" dirty="0">
                  <a:solidFill>
                    <a:srgbClr val="FFFF00"/>
                  </a:solidFill>
                </a:rPr>
                <a:t>Ar </a:t>
              </a:r>
            </a:p>
          </p:txBody>
        </p:sp>
        <p:sp>
          <p:nvSpPr>
            <p:cNvPr id="6150" name="Text Box 13"/>
            <p:cNvSpPr txBox="1">
              <a:spLocks noChangeArrowheads="1"/>
            </p:cNvSpPr>
            <p:nvPr/>
          </p:nvSpPr>
          <p:spPr bwMode="auto">
            <a:xfrm>
              <a:off x="473" y="1728"/>
              <a:ext cx="1937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2400" b="1" dirty="0" smtClean="0">
                  <a:solidFill>
                    <a:srgbClr val="FF3300"/>
                  </a:solidFill>
                </a:rPr>
                <a:t>SPECTROGRAPHE </a:t>
              </a:r>
              <a:endParaRPr lang="fr-FR" altLang="fr-FR" sz="2400" b="1" dirty="0">
                <a:solidFill>
                  <a:srgbClr val="FF3300"/>
                </a:solidFill>
              </a:endParaRPr>
            </a:p>
            <a:p>
              <a:pPr algn="ctr" eaLnBrk="1" hangingPunct="1"/>
              <a:r>
                <a:rPr lang="fr-FR" altLang="fr-FR" sz="2400" b="1" dirty="0">
                  <a:solidFill>
                    <a:srgbClr val="FF3300"/>
                  </a:solidFill>
                </a:rPr>
                <a:t>DE </a:t>
              </a:r>
              <a:r>
                <a:rPr lang="fr-FR" altLang="fr-FR" sz="2400" b="1" dirty="0" smtClean="0">
                  <a:solidFill>
                    <a:srgbClr val="FF3300"/>
                  </a:solidFill>
                </a:rPr>
                <a:t>MASSE</a:t>
              </a:r>
              <a:endParaRPr lang="fr-FR" altLang="fr-FR" sz="2400" b="1" dirty="0">
                <a:solidFill>
                  <a:srgbClr val="FF3300"/>
                </a:solidFill>
              </a:endParaRPr>
            </a:p>
          </p:txBody>
        </p:sp>
      </p:grp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3033702" y="4344353"/>
            <a:ext cx="3271858" cy="1569660"/>
          </a:xfrm>
          <a:prstGeom prst="rect">
            <a:avLst/>
          </a:prstGeom>
          <a:noFill/>
          <a:ln w="9525">
            <a:solidFill>
              <a:srgbClr val="FF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400" dirty="0" smtClean="0">
                <a:solidFill>
                  <a:srgbClr val="00FFFF"/>
                </a:solidFill>
              </a:rPr>
              <a:t>Traitement numérique </a:t>
            </a:r>
            <a:endParaRPr lang="fr-FR" altLang="fr-FR" sz="2400" dirty="0">
              <a:solidFill>
                <a:srgbClr val="00FFFF"/>
              </a:solidFill>
            </a:endParaRPr>
          </a:p>
          <a:p>
            <a:pPr algn="ctr" eaLnBrk="1" hangingPunct="1"/>
            <a:r>
              <a:rPr lang="fr-FR" altLang="fr-FR" sz="2400" dirty="0">
                <a:solidFill>
                  <a:srgbClr val="00FFFF"/>
                </a:solidFill>
              </a:rPr>
              <a:t>d</a:t>
            </a:r>
            <a:r>
              <a:rPr lang="fr-FR" altLang="fr-FR" sz="2400" dirty="0" smtClean="0">
                <a:solidFill>
                  <a:srgbClr val="00FFFF"/>
                </a:solidFill>
              </a:rPr>
              <a:t>es </a:t>
            </a:r>
            <a:r>
              <a:rPr lang="fr-FR" altLang="fr-FR" sz="2400" dirty="0" err="1" smtClean="0">
                <a:solidFill>
                  <a:srgbClr val="00FFFF"/>
                </a:solidFill>
              </a:rPr>
              <a:t>rédultats</a:t>
            </a:r>
            <a:endParaRPr lang="fr-FR" altLang="fr-FR" sz="2400" dirty="0">
              <a:solidFill>
                <a:srgbClr val="00FFFF"/>
              </a:solidFill>
            </a:endParaRPr>
          </a:p>
          <a:p>
            <a:pPr algn="ctr" eaLnBrk="1" hangingPunct="1"/>
            <a:endParaRPr lang="fr-FR" altLang="fr-FR" sz="2400" dirty="0">
              <a:solidFill>
                <a:srgbClr val="00FFFF"/>
              </a:solidFill>
            </a:endParaRPr>
          </a:p>
          <a:p>
            <a:pPr algn="ctr" eaLnBrk="1" hangingPunct="1"/>
            <a:r>
              <a:rPr lang="fr-FR" altLang="fr-FR" sz="2400" dirty="0" smtClean="0">
                <a:solidFill>
                  <a:srgbClr val="00FFFF"/>
                </a:solidFill>
              </a:rPr>
              <a:t>DATATION</a:t>
            </a:r>
            <a:endParaRPr lang="fr-FR" altLang="fr-FR" sz="2400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4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6"/>
          <p:cNvGrpSpPr>
            <a:grpSpLocks/>
          </p:cNvGrpSpPr>
          <p:nvPr/>
        </p:nvGrpSpPr>
        <p:grpSpPr bwMode="auto">
          <a:xfrm>
            <a:off x="762000" y="228600"/>
            <a:ext cx="8512177" cy="6332538"/>
            <a:chOff x="480" y="144"/>
            <a:chExt cx="5362" cy="3989"/>
          </a:xfrm>
        </p:grpSpPr>
        <p:sp>
          <p:nvSpPr>
            <p:cNvPr id="7171" name="Text Box 2"/>
            <p:cNvSpPr txBox="1">
              <a:spLocks noChangeArrowheads="1"/>
            </p:cNvSpPr>
            <p:nvPr/>
          </p:nvSpPr>
          <p:spPr bwMode="auto">
            <a:xfrm>
              <a:off x="1286" y="1129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s-ES_tradnl" altLang="fr-FR" sz="2400">
                <a:solidFill>
                  <a:schemeClr val="tx1"/>
                </a:solidFill>
              </a:endParaRPr>
            </a:p>
          </p:txBody>
        </p:sp>
        <p:pic>
          <p:nvPicPr>
            <p:cNvPr id="7172" name="Picture 7" descr="DCP_009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432"/>
              <a:ext cx="2112" cy="158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3" name="Picture 8" descr="Dcp_01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432"/>
              <a:ext cx="1512" cy="201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4" name="Text Box 9"/>
            <p:cNvSpPr txBox="1">
              <a:spLocks noChangeArrowheads="1"/>
            </p:cNvSpPr>
            <p:nvPr/>
          </p:nvSpPr>
          <p:spPr bwMode="auto">
            <a:xfrm>
              <a:off x="528" y="144"/>
              <a:ext cx="66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2400" dirty="0" smtClean="0">
                  <a:solidFill>
                    <a:schemeClr val="bg1"/>
                  </a:solidFill>
                </a:rPr>
                <a:t>FOUR</a:t>
              </a:r>
              <a:endParaRPr lang="fr-FR" altLang="fr-FR" sz="2400" dirty="0">
                <a:solidFill>
                  <a:schemeClr val="bg1"/>
                </a:solidFill>
              </a:endParaRPr>
            </a:p>
          </p:txBody>
        </p:sp>
        <p:sp>
          <p:nvSpPr>
            <p:cNvPr id="7175" name="Text Box 10"/>
            <p:cNvSpPr txBox="1">
              <a:spLocks noChangeArrowheads="1"/>
            </p:cNvSpPr>
            <p:nvPr/>
          </p:nvSpPr>
          <p:spPr bwMode="auto">
            <a:xfrm>
              <a:off x="3648" y="144"/>
              <a:ext cx="75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2400" dirty="0" smtClean="0">
                  <a:solidFill>
                    <a:schemeClr val="bg1"/>
                  </a:solidFill>
                </a:rPr>
                <a:t>LASER</a:t>
              </a:r>
              <a:endParaRPr lang="fr-FR" altLang="fr-FR" sz="2400" dirty="0">
                <a:solidFill>
                  <a:schemeClr val="bg1"/>
                </a:solidFill>
              </a:endParaRPr>
            </a:p>
          </p:txBody>
        </p:sp>
        <p:sp>
          <p:nvSpPr>
            <p:cNvPr id="7176" name="Text Box 11"/>
            <p:cNvSpPr txBox="1">
              <a:spLocks noChangeArrowheads="1"/>
            </p:cNvSpPr>
            <p:nvPr/>
          </p:nvSpPr>
          <p:spPr bwMode="auto">
            <a:xfrm>
              <a:off x="3300" y="3920"/>
              <a:ext cx="254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1600" dirty="0" smtClean="0">
                  <a:solidFill>
                    <a:srgbClr val="FFFF00"/>
                  </a:solidFill>
                </a:rPr>
                <a:t>Laboratoire </a:t>
              </a:r>
              <a:r>
                <a:rPr lang="fr-FR" altLang="fr-FR" sz="1600" dirty="0" err="1" smtClean="0">
                  <a:solidFill>
                    <a:srgbClr val="FFFF00"/>
                  </a:solidFill>
                </a:rPr>
                <a:t>Geoscieences</a:t>
              </a:r>
              <a:r>
                <a:rPr lang="fr-FR" altLang="fr-FR" sz="1600" dirty="0" smtClean="0">
                  <a:solidFill>
                    <a:srgbClr val="FFFF00"/>
                  </a:solidFill>
                </a:rPr>
                <a:t> </a:t>
              </a:r>
              <a:r>
                <a:rPr lang="fr-FR" altLang="fr-FR" sz="1600" dirty="0">
                  <a:solidFill>
                    <a:srgbClr val="FFFF00"/>
                  </a:solidFill>
                </a:rPr>
                <a:t>AZUR - UNSA</a:t>
              </a:r>
            </a:p>
          </p:txBody>
        </p:sp>
        <p:pic>
          <p:nvPicPr>
            <p:cNvPr id="7177" name="Picture 14" descr="C:\Recherche\Photos Argon\101-002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" y="2114"/>
              <a:ext cx="2592" cy="194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8" name="Text Box 15"/>
            <p:cNvSpPr txBox="1">
              <a:spLocks noChangeArrowheads="1"/>
            </p:cNvSpPr>
            <p:nvPr/>
          </p:nvSpPr>
          <p:spPr bwMode="auto">
            <a:xfrm>
              <a:off x="3408" y="2976"/>
              <a:ext cx="1732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400" dirty="0" smtClean="0">
                  <a:solidFill>
                    <a:schemeClr val="bg1"/>
                  </a:solidFill>
                </a:rPr>
                <a:t>SPECTROGRAPE</a:t>
              </a:r>
              <a:endParaRPr lang="fr-FR" altLang="fr-FR" sz="2400" dirty="0">
                <a:solidFill>
                  <a:schemeClr val="bg1"/>
                </a:solidFill>
              </a:endParaRPr>
            </a:p>
            <a:p>
              <a:pPr eaLnBrk="1" hangingPunct="1"/>
              <a:r>
                <a:rPr lang="fr-FR" altLang="fr-FR" sz="2400" dirty="0">
                  <a:solidFill>
                    <a:schemeClr val="bg1"/>
                  </a:solidFill>
                </a:rPr>
                <a:t>DE </a:t>
              </a:r>
              <a:r>
                <a:rPr lang="fr-FR" altLang="fr-FR" sz="2400" dirty="0" smtClean="0">
                  <a:solidFill>
                    <a:schemeClr val="bg1"/>
                  </a:solidFill>
                </a:rPr>
                <a:t>MASSE</a:t>
              </a:r>
              <a:endParaRPr lang="fr-FR" altLang="fr-FR" sz="24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rgbClr val="99FF6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rgbClr val="99FF6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346</Words>
  <Application>Microsoft Office PowerPoint</Application>
  <PresentationFormat>Affichage à l'écran (4:3)</PresentationFormat>
  <Paragraphs>110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Symbol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UMR Géosciences Azur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Verati</dc:creator>
  <cp:lastModifiedBy>jean claude marot</cp:lastModifiedBy>
  <cp:revision>113</cp:revision>
  <cp:lastPrinted>1904-01-01T00:28:26Z</cp:lastPrinted>
  <dcterms:created xsi:type="dcterms:W3CDTF">2004-12-01T13:48:46Z</dcterms:created>
  <dcterms:modified xsi:type="dcterms:W3CDTF">2021-10-26T14:14:03Z</dcterms:modified>
</cp:coreProperties>
</file>