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
  </p:handoutMasterIdLst>
  <p:sldIdLst>
    <p:sldId id="266" r:id="rId2"/>
    <p:sldId id="265" r:id="rId3"/>
  </p:sldIdLst>
  <p:sldSz cx="9144000" cy="6858000" type="screen4x3"/>
  <p:notesSz cx="6858000" cy="10052050"/>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12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503238"/>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fr-FR"/>
          </a:p>
        </p:txBody>
      </p:sp>
      <p:sp>
        <p:nvSpPr>
          <p:cNvPr id="3" name="Espace réservé de la date 2"/>
          <p:cNvSpPr>
            <a:spLocks noGrp="1"/>
          </p:cNvSpPr>
          <p:nvPr>
            <p:ph type="dt" sz="quarter" idx="1"/>
          </p:nvPr>
        </p:nvSpPr>
        <p:spPr>
          <a:xfrm>
            <a:off x="3884613" y="0"/>
            <a:ext cx="2971800" cy="503238"/>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AB0CA5A6-7FF9-46D8-8984-FB40E7A8051E}" type="datetimeFigureOut">
              <a:rPr lang="fr-FR"/>
              <a:pPr>
                <a:defRPr/>
              </a:pPr>
              <a:t>27/11/2021</a:t>
            </a:fld>
            <a:endParaRPr lang="fr-FR"/>
          </a:p>
        </p:txBody>
      </p:sp>
      <p:sp>
        <p:nvSpPr>
          <p:cNvPr id="4" name="Espace réservé du pied de page 3"/>
          <p:cNvSpPr>
            <a:spLocks noGrp="1"/>
          </p:cNvSpPr>
          <p:nvPr>
            <p:ph type="ftr" sz="quarter" idx="2"/>
          </p:nvPr>
        </p:nvSpPr>
        <p:spPr>
          <a:xfrm>
            <a:off x="0" y="9547225"/>
            <a:ext cx="2971800" cy="503238"/>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fr-FR"/>
          </a:p>
        </p:txBody>
      </p:sp>
      <p:sp>
        <p:nvSpPr>
          <p:cNvPr id="5" name="Espace réservé du numéro de diapositive 4"/>
          <p:cNvSpPr>
            <a:spLocks noGrp="1"/>
          </p:cNvSpPr>
          <p:nvPr>
            <p:ph type="sldNum" sz="quarter" idx="3"/>
          </p:nvPr>
        </p:nvSpPr>
        <p:spPr>
          <a:xfrm>
            <a:off x="3884613" y="9547225"/>
            <a:ext cx="2971800" cy="5032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A880AB2-69BD-41CE-8E4D-5D470E8CC839}" type="slidenum">
              <a:rPr lang="fr-FR" altLang="fr-FR"/>
              <a:pPr>
                <a:defRPr/>
              </a:pPr>
              <a:t>‹N°›</a:t>
            </a:fld>
            <a:endParaRPr lang="fr-FR" altLang="fr-FR"/>
          </a:p>
        </p:txBody>
      </p:sp>
    </p:spTree>
    <p:extLst>
      <p:ext uri="{BB962C8B-B14F-4D97-AF65-F5344CB8AC3E}">
        <p14:creationId xmlns:p14="http://schemas.microsoft.com/office/powerpoint/2010/main" val="358642893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82F785E8-7CA8-402A-9C98-B3108AF73B6C}" type="datetimeFigureOut">
              <a:rPr lang="fr-FR"/>
              <a:pPr>
                <a:defRPr/>
              </a:pPr>
              <a:t>27/11/2021</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3C7D1923-5E49-415C-9E1F-E6465B6971D9}" type="slidenum">
              <a:rPr lang="fr-FR" altLang="fr-FR"/>
              <a:pPr>
                <a:defRPr/>
              </a:pPr>
              <a:t>‹N°›</a:t>
            </a:fld>
            <a:endParaRPr lang="fr-FR" altLang="fr-FR"/>
          </a:p>
        </p:txBody>
      </p:sp>
    </p:spTree>
    <p:extLst>
      <p:ext uri="{BB962C8B-B14F-4D97-AF65-F5344CB8AC3E}">
        <p14:creationId xmlns:p14="http://schemas.microsoft.com/office/powerpoint/2010/main" val="3920680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31C2961D-508A-456B-BA7C-BE8470EDB020}" type="datetimeFigureOut">
              <a:rPr lang="fr-FR"/>
              <a:pPr>
                <a:defRPr/>
              </a:pPr>
              <a:t>27/11/2021</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F0382C56-8076-43CF-9362-550BE0261304}" type="slidenum">
              <a:rPr lang="fr-FR" altLang="fr-FR"/>
              <a:pPr>
                <a:defRPr/>
              </a:pPr>
              <a:t>‹N°›</a:t>
            </a:fld>
            <a:endParaRPr lang="fr-FR" altLang="fr-FR"/>
          </a:p>
        </p:txBody>
      </p:sp>
    </p:spTree>
    <p:extLst>
      <p:ext uri="{BB962C8B-B14F-4D97-AF65-F5344CB8AC3E}">
        <p14:creationId xmlns:p14="http://schemas.microsoft.com/office/powerpoint/2010/main" val="1381593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79611993-57A4-4968-B8D4-9DCD3B2B4B89}" type="datetimeFigureOut">
              <a:rPr lang="fr-FR"/>
              <a:pPr>
                <a:defRPr/>
              </a:pPr>
              <a:t>27/11/2021</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598FA4B-0696-47D3-B1C6-B3E403F96A9B}" type="slidenum">
              <a:rPr lang="fr-FR" altLang="fr-FR"/>
              <a:pPr>
                <a:defRPr/>
              </a:pPr>
              <a:t>‹N°›</a:t>
            </a:fld>
            <a:endParaRPr lang="fr-FR" altLang="fr-FR"/>
          </a:p>
        </p:txBody>
      </p:sp>
    </p:spTree>
    <p:extLst>
      <p:ext uri="{BB962C8B-B14F-4D97-AF65-F5344CB8AC3E}">
        <p14:creationId xmlns:p14="http://schemas.microsoft.com/office/powerpoint/2010/main" val="3154590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DBF448E3-F892-4770-BF60-7F34C6E4BC07}" type="datetimeFigureOut">
              <a:rPr lang="fr-FR"/>
              <a:pPr>
                <a:defRPr/>
              </a:pPr>
              <a:t>27/11/2021</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72E5EAED-6008-4D96-83E5-2E3BA73F21B1}" type="slidenum">
              <a:rPr lang="fr-FR" altLang="fr-FR"/>
              <a:pPr>
                <a:defRPr/>
              </a:pPr>
              <a:t>‹N°›</a:t>
            </a:fld>
            <a:endParaRPr lang="fr-FR" altLang="fr-FR"/>
          </a:p>
        </p:txBody>
      </p:sp>
    </p:spTree>
    <p:extLst>
      <p:ext uri="{BB962C8B-B14F-4D97-AF65-F5344CB8AC3E}">
        <p14:creationId xmlns:p14="http://schemas.microsoft.com/office/powerpoint/2010/main" val="1825356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134C3F02-209E-46A6-AE5D-C602A675B125}" type="datetimeFigureOut">
              <a:rPr lang="fr-FR"/>
              <a:pPr>
                <a:defRPr/>
              </a:pPr>
              <a:t>27/11/2021</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837E6E60-F1DC-4767-9B1C-F16A4D016A78}" type="slidenum">
              <a:rPr lang="fr-FR" altLang="fr-FR"/>
              <a:pPr>
                <a:defRPr/>
              </a:pPr>
              <a:t>‹N°›</a:t>
            </a:fld>
            <a:endParaRPr lang="fr-FR" altLang="fr-FR"/>
          </a:p>
        </p:txBody>
      </p:sp>
    </p:spTree>
    <p:extLst>
      <p:ext uri="{BB962C8B-B14F-4D97-AF65-F5344CB8AC3E}">
        <p14:creationId xmlns:p14="http://schemas.microsoft.com/office/powerpoint/2010/main" val="3415353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0A0E8EBD-D0B0-41FC-821E-D1DACFBB9BF9}" type="datetimeFigureOut">
              <a:rPr lang="fr-FR"/>
              <a:pPr>
                <a:defRPr/>
              </a:pPr>
              <a:t>27/11/2021</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47729E0C-1871-4B3B-A44A-A8C08E5369BB}" type="slidenum">
              <a:rPr lang="fr-FR" altLang="fr-FR"/>
              <a:pPr>
                <a:defRPr/>
              </a:pPr>
              <a:t>‹N°›</a:t>
            </a:fld>
            <a:endParaRPr lang="fr-FR" altLang="fr-FR"/>
          </a:p>
        </p:txBody>
      </p:sp>
    </p:spTree>
    <p:extLst>
      <p:ext uri="{BB962C8B-B14F-4D97-AF65-F5344CB8AC3E}">
        <p14:creationId xmlns:p14="http://schemas.microsoft.com/office/powerpoint/2010/main" val="1330406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E039B5ED-DDA3-4BE8-91F7-2B5844075135}" type="datetimeFigureOut">
              <a:rPr lang="fr-FR"/>
              <a:pPr>
                <a:defRPr/>
              </a:pPr>
              <a:t>27/11/2021</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225FFD87-71D9-4C57-B764-ED6277341A48}" type="slidenum">
              <a:rPr lang="fr-FR" altLang="fr-FR"/>
              <a:pPr>
                <a:defRPr/>
              </a:pPr>
              <a:t>‹N°›</a:t>
            </a:fld>
            <a:endParaRPr lang="fr-FR" altLang="fr-FR"/>
          </a:p>
        </p:txBody>
      </p:sp>
    </p:spTree>
    <p:extLst>
      <p:ext uri="{BB962C8B-B14F-4D97-AF65-F5344CB8AC3E}">
        <p14:creationId xmlns:p14="http://schemas.microsoft.com/office/powerpoint/2010/main" val="4219110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0BA1EF92-C458-4FFC-8937-BCBB4625130E}" type="datetimeFigureOut">
              <a:rPr lang="fr-FR"/>
              <a:pPr>
                <a:defRPr/>
              </a:pPr>
              <a:t>27/11/2021</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348AA12B-FE1F-48BE-ACFC-3DC31089D721}" type="slidenum">
              <a:rPr lang="fr-FR" altLang="fr-FR"/>
              <a:pPr>
                <a:defRPr/>
              </a:pPr>
              <a:t>‹N°›</a:t>
            </a:fld>
            <a:endParaRPr lang="fr-FR" altLang="fr-FR"/>
          </a:p>
        </p:txBody>
      </p:sp>
    </p:spTree>
    <p:extLst>
      <p:ext uri="{BB962C8B-B14F-4D97-AF65-F5344CB8AC3E}">
        <p14:creationId xmlns:p14="http://schemas.microsoft.com/office/powerpoint/2010/main" val="2993023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38B050A3-8A98-42B4-B5E9-C483A3195F23}" type="datetimeFigureOut">
              <a:rPr lang="fr-FR"/>
              <a:pPr>
                <a:defRPr/>
              </a:pPr>
              <a:t>27/11/2021</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A41E070C-A817-4C02-8026-287CA949C918}" type="slidenum">
              <a:rPr lang="fr-FR" altLang="fr-FR"/>
              <a:pPr>
                <a:defRPr/>
              </a:pPr>
              <a:t>‹N°›</a:t>
            </a:fld>
            <a:endParaRPr lang="fr-FR" altLang="fr-FR"/>
          </a:p>
        </p:txBody>
      </p:sp>
    </p:spTree>
    <p:extLst>
      <p:ext uri="{BB962C8B-B14F-4D97-AF65-F5344CB8AC3E}">
        <p14:creationId xmlns:p14="http://schemas.microsoft.com/office/powerpoint/2010/main" val="3930091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AC1E453F-9AAD-42B0-9658-92FA511E879C}" type="datetimeFigureOut">
              <a:rPr lang="fr-FR"/>
              <a:pPr>
                <a:defRPr/>
              </a:pPr>
              <a:t>27/11/2021</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424C98DA-0307-4DBF-8B29-35E607843078}" type="slidenum">
              <a:rPr lang="fr-FR" altLang="fr-FR"/>
              <a:pPr>
                <a:defRPr/>
              </a:pPr>
              <a:t>‹N°›</a:t>
            </a:fld>
            <a:endParaRPr lang="fr-FR" altLang="fr-FR"/>
          </a:p>
        </p:txBody>
      </p:sp>
    </p:spTree>
    <p:extLst>
      <p:ext uri="{BB962C8B-B14F-4D97-AF65-F5344CB8AC3E}">
        <p14:creationId xmlns:p14="http://schemas.microsoft.com/office/powerpoint/2010/main" val="3314819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18F4D577-9AA8-40F9-8F60-6EF2B9E1CAB5}" type="datetimeFigureOut">
              <a:rPr lang="fr-FR"/>
              <a:pPr>
                <a:defRPr/>
              </a:pPr>
              <a:t>27/11/2021</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3E27D9ED-A0DD-4916-B8BF-0C639C398245}" type="slidenum">
              <a:rPr lang="fr-FR" altLang="fr-FR"/>
              <a:pPr>
                <a:defRPr/>
              </a:pPr>
              <a:t>‹N°›</a:t>
            </a:fld>
            <a:endParaRPr lang="fr-FR" altLang="fr-FR"/>
          </a:p>
        </p:txBody>
      </p:sp>
    </p:spTree>
    <p:extLst>
      <p:ext uri="{BB962C8B-B14F-4D97-AF65-F5344CB8AC3E}">
        <p14:creationId xmlns:p14="http://schemas.microsoft.com/office/powerpoint/2010/main" val="422593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70C0"/>
            </a:gs>
            <a:gs pos="50000">
              <a:srgbClr val="C2D1ED"/>
            </a:gs>
            <a:gs pos="100000">
              <a:srgbClr val="E1E8F5"/>
            </a:gs>
          </a:gsLst>
          <a:lin ang="1800000"/>
        </a:gra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B38BD85-6BCC-42C0-AB64-0E2D66932243}" type="datetimeFigureOut">
              <a:rPr lang="fr-FR"/>
              <a:pPr>
                <a:defRPr/>
              </a:pPr>
              <a:t>27/11/2021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281236A8-1A7F-463D-82B4-A0CE66F2B512}"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upload.wikimedia.org/wikipedia/commons/6/65/Foucault_pendulum_at_north_pole_accurate.PNG" TargetMode="External"/><Relationship Id="rId1" Type="http://schemas.openxmlformats.org/officeDocument/2006/relationships/slideLayout" Target="../slideLayouts/slideLayout2.xml"/><Relationship Id="rId5" Type="http://schemas.openxmlformats.org/officeDocument/2006/relationships/hyperlink" Target="https://fr.wikipedia.org/wiki/Pendule_de_Foucault" TargetMode="Externa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ChangeArrowheads="1"/>
          </p:cNvSpPr>
          <p:nvPr/>
        </p:nvSpPr>
        <p:spPr bwMode="auto">
          <a:xfrm>
            <a:off x="857250" y="500063"/>
            <a:ext cx="75723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altLang="fr-FR" sz="2800">
                <a:latin typeface="Arial" panose="020B0604020202020204" pitchFamily="34" charset="0"/>
              </a:rPr>
              <a:t>En 1851, l’expérience du pendule de Foucault</a:t>
            </a:r>
            <a:br>
              <a:rPr lang="fr-FR" altLang="fr-FR" sz="2800">
                <a:latin typeface="Arial" panose="020B0604020202020204" pitchFamily="34" charset="0"/>
              </a:rPr>
            </a:br>
            <a:endParaRPr lang="fr-FR" altLang="fr-FR" sz="2800">
              <a:latin typeface="Arial" panose="020B0604020202020204" pitchFamily="34" charset="0"/>
            </a:endParaRPr>
          </a:p>
        </p:txBody>
      </p:sp>
      <p:sp>
        <p:nvSpPr>
          <p:cNvPr id="4099" name="Rectangle 2"/>
          <p:cNvSpPr>
            <a:spLocks noChangeArrowheads="1"/>
          </p:cNvSpPr>
          <p:nvPr/>
        </p:nvSpPr>
        <p:spPr bwMode="auto">
          <a:xfrm>
            <a:off x="1143000" y="1214438"/>
            <a:ext cx="66436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altLang="fr-FR" sz="1800">
                <a:latin typeface="Arial" panose="020B0604020202020204" pitchFamily="34" charset="0"/>
              </a:rPr>
              <a:t>Le fil d'acier du pendule, long de 67 m, porte à son extrémité inférieure une boule de 28 kg.</a:t>
            </a:r>
          </a:p>
        </p:txBody>
      </p:sp>
      <p:pic>
        <p:nvPicPr>
          <p:cNvPr id="4100" name="Picture 4" descr="Fichier:Foucault pendulum at north pole accurate.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2152650"/>
            <a:ext cx="1944687"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Image 4" descr="Foucault-anim.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11638" y="2160588"/>
            <a:ext cx="3455987"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Rectangle 6"/>
          <p:cNvSpPr>
            <a:spLocks noChangeArrowheads="1"/>
          </p:cNvSpPr>
          <p:nvPr/>
        </p:nvSpPr>
        <p:spPr bwMode="auto">
          <a:xfrm>
            <a:off x="1289050" y="5002213"/>
            <a:ext cx="6996113" cy="157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sz="1200">
                <a:latin typeface="Arial" panose="020B0604020202020204" pitchFamily="34" charset="0"/>
                <a:hlinkClick r:id="rId5"/>
              </a:rPr>
              <a:t>https://fr.wikipedia.org/wiki/Pendule_de_Foucault</a:t>
            </a:r>
            <a:endParaRPr lang="fr-FR" altLang="fr-FR" sz="1200">
              <a:latin typeface="Arial" panose="020B0604020202020204" pitchFamily="34" charset="0"/>
            </a:endParaRPr>
          </a:p>
          <a:p>
            <a:pPr>
              <a:spcBef>
                <a:spcPct val="0"/>
              </a:spcBef>
              <a:buFontTx/>
              <a:buNone/>
            </a:pPr>
            <a:endParaRPr lang="fr-FR" altLang="fr-FR" sz="1200">
              <a:latin typeface="Arial" panose="020B0604020202020204" pitchFamily="34" charset="0"/>
            </a:endParaRPr>
          </a:p>
          <a:p>
            <a:pPr>
              <a:spcBef>
                <a:spcPct val="0"/>
              </a:spcBef>
              <a:buFontTx/>
              <a:buNone/>
            </a:pPr>
            <a:r>
              <a:rPr lang="fr-FR" altLang="fr-FR" sz="1200">
                <a:latin typeface="Arial" panose="020B0604020202020204" pitchFamily="34" charset="0"/>
              </a:rPr>
              <a:t>« Les académiciens de Florence avaient observé vers 1660 le déplacement du plan d'oscillation du pendule. Mais ils ignoraient la cause de ce déplacement. Le physicien français pensait, au contraire, qu'il devait avoir lieu comme conséquence du mouvement de la Terre. C'est en voyant une tige cylindrique fixée dans le prolongement de l'arbre d'un tour, osciller dans un plan fixe pendant la rotation de l'arbre qu'il conçut la possibilité de prouver la rotation de la terre au moyen du pendule. »</a:t>
            </a:r>
          </a:p>
          <a:p>
            <a:pPr>
              <a:spcBef>
                <a:spcPct val="0"/>
              </a:spcBef>
              <a:buFontTx/>
              <a:buNone/>
            </a:pPr>
            <a:r>
              <a:rPr lang="fr-FR" altLang="fr-FR" sz="1200">
                <a:latin typeface="Arial" panose="020B0604020202020204" pitchFamily="34" charset="0"/>
              </a:rPr>
              <a:t>cité dans : </a:t>
            </a:r>
            <a:r>
              <a:rPr lang="fr-FR" altLang="fr-FR" sz="1200" i="1">
                <a:latin typeface="Arial" panose="020B0604020202020204" pitchFamily="34" charset="0"/>
              </a:rPr>
              <a:t>Traité de physique élémentaire</a:t>
            </a:r>
            <a:r>
              <a:rPr lang="fr-FR" altLang="fr-FR" sz="1200">
                <a:latin typeface="Arial" panose="020B0604020202020204" pitchFamily="34" charset="0"/>
              </a:rPr>
              <a:t> par P.A. Daguin 1861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928688" y="285750"/>
            <a:ext cx="5715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altLang="fr-FR" sz="2800">
                <a:latin typeface="Arial" panose="020B0604020202020204" pitchFamily="34" charset="0"/>
              </a:rPr>
              <a:t>En 1838, l’observation de Bessel</a:t>
            </a:r>
            <a:br>
              <a:rPr lang="fr-FR" altLang="fr-FR" sz="2800">
                <a:latin typeface="Arial" panose="020B0604020202020204" pitchFamily="34" charset="0"/>
              </a:rPr>
            </a:br>
            <a:endParaRPr lang="fr-FR" altLang="fr-FR" sz="2800">
              <a:latin typeface="Arial" panose="020B0604020202020204" pitchFamily="34" charset="0"/>
            </a:endParaRPr>
          </a:p>
        </p:txBody>
      </p:sp>
      <p:grpSp>
        <p:nvGrpSpPr>
          <p:cNvPr id="3075" name="Groupe 6"/>
          <p:cNvGrpSpPr>
            <a:grpSpLocks/>
          </p:cNvGrpSpPr>
          <p:nvPr/>
        </p:nvGrpSpPr>
        <p:grpSpPr bwMode="auto">
          <a:xfrm>
            <a:off x="539750" y="839788"/>
            <a:ext cx="4319588" cy="4318000"/>
            <a:chOff x="1643042" y="928670"/>
            <a:chExt cx="5643602" cy="5315817"/>
          </a:xfrm>
        </p:grpSpPr>
        <p:pic>
          <p:nvPicPr>
            <p:cNvPr id="307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3042" y="928670"/>
              <a:ext cx="5643602" cy="531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2"/>
            <p:cNvPicPr>
              <a:picLocks noChangeAspect="1" noChangeArrowheads="1"/>
            </p:cNvPicPr>
            <p:nvPr/>
          </p:nvPicPr>
          <p:blipFill>
            <a:blip r:embed="rId2">
              <a:extLst>
                <a:ext uri="{28A0092B-C50C-407E-A947-70E740481C1C}">
                  <a14:useLocalDpi xmlns:a14="http://schemas.microsoft.com/office/drawing/2010/main" val="0"/>
                </a:ext>
              </a:extLst>
            </a:blip>
            <a:srcRect l="55527" t="19978" r="41940" b="77333"/>
            <a:stretch>
              <a:fillRect/>
            </a:stretch>
          </p:blipFill>
          <p:spPr bwMode="auto">
            <a:xfrm>
              <a:off x="4714876" y="1214422"/>
              <a:ext cx="142876" cy="142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6" name="Rectangle 1"/>
          <p:cNvSpPr>
            <a:spLocks noChangeArrowheads="1"/>
          </p:cNvSpPr>
          <p:nvPr/>
        </p:nvSpPr>
        <p:spPr bwMode="auto">
          <a:xfrm>
            <a:off x="5076825" y="3213100"/>
            <a:ext cx="3598863"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altLang="fr-FR" sz="1800" b="1">
                <a:solidFill>
                  <a:srgbClr val="0000FF"/>
                </a:solidFill>
                <a:latin typeface="Arial" panose="020B0604020202020204" pitchFamily="34" charset="0"/>
              </a:rPr>
              <a:t>Détermination de la parallaxe d'une étoile.</a:t>
            </a:r>
            <a:r>
              <a:rPr lang="fr-FR" altLang="fr-FR" sz="1800">
                <a:solidFill>
                  <a:srgbClr val="0000FF"/>
                </a:solidFill>
                <a:latin typeface="Arial" panose="020B0604020202020204" pitchFamily="34" charset="0"/>
              </a:rPr>
              <a:t/>
            </a:r>
            <a:br>
              <a:rPr lang="fr-FR" altLang="fr-FR" sz="1800">
                <a:solidFill>
                  <a:srgbClr val="0000FF"/>
                </a:solidFill>
                <a:latin typeface="Arial" panose="020B0604020202020204" pitchFamily="34" charset="0"/>
              </a:rPr>
            </a:br>
            <a:endParaRPr lang="fr-FR" altLang="fr-FR" sz="1800">
              <a:solidFill>
                <a:srgbClr val="0000FF"/>
              </a:solidFill>
              <a:latin typeface="Arial" panose="020B0604020202020204" pitchFamily="34" charset="0"/>
            </a:endParaRPr>
          </a:p>
          <a:p>
            <a:pPr algn="just" eaLnBrk="1" hangingPunct="1">
              <a:spcBef>
                <a:spcPct val="0"/>
              </a:spcBef>
              <a:buFontTx/>
              <a:buNone/>
            </a:pPr>
            <a:r>
              <a:rPr lang="fr-FR" altLang="fr-FR" sz="1800">
                <a:latin typeface="Arial" panose="020B0604020202020204" pitchFamily="34" charset="0"/>
              </a:rPr>
              <a:t>Puisque la Terre tourne autour du Soleil en une année, une étoile semble parcourir une ellipse. </a:t>
            </a:r>
          </a:p>
          <a:p>
            <a:pPr algn="just" eaLnBrk="1" hangingPunct="1">
              <a:spcBef>
                <a:spcPct val="0"/>
              </a:spcBef>
              <a:buFontTx/>
              <a:buNone/>
            </a:pPr>
            <a:r>
              <a:rPr lang="fr-FR" altLang="fr-FR" sz="1800">
                <a:latin typeface="Arial" panose="020B0604020202020204" pitchFamily="34" charset="0"/>
              </a:rPr>
              <a:t>En 1838, Bessel détermine, pour la première fois de façon crédible, la parallaxe d'une étoile. </a:t>
            </a:r>
          </a:p>
          <a:p>
            <a:pPr eaLnBrk="1" hangingPunct="1">
              <a:spcBef>
                <a:spcPct val="0"/>
              </a:spcBef>
              <a:buFontTx/>
              <a:buNone/>
            </a:pPr>
            <a:endParaRPr lang="fr-FR" altLang="fr-FR" sz="1800">
              <a:solidFill>
                <a:srgbClr val="800080"/>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450</TotalTime>
  <Words>47</Words>
  <Application>Microsoft Office PowerPoint</Application>
  <PresentationFormat>Affichage à l'écran (4:3)</PresentationFormat>
  <Paragraphs>10</Paragraphs>
  <Slides>2</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vt:i4>
      </vt:variant>
    </vt:vector>
  </HeadingPairs>
  <TitlesOfParts>
    <vt:vector size="5" baseType="lpstr">
      <vt:lpstr>Arial</vt:lpstr>
      <vt:lpstr>Calibri</vt:lpstr>
      <vt:lpstr>Thème Office</vt:lpstr>
      <vt:lpstr>Présentation PowerPoint</vt:lpstr>
      <vt:lpstr>Présentation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JC</dc:creator>
  <cp:lastModifiedBy>jean claude marot</cp:lastModifiedBy>
  <cp:revision>53</cp:revision>
  <dcterms:created xsi:type="dcterms:W3CDTF">2009-05-21T22:01:44Z</dcterms:created>
  <dcterms:modified xsi:type="dcterms:W3CDTF">2021-11-27T13:56:15Z</dcterms:modified>
</cp:coreProperties>
</file>