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0" r:id="rId2"/>
    <p:sldId id="256" r:id="rId3"/>
    <p:sldId id="257" r:id="rId4"/>
    <p:sldId id="258" r:id="rId5"/>
    <p:sldId id="259" r:id="rId6"/>
    <p:sldId id="261" r:id="rId7"/>
  </p:sldIdLst>
  <p:sldSz cx="9144000" cy="6858000" type="screen4x3"/>
  <p:notesSz cx="9144000" cy="6858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napToGrid="0">
      <p:cViewPr varScale="1">
        <p:scale>
          <a:sx n="75" d="100"/>
          <a:sy n="75" d="100"/>
        </p:scale>
        <p:origin x="594" y="84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7DD4B14-7882-4592-95E9-5B60FDFBB833}" type="datetime1">
              <a:rPr lang="fr-FR"/>
              <a:pPr>
                <a:defRPr/>
              </a:pPr>
              <a:t>05/05/2022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3C4F73-9A26-48E6-84FE-6DCD2E436AD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51089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755FF28-D37A-4F68-9D2B-02A10C42437D}" type="datetime1">
              <a:rPr lang="fr-FR"/>
              <a:pPr>
                <a:defRPr/>
              </a:pPr>
              <a:t>05/05/2022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017A22-79D1-4885-A71E-505A2209299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11559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53214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860FB0-6249-4D10-8C83-744D7EA17A6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169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A60EC2-6F6F-46F6-AABF-FFAB85965F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0159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D4C34B-0504-4B88-AD6F-B46EE9450E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51652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981B6-0E70-424C-B846-740498AED2F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4903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73D8D7-2DF8-4D9C-85F3-68776BA3CBE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94711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8E0163-6C85-4950-96F2-E1BA8DB6D97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04592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0EB87-DF36-4319-8F9B-C7C158D9D2F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233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F9AE5-9016-4EEB-9C07-C7AC62D98D8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6384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C6715-4F24-4229-A47A-9D84B98820B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84864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154BC1-52CE-4991-8E65-0E75167019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9934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EED082-D399-48CF-9A23-E4EA86854AC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89442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CD5D96F-9C2E-4192-9973-A9659FC90947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768350" y="1635125"/>
            <a:ext cx="2279650" cy="4102100"/>
            <a:chOff x="484" y="1032"/>
            <a:chExt cx="1436" cy="2584"/>
          </a:xfrm>
        </p:grpSpPr>
        <p:sp>
          <p:nvSpPr>
            <p:cNvPr id="2080" name="Line 3"/>
            <p:cNvSpPr>
              <a:spLocks noChangeShapeType="1"/>
            </p:cNvSpPr>
            <p:nvPr/>
          </p:nvSpPr>
          <p:spPr bwMode="auto">
            <a:xfrm flipH="1">
              <a:off x="720" y="1032"/>
              <a:ext cx="0" cy="67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81" name="Rectangle 4"/>
            <p:cNvSpPr>
              <a:spLocks noChangeArrowheads="1"/>
            </p:cNvSpPr>
            <p:nvPr/>
          </p:nvSpPr>
          <p:spPr bwMode="auto">
            <a:xfrm>
              <a:off x="720" y="1704"/>
              <a:ext cx="624" cy="138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82" name="Line 5"/>
            <p:cNvSpPr>
              <a:spLocks noChangeShapeType="1"/>
            </p:cNvSpPr>
            <p:nvPr/>
          </p:nvSpPr>
          <p:spPr bwMode="auto">
            <a:xfrm flipV="1">
              <a:off x="1344" y="1704"/>
              <a:ext cx="4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83" name="Line 6"/>
            <p:cNvSpPr>
              <a:spLocks noChangeShapeType="1"/>
            </p:cNvSpPr>
            <p:nvPr/>
          </p:nvSpPr>
          <p:spPr bwMode="auto">
            <a:xfrm>
              <a:off x="624" y="3288"/>
              <a:ext cx="129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84" name="Line 7"/>
            <p:cNvSpPr>
              <a:spLocks noChangeShapeType="1"/>
            </p:cNvSpPr>
            <p:nvPr/>
          </p:nvSpPr>
          <p:spPr bwMode="auto">
            <a:xfrm>
              <a:off x="1049" y="3088"/>
              <a:ext cx="0" cy="20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85" name="Rectangle 9"/>
            <p:cNvSpPr>
              <a:spLocks noChangeArrowheads="1"/>
            </p:cNvSpPr>
            <p:nvPr/>
          </p:nvSpPr>
          <p:spPr bwMode="auto">
            <a:xfrm>
              <a:off x="720" y="2320"/>
              <a:ext cx="52" cy="1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86" name="Rectangle 10"/>
            <p:cNvSpPr>
              <a:spLocks noChangeArrowheads="1"/>
            </p:cNvSpPr>
            <p:nvPr/>
          </p:nvSpPr>
          <p:spPr bwMode="auto">
            <a:xfrm>
              <a:off x="1238" y="2079"/>
              <a:ext cx="223" cy="5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87" name="Line 11"/>
            <p:cNvSpPr>
              <a:spLocks noChangeShapeType="1"/>
            </p:cNvSpPr>
            <p:nvPr/>
          </p:nvSpPr>
          <p:spPr bwMode="auto">
            <a:xfrm>
              <a:off x="672" y="1032"/>
              <a:ext cx="46" cy="12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88" name="Line 12"/>
            <p:cNvSpPr>
              <a:spLocks noChangeShapeType="1"/>
            </p:cNvSpPr>
            <p:nvPr/>
          </p:nvSpPr>
          <p:spPr bwMode="auto">
            <a:xfrm flipH="1">
              <a:off x="720" y="1032"/>
              <a:ext cx="46" cy="12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89" name="Rectangle 13"/>
            <p:cNvSpPr>
              <a:spLocks noChangeArrowheads="1"/>
            </p:cNvSpPr>
            <p:nvPr/>
          </p:nvSpPr>
          <p:spPr bwMode="auto">
            <a:xfrm>
              <a:off x="484" y="3346"/>
              <a:ext cx="1340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700" tIns="12700" rIns="12700" bIns="12700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r-FR" altLang="fr-FR" sz="1400"/>
                <a:t>M (masse et terre)</a:t>
              </a:r>
            </a:p>
          </p:txBody>
        </p:sp>
        <p:grpSp>
          <p:nvGrpSpPr>
            <p:cNvPr id="2090" name="Group 14"/>
            <p:cNvGrpSpPr>
              <a:grpSpLocks/>
            </p:cNvGrpSpPr>
            <p:nvPr/>
          </p:nvGrpSpPr>
          <p:grpSpPr bwMode="auto">
            <a:xfrm>
              <a:off x="624" y="2334"/>
              <a:ext cx="240" cy="143"/>
              <a:chOff x="0" y="0"/>
              <a:chExt cx="20000" cy="19941"/>
            </a:xfrm>
          </p:grpSpPr>
          <p:sp>
            <p:nvSpPr>
              <p:cNvPr id="2095" name="Line 15"/>
              <p:cNvSpPr>
                <a:spLocks noChangeShapeType="1"/>
              </p:cNvSpPr>
              <p:nvPr/>
            </p:nvSpPr>
            <p:spPr bwMode="auto">
              <a:xfrm>
                <a:off x="0" y="0"/>
                <a:ext cx="20000" cy="103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96" name="Line 16"/>
              <p:cNvSpPr>
                <a:spLocks noChangeShapeType="1"/>
              </p:cNvSpPr>
              <p:nvPr/>
            </p:nvSpPr>
            <p:spPr bwMode="auto">
              <a:xfrm>
                <a:off x="0" y="19838"/>
                <a:ext cx="20000" cy="103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91" name="Oval 17"/>
            <p:cNvSpPr>
              <a:spLocks noChangeArrowheads="1"/>
            </p:cNvSpPr>
            <p:nvPr/>
          </p:nvSpPr>
          <p:spPr bwMode="auto">
            <a:xfrm>
              <a:off x="1270" y="2069"/>
              <a:ext cx="164" cy="179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92" name="Oval 18"/>
            <p:cNvSpPr>
              <a:spLocks noChangeArrowheads="1"/>
            </p:cNvSpPr>
            <p:nvPr/>
          </p:nvSpPr>
          <p:spPr bwMode="auto">
            <a:xfrm>
              <a:off x="1270" y="2238"/>
              <a:ext cx="164" cy="179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93" name="Oval 19"/>
            <p:cNvSpPr>
              <a:spLocks noChangeArrowheads="1"/>
            </p:cNvSpPr>
            <p:nvPr/>
          </p:nvSpPr>
          <p:spPr bwMode="auto">
            <a:xfrm>
              <a:off x="1279" y="2406"/>
              <a:ext cx="164" cy="18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94" name="Rectangle 20"/>
            <p:cNvSpPr>
              <a:spLocks noChangeArrowheads="1"/>
            </p:cNvSpPr>
            <p:nvPr/>
          </p:nvSpPr>
          <p:spPr bwMode="auto">
            <a:xfrm>
              <a:off x="1370" y="1995"/>
              <a:ext cx="109" cy="6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2806700" y="2574925"/>
            <a:ext cx="3076575" cy="2644775"/>
            <a:chOff x="1768" y="1622"/>
            <a:chExt cx="1938" cy="1666"/>
          </a:xfrm>
        </p:grpSpPr>
        <p:sp>
          <p:nvSpPr>
            <p:cNvPr id="2062" name="Line 22"/>
            <p:cNvSpPr>
              <a:spLocks noChangeShapeType="1"/>
            </p:cNvSpPr>
            <p:nvPr/>
          </p:nvSpPr>
          <p:spPr bwMode="auto">
            <a:xfrm>
              <a:off x="2738" y="1702"/>
              <a:ext cx="0" cy="3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3" name="Rectangle 23"/>
            <p:cNvSpPr>
              <a:spLocks noChangeArrowheads="1"/>
            </p:cNvSpPr>
            <p:nvPr/>
          </p:nvSpPr>
          <p:spPr bwMode="auto">
            <a:xfrm>
              <a:off x="2525" y="2067"/>
              <a:ext cx="459" cy="931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64" name="Line 24"/>
            <p:cNvSpPr>
              <a:spLocks noChangeShapeType="1"/>
            </p:cNvSpPr>
            <p:nvPr/>
          </p:nvSpPr>
          <p:spPr bwMode="auto">
            <a:xfrm>
              <a:off x="2738" y="2998"/>
              <a:ext cx="1" cy="2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5" name="Rectangle 25"/>
            <p:cNvSpPr>
              <a:spLocks noChangeArrowheads="1"/>
            </p:cNvSpPr>
            <p:nvPr/>
          </p:nvSpPr>
          <p:spPr bwMode="auto">
            <a:xfrm>
              <a:off x="2474" y="2376"/>
              <a:ext cx="97" cy="2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66" name="Rectangle 26"/>
            <p:cNvSpPr>
              <a:spLocks noChangeArrowheads="1"/>
            </p:cNvSpPr>
            <p:nvPr/>
          </p:nvSpPr>
          <p:spPr bwMode="auto">
            <a:xfrm>
              <a:off x="2874" y="2545"/>
              <a:ext cx="232" cy="1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67" name="Rectangle 27"/>
            <p:cNvSpPr>
              <a:spLocks noChangeArrowheads="1"/>
            </p:cNvSpPr>
            <p:nvPr/>
          </p:nvSpPr>
          <p:spPr bwMode="auto">
            <a:xfrm>
              <a:off x="2937" y="2082"/>
              <a:ext cx="96" cy="2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68" name="Rectangle 30"/>
            <p:cNvSpPr>
              <a:spLocks noChangeArrowheads="1"/>
            </p:cNvSpPr>
            <p:nvPr/>
          </p:nvSpPr>
          <p:spPr bwMode="auto">
            <a:xfrm>
              <a:off x="2474" y="2376"/>
              <a:ext cx="101" cy="295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69" name="Line 31"/>
            <p:cNvSpPr>
              <a:spLocks noChangeShapeType="1"/>
            </p:cNvSpPr>
            <p:nvPr/>
          </p:nvSpPr>
          <p:spPr bwMode="auto">
            <a:xfrm>
              <a:off x="2882" y="2540"/>
              <a:ext cx="187" cy="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70" name="Line 32"/>
            <p:cNvSpPr>
              <a:spLocks noChangeShapeType="1"/>
            </p:cNvSpPr>
            <p:nvPr/>
          </p:nvSpPr>
          <p:spPr bwMode="auto">
            <a:xfrm>
              <a:off x="2882" y="2661"/>
              <a:ext cx="187" cy="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2071" name="Group 33"/>
            <p:cNvGrpSpPr>
              <a:grpSpLocks/>
            </p:cNvGrpSpPr>
            <p:nvPr/>
          </p:nvGrpSpPr>
          <p:grpSpPr bwMode="auto">
            <a:xfrm>
              <a:off x="2356" y="1622"/>
              <a:ext cx="110" cy="169"/>
              <a:chOff x="0" y="0"/>
              <a:chExt cx="20000" cy="20001"/>
            </a:xfrm>
          </p:grpSpPr>
          <p:sp>
            <p:nvSpPr>
              <p:cNvPr id="2076" name="Line 34"/>
              <p:cNvSpPr>
                <a:spLocks noChangeShapeType="1"/>
              </p:cNvSpPr>
              <p:nvPr/>
            </p:nvSpPr>
            <p:spPr bwMode="auto">
              <a:xfrm>
                <a:off x="1531" y="1241"/>
                <a:ext cx="18469" cy="879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77" name="Line 35"/>
              <p:cNvSpPr>
                <a:spLocks noChangeShapeType="1"/>
              </p:cNvSpPr>
              <p:nvPr/>
            </p:nvSpPr>
            <p:spPr bwMode="auto">
              <a:xfrm flipV="1">
                <a:off x="0" y="9961"/>
                <a:ext cx="18469" cy="1004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78" name="Line 36"/>
              <p:cNvSpPr>
                <a:spLocks noChangeShapeType="1"/>
              </p:cNvSpPr>
              <p:nvPr/>
            </p:nvSpPr>
            <p:spPr bwMode="auto">
              <a:xfrm>
                <a:off x="0" y="1241"/>
                <a:ext cx="102" cy="1876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79" name="Line 37"/>
              <p:cNvSpPr>
                <a:spLocks noChangeShapeType="1"/>
              </p:cNvSpPr>
              <p:nvPr/>
            </p:nvSpPr>
            <p:spPr bwMode="auto">
              <a:xfrm>
                <a:off x="19898" y="0"/>
                <a:ext cx="102" cy="20001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72" name="Line 38"/>
            <p:cNvSpPr>
              <a:spLocks noChangeShapeType="1"/>
            </p:cNvSpPr>
            <p:nvPr/>
          </p:nvSpPr>
          <p:spPr bwMode="auto">
            <a:xfrm>
              <a:off x="1826" y="3286"/>
              <a:ext cx="1880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73" name="Line 39"/>
            <p:cNvSpPr>
              <a:spLocks noChangeShapeType="1"/>
            </p:cNvSpPr>
            <p:nvPr/>
          </p:nvSpPr>
          <p:spPr bwMode="auto">
            <a:xfrm>
              <a:off x="1768" y="1702"/>
              <a:ext cx="58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74" name="Line 40"/>
            <p:cNvSpPr>
              <a:spLocks noChangeShapeType="1"/>
            </p:cNvSpPr>
            <p:nvPr/>
          </p:nvSpPr>
          <p:spPr bwMode="auto">
            <a:xfrm>
              <a:off x="2978" y="2086"/>
              <a:ext cx="144" cy="19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75" name="Line 41"/>
            <p:cNvSpPr>
              <a:spLocks noChangeShapeType="1"/>
            </p:cNvSpPr>
            <p:nvPr/>
          </p:nvSpPr>
          <p:spPr bwMode="auto">
            <a:xfrm>
              <a:off x="2450" y="1702"/>
              <a:ext cx="913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4811713" y="2519363"/>
            <a:ext cx="3276600" cy="2703512"/>
            <a:chOff x="3031" y="1587"/>
            <a:chExt cx="2064" cy="1705"/>
          </a:xfrm>
        </p:grpSpPr>
        <p:sp>
          <p:nvSpPr>
            <p:cNvPr id="2054" name="Line 44"/>
            <p:cNvSpPr>
              <a:spLocks noChangeShapeType="1"/>
            </p:cNvSpPr>
            <p:nvPr/>
          </p:nvSpPr>
          <p:spPr bwMode="auto">
            <a:xfrm>
              <a:off x="3031" y="1702"/>
              <a:ext cx="9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5" name="Line 45"/>
            <p:cNvSpPr>
              <a:spLocks noChangeShapeType="1"/>
            </p:cNvSpPr>
            <p:nvPr/>
          </p:nvSpPr>
          <p:spPr bwMode="auto">
            <a:xfrm>
              <a:off x="3991" y="1587"/>
              <a:ext cx="0" cy="23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6" name="Line 46"/>
            <p:cNvSpPr>
              <a:spLocks noChangeShapeType="1"/>
            </p:cNvSpPr>
            <p:nvPr/>
          </p:nvSpPr>
          <p:spPr bwMode="auto">
            <a:xfrm>
              <a:off x="4135" y="1593"/>
              <a:ext cx="0" cy="23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7" name="Line 47"/>
            <p:cNvSpPr>
              <a:spLocks noChangeShapeType="1"/>
            </p:cNvSpPr>
            <p:nvPr/>
          </p:nvSpPr>
          <p:spPr bwMode="auto">
            <a:xfrm>
              <a:off x="3544" y="3286"/>
              <a:ext cx="1551" cy="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8" name="Line 48"/>
            <p:cNvSpPr>
              <a:spLocks noChangeShapeType="1"/>
            </p:cNvSpPr>
            <p:nvPr/>
          </p:nvSpPr>
          <p:spPr bwMode="auto">
            <a:xfrm>
              <a:off x="4135" y="1702"/>
              <a:ext cx="52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9" name="Line 49"/>
            <p:cNvSpPr>
              <a:spLocks noChangeShapeType="1"/>
            </p:cNvSpPr>
            <p:nvPr/>
          </p:nvSpPr>
          <p:spPr bwMode="auto">
            <a:xfrm>
              <a:off x="4423" y="1702"/>
              <a:ext cx="6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0" name="Line 50"/>
            <p:cNvSpPr>
              <a:spLocks noChangeShapeType="1"/>
            </p:cNvSpPr>
            <p:nvPr/>
          </p:nvSpPr>
          <p:spPr bwMode="auto">
            <a:xfrm>
              <a:off x="4423" y="1698"/>
              <a:ext cx="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1" name="Rectangle 51"/>
            <p:cNvSpPr>
              <a:spLocks noChangeArrowheads="1"/>
            </p:cNvSpPr>
            <p:nvPr/>
          </p:nvSpPr>
          <p:spPr bwMode="auto">
            <a:xfrm>
              <a:off x="4375" y="2238"/>
              <a:ext cx="96" cy="3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2053" name="Text Box 55"/>
          <p:cNvSpPr txBox="1">
            <a:spLocks noChangeArrowheads="1"/>
          </p:cNvSpPr>
          <p:nvPr/>
        </p:nvSpPr>
        <p:spPr bwMode="auto">
          <a:xfrm>
            <a:off x="2803525" y="917575"/>
            <a:ext cx="3956050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chemeClr val="accent2"/>
                </a:solidFill>
              </a:rPr>
              <a:t>RECEPTEUR RADIO (AM)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25"/>
          <p:cNvGrpSpPr>
            <a:grpSpLocks/>
          </p:cNvGrpSpPr>
          <p:nvPr/>
        </p:nvGrpSpPr>
        <p:grpSpPr bwMode="auto">
          <a:xfrm>
            <a:off x="3692525" y="1987550"/>
            <a:ext cx="2209800" cy="4102100"/>
            <a:chOff x="2352" y="1248"/>
            <a:chExt cx="1392" cy="2584"/>
          </a:xfrm>
        </p:grpSpPr>
        <p:sp>
          <p:nvSpPr>
            <p:cNvPr id="3088" name="Line 3"/>
            <p:cNvSpPr>
              <a:spLocks noChangeShapeType="1"/>
            </p:cNvSpPr>
            <p:nvPr/>
          </p:nvSpPr>
          <p:spPr bwMode="auto">
            <a:xfrm flipH="1">
              <a:off x="2448" y="1248"/>
              <a:ext cx="0" cy="6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89" name="Rectangle 5"/>
            <p:cNvSpPr>
              <a:spLocks noChangeArrowheads="1"/>
            </p:cNvSpPr>
            <p:nvPr/>
          </p:nvSpPr>
          <p:spPr bwMode="auto">
            <a:xfrm>
              <a:off x="2448" y="1920"/>
              <a:ext cx="624" cy="138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90" name="Line 6"/>
            <p:cNvSpPr>
              <a:spLocks noChangeShapeType="1"/>
            </p:cNvSpPr>
            <p:nvPr/>
          </p:nvSpPr>
          <p:spPr bwMode="auto">
            <a:xfrm flipV="1">
              <a:off x="3072" y="1920"/>
              <a:ext cx="48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91" name="Line 10"/>
            <p:cNvSpPr>
              <a:spLocks noChangeShapeType="1"/>
            </p:cNvSpPr>
            <p:nvPr/>
          </p:nvSpPr>
          <p:spPr bwMode="auto">
            <a:xfrm>
              <a:off x="2352" y="3504"/>
              <a:ext cx="1296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92" name="Line 21"/>
            <p:cNvSpPr>
              <a:spLocks noChangeShapeType="1"/>
            </p:cNvSpPr>
            <p:nvPr/>
          </p:nvSpPr>
          <p:spPr bwMode="auto">
            <a:xfrm flipH="1">
              <a:off x="2777" y="3304"/>
              <a:ext cx="0" cy="20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93" name="Rectangle 23"/>
            <p:cNvSpPr>
              <a:spLocks noChangeArrowheads="1"/>
            </p:cNvSpPr>
            <p:nvPr/>
          </p:nvSpPr>
          <p:spPr bwMode="auto">
            <a:xfrm>
              <a:off x="2477" y="2014"/>
              <a:ext cx="173" cy="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94" name="Rectangle 25"/>
            <p:cNvSpPr>
              <a:spLocks noChangeArrowheads="1"/>
            </p:cNvSpPr>
            <p:nvPr/>
          </p:nvSpPr>
          <p:spPr bwMode="auto">
            <a:xfrm>
              <a:off x="2448" y="2536"/>
              <a:ext cx="52" cy="1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95" name="Rectangle 52"/>
            <p:cNvSpPr>
              <a:spLocks noChangeArrowheads="1"/>
            </p:cNvSpPr>
            <p:nvPr/>
          </p:nvSpPr>
          <p:spPr bwMode="auto">
            <a:xfrm>
              <a:off x="2966" y="2295"/>
              <a:ext cx="223" cy="5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96" name="Line 53"/>
            <p:cNvSpPr>
              <a:spLocks noChangeShapeType="1"/>
            </p:cNvSpPr>
            <p:nvPr/>
          </p:nvSpPr>
          <p:spPr bwMode="auto">
            <a:xfrm>
              <a:off x="2400" y="1248"/>
              <a:ext cx="46" cy="121"/>
            </a:xfrm>
            <a:prstGeom prst="line">
              <a:avLst/>
            </a:prstGeom>
            <a:noFill/>
            <a:ln w="3175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97" name="Line 54"/>
            <p:cNvSpPr>
              <a:spLocks noChangeShapeType="1"/>
            </p:cNvSpPr>
            <p:nvPr/>
          </p:nvSpPr>
          <p:spPr bwMode="auto">
            <a:xfrm flipH="1">
              <a:off x="2448" y="1248"/>
              <a:ext cx="46" cy="121"/>
            </a:xfrm>
            <a:prstGeom prst="line">
              <a:avLst/>
            </a:prstGeom>
            <a:noFill/>
            <a:ln w="3175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98" name="Rectangle 62"/>
            <p:cNvSpPr>
              <a:spLocks noChangeArrowheads="1"/>
            </p:cNvSpPr>
            <p:nvPr/>
          </p:nvSpPr>
          <p:spPr bwMode="auto">
            <a:xfrm>
              <a:off x="2404" y="3562"/>
              <a:ext cx="1340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700" tIns="12700" rIns="12700" bIns="12700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fr-FR" altLang="fr-FR" sz="1800"/>
                <a:t>M (masse et terre)</a:t>
              </a:r>
            </a:p>
          </p:txBody>
        </p:sp>
        <p:grpSp>
          <p:nvGrpSpPr>
            <p:cNvPr id="3099" name="Group 92"/>
            <p:cNvGrpSpPr>
              <a:grpSpLocks/>
            </p:cNvGrpSpPr>
            <p:nvPr/>
          </p:nvGrpSpPr>
          <p:grpSpPr bwMode="auto">
            <a:xfrm>
              <a:off x="2352" y="2536"/>
              <a:ext cx="240" cy="144"/>
              <a:chOff x="0" y="0"/>
              <a:chExt cx="20000" cy="19941"/>
            </a:xfrm>
          </p:grpSpPr>
          <p:sp>
            <p:nvSpPr>
              <p:cNvPr id="3104" name="Line 93"/>
              <p:cNvSpPr>
                <a:spLocks noChangeShapeType="1"/>
              </p:cNvSpPr>
              <p:nvPr/>
            </p:nvSpPr>
            <p:spPr bwMode="auto">
              <a:xfrm>
                <a:off x="0" y="0"/>
                <a:ext cx="20000" cy="103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05" name="Line 94"/>
              <p:cNvSpPr>
                <a:spLocks noChangeShapeType="1"/>
              </p:cNvSpPr>
              <p:nvPr/>
            </p:nvSpPr>
            <p:spPr bwMode="auto">
              <a:xfrm>
                <a:off x="0" y="19838"/>
                <a:ext cx="20000" cy="103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00" name="Oval 105"/>
            <p:cNvSpPr>
              <a:spLocks noChangeArrowheads="1"/>
            </p:cNvSpPr>
            <p:nvPr/>
          </p:nvSpPr>
          <p:spPr bwMode="auto">
            <a:xfrm>
              <a:off x="2998" y="2285"/>
              <a:ext cx="164" cy="179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101" name="Oval 106"/>
            <p:cNvSpPr>
              <a:spLocks noChangeArrowheads="1"/>
            </p:cNvSpPr>
            <p:nvPr/>
          </p:nvSpPr>
          <p:spPr bwMode="auto">
            <a:xfrm>
              <a:off x="2998" y="2454"/>
              <a:ext cx="164" cy="179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102" name="Oval 107"/>
            <p:cNvSpPr>
              <a:spLocks noChangeArrowheads="1"/>
            </p:cNvSpPr>
            <p:nvPr/>
          </p:nvSpPr>
          <p:spPr bwMode="auto">
            <a:xfrm>
              <a:off x="3007" y="2622"/>
              <a:ext cx="164" cy="18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103" name="Rectangle 108"/>
            <p:cNvSpPr>
              <a:spLocks noChangeArrowheads="1"/>
            </p:cNvSpPr>
            <p:nvPr/>
          </p:nvSpPr>
          <p:spPr bwMode="auto">
            <a:xfrm>
              <a:off x="3098" y="2211"/>
              <a:ext cx="109" cy="6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3075" name="Text Box 116"/>
          <p:cNvSpPr txBox="1">
            <a:spLocks noChangeArrowheads="1"/>
          </p:cNvSpPr>
          <p:nvPr/>
        </p:nvSpPr>
        <p:spPr bwMode="auto">
          <a:xfrm>
            <a:off x="1508125" y="219075"/>
            <a:ext cx="5668963" cy="5286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2800" b="1">
                <a:solidFill>
                  <a:schemeClr val="accent2"/>
                </a:solidFill>
              </a:rPr>
              <a:t>Circuit bouchon (filtre passe bande)</a:t>
            </a:r>
          </a:p>
        </p:txBody>
      </p:sp>
      <p:sp>
        <p:nvSpPr>
          <p:cNvPr id="3076" name="Rectangle 118"/>
          <p:cNvSpPr>
            <a:spLocks noChangeArrowheads="1"/>
          </p:cNvSpPr>
          <p:nvPr/>
        </p:nvSpPr>
        <p:spPr bwMode="auto">
          <a:xfrm>
            <a:off x="3228975" y="3271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pic>
        <p:nvPicPr>
          <p:cNvPr id="2167" name="Picture 1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01"/>
          <a:stretch>
            <a:fillRect/>
          </a:stretch>
        </p:blipFill>
        <p:spPr bwMode="auto">
          <a:xfrm>
            <a:off x="304800" y="1752600"/>
            <a:ext cx="289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8" name="Picture 1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6" r="52344"/>
          <a:stretch>
            <a:fillRect/>
          </a:stretch>
        </p:blipFill>
        <p:spPr bwMode="auto">
          <a:xfrm>
            <a:off x="304800" y="2362200"/>
            <a:ext cx="289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22"/>
          <p:cNvGrpSpPr>
            <a:grpSpLocks/>
          </p:cNvGrpSpPr>
          <p:nvPr/>
        </p:nvGrpSpPr>
        <p:grpSpPr bwMode="auto">
          <a:xfrm>
            <a:off x="304800" y="1219200"/>
            <a:ext cx="2743200" cy="304800"/>
            <a:chOff x="192" y="768"/>
            <a:chExt cx="1728" cy="192"/>
          </a:xfrm>
        </p:grpSpPr>
        <p:pic>
          <p:nvPicPr>
            <p:cNvPr id="3086" name="Picture 1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768"/>
              <a:ext cx="9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2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768"/>
              <a:ext cx="9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71" name="Text Box 123"/>
          <p:cNvSpPr txBox="1">
            <a:spLocks noChangeArrowheads="1"/>
          </p:cNvSpPr>
          <p:nvPr/>
        </p:nvSpPr>
        <p:spPr bwMode="auto">
          <a:xfrm>
            <a:off x="3200400" y="1143000"/>
            <a:ext cx="914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/>
              <a:t>fp</a:t>
            </a:r>
            <a:r>
              <a:rPr lang="fr-FR" altLang="fr-FR" sz="1400"/>
              <a:t>1</a:t>
            </a:r>
          </a:p>
          <a:p>
            <a:pPr eaLnBrk="1" hangingPunct="1">
              <a:spcBef>
                <a:spcPct val="50000"/>
              </a:spcBef>
            </a:pPr>
            <a:r>
              <a:rPr lang="fr-FR" altLang="fr-FR"/>
              <a:t>fp</a:t>
            </a:r>
            <a:r>
              <a:rPr lang="fr-FR" altLang="fr-FR" sz="1600"/>
              <a:t>2</a:t>
            </a:r>
          </a:p>
          <a:p>
            <a:pPr eaLnBrk="1" hangingPunct="1">
              <a:spcBef>
                <a:spcPct val="50000"/>
              </a:spcBef>
            </a:pPr>
            <a:r>
              <a:rPr lang="fr-FR" altLang="fr-FR"/>
              <a:t>fp</a:t>
            </a:r>
            <a:r>
              <a:rPr lang="fr-FR" altLang="fr-FR" sz="1600"/>
              <a:t>3</a:t>
            </a:r>
          </a:p>
        </p:txBody>
      </p:sp>
      <p:pic>
        <p:nvPicPr>
          <p:cNvPr id="2172" name="Picture 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01"/>
          <a:stretch>
            <a:fillRect/>
          </a:stretch>
        </p:blipFill>
        <p:spPr bwMode="auto">
          <a:xfrm>
            <a:off x="5867400" y="4038600"/>
            <a:ext cx="289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Text Box 126"/>
          <p:cNvSpPr txBox="1">
            <a:spLocks noChangeArrowheads="1"/>
          </p:cNvSpPr>
          <p:nvPr/>
        </p:nvSpPr>
        <p:spPr bwMode="auto">
          <a:xfrm>
            <a:off x="3870325" y="2022475"/>
            <a:ext cx="1130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chemeClr val="accent2"/>
                </a:solidFill>
              </a:rPr>
              <a:t>antenne</a:t>
            </a:r>
          </a:p>
        </p:txBody>
      </p:sp>
      <p:sp>
        <p:nvSpPr>
          <p:cNvPr id="3083" name="Text Box 127"/>
          <p:cNvSpPr txBox="1">
            <a:spLocks noChangeArrowheads="1"/>
          </p:cNvSpPr>
          <p:nvPr/>
        </p:nvSpPr>
        <p:spPr bwMode="auto">
          <a:xfrm>
            <a:off x="5013325" y="3775075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3084" name="Text Box 128"/>
          <p:cNvSpPr txBox="1">
            <a:spLocks noChangeArrowheads="1"/>
          </p:cNvSpPr>
          <p:nvPr/>
        </p:nvSpPr>
        <p:spPr bwMode="auto">
          <a:xfrm>
            <a:off x="3260725" y="38512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chemeClr val="accent2"/>
                </a:solidFill>
              </a:rPr>
              <a:t>C</a:t>
            </a:r>
          </a:p>
        </p:txBody>
      </p:sp>
      <p:sp>
        <p:nvSpPr>
          <p:cNvPr id="2177" name="Text Box 129"/>
          <p:cNvSpPr txBox="1">
            <a:spLocks noChangeArrowheads="1"/>
          </p:cNvSpPr>
          <p:nvPr/>
        </p:nvSpPr>
        <p:spPr bwMode="auto">
          <a:xfrm>
            <a:off x="5791200" y="45720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FF3300"/>
                </a:solidFill>
              </a:rPr>
              <a:t>fp</a:t>
            </a:r>
            <a:r>
              <a:rPr lang="fr-FR" altLang="fr-FR" sz="1400">
                <a:solidFill>
                  <a:srgbClr val="FF3300"/>
                </a:solidFill>
              </a:rPr>
              <a:t>2</a:t>
            </a:r>
            <a:r>
              <a:rPr lang="fr-FR" altLang="fr-FR">
                <a:solidFill>
                  <a:srgbClr val="FF3300"/>
                </a:solidFill>
              </a:rPr>
              <a:t> = f</a:t>
            </a:r>
            <a:r>
              <a:rPr lang="fr-FR" altLang="fr-FR" sz="1600">
                <a:solidFill>
                  <a:srgbClr val="FF3300"/>
                </a:solidFill>
              </a:rPr>
              <a:t>0 </a:t>
            </a:r>
            <a:r>
              <a:rPr lang="fr-FR" altLang="fr-FR">
                <a:solidFill>
                  <a:srgbClr val="FF3300"/>
                </a:solidFill>
              </a:rPr>
              <a:t>= 1 / 2 </a:t>
            </a:r>
            <a:r>
              <a:rPr lang="fr-FR" altLang="fr-FR">
                <a:solidFill>
                  <a:srgbClr val="FF3300"/>
                </a:solidFill>
                <a:latin typeface="Symbol" panose="05050102010706020507" pitchFamily="18" charset="2"/>
              </a:rPr>
              <a:t>p</a:t>
            </a:r>
            <a:r>
              <a:rPr lang="fr-FR" altLang="fr-FR">
                <a:solidFill>
                  <a:srgbClr val="FF3300"/>
                </a:solidFill>
                <a:sym typeface="Symbol" panose="05050102010706020507" pitchFamily="18" charset="2"/>
              </a:rPr>
              <a:t>(LC)</a:t>
            </a:r>
            <a:r>
              <a:rPr lang="fr-FR" altLang="fr-FR">
                <a:solidFill>
                  <a:srgbClr val="FF33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1" grpId="0" autoUpdateAnimBg="0"/>
      <p:bldP spid="217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41"/>
          <p:cNvGrpSpPr>
            <a:grpSpLocks/>
          </p:cNvGrpSpPr>
          <p:nvPr/>
        </p:nvGrpSpPr>
        <p:grpSpPr bwMode="auto">
          <a:xfrm>
            <a:off x="2590800" y="1981200"/>
            <a:ext cx="3810000" cy="2690813"/>
            <a:chOff x="1920" y="1235"/>
            <a:chExt cx="2400" cy="1695"/>
          </a:xfrm>
        </p:grpSpPr>
        <p:sp>
          <p:nvSpPr>
            <p:cNvPr id="4113" name="Line 2"/>
            <p:cNvSpPr>
              <a:spLocks noChangeShapeType="1"/>
            </p:cNvSpPr>
            <p:nvPr/>
          </p:nvSpPr>
          <p:spPr bwMode="auto">
            <a:xfrm>
              <a:off x="3072" y="1344"/>
              <a:ext cx="0" cy="38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14" name="Rectangle 3"/>
            <p:cNvSpPr>
              <a:spLocks noChangeArrowheads="1"/>
            </p:cNvSpPr>
            <p:nvPr/>
          </p:nvSpPr>
          <p:spPr bwMode="auto">
            <a:xfrm>
              <a:off x="2859" y="1709"/>
              <a:ext cx="459" cy="931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15" name="Line 4"/>
            <p:cNvSpPr>
              <a:spLocks noChangeShapeType="1"/>
            </p:cNvSpPr>
            <p:nvPr/>
          </p:nvSpPr>
          <p:spPr bwMode="auto">
            <a:xfrm>
              <a:off x="3072" y="2640"/>
              <a:ext cx="1" cy="29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16" name="Rectangle 5"/>
            <p:cNvSpPr>
              <a:spLocks noChangeArrowheads="1"/>
            </p:cNvSpPr>
            <p:nvPr/>
          </p:nvSpPr>
          <p:spPr bwMode="auto">
            <a:xfrm>
              <a:off x="2808" y="2018"/>
              <a:ext cx="97" cy="2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17" name="Rectangle 6"/>
            <p:cNvSpPr>
              <a:spLocks noChangeArrowheads="1"/>
            </p:cNvSpPr>
            <p:nvPr/>
          </p:nvSpPr>
          <p:spPr bwMode="auto">
            <a:xfrm>
              <a:off x="3208" y="2187"/>
              <a:ext cx="232" cy="1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18" name="Rectangle 7"/>
            <p:cNvSpPr>
              <a:spLocks noChangeArrowheads="1"/>
            </p:cNvSpPr>
            <p:nvPr/>
          </p:nvSpPr>
          <p:spPr bwMode="auto">
            <a:xfrm>
              <a:off x="3271" y="1724"/>
              <a:ext cx="96" cy="2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19" name="Rectangle 8"/>
            <p:cNvSpPr>
              <a:spLocks noChangeArrowheads="1"/>
            </p:cNvSpPr>
            <p:nvPr/>
          </p:nvSpPr>
          <p:spPr bwMode="auto">
            <a:xfrm>
              <a:off x="2673" y="1299"/>
              <a:ext cx="137" cy="1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20" name="Rectangle 9"/>
            <p:cNvSpPr>
              <a:spLocks noChangeArrowheads="1"/>
            </p:cNvSpPr>
            <p:nvPr/>
          </p:nvSpPr>
          <p:spPr bwMode="auto">
            <a:xfrm>
              <a:off x="3321" y="1235"/>
              <a:ext cx="96" cy="2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21" name="Rectangle 24"/>
            <p:cNvSpPr>
              <a:spLocks noChangeArrowheads="1"/>
            </p:cNvSpPr>
            <p:nvPr/>
          </p:nvSpPr>
          <p:spPr bwMode="auto">
            <a:xfrm>
              <a:off x="2804" y="2005"/>
              <a:ext cx="101" cy="316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22" name="Line 29"/>
            <p:cNvSpPr>
              <a:spLocks noChangeShapeType="1"/>
            </p:cNvSpPr>
            <p:nvPr/>
          </p:nvSpPr>
          <p:spPr bwMode="auto">
            <a:xfrm>
              <a:off x="3216" y="2182"/>
              <a:ext cx="18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23" name="Line 30"/>
            <p:cNvSpPr>
              <a:spLocks noChangeShapeType="1"/>
            </p:cNvSpPr>
            <p:nvPr/>
          </p:nvSpPr>
          <p:spPr bwMode="auto">
            <a:xfrm>
              <a:off x="3216" y="2303"/>
              <a:ext cx="18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4124" name="Group 31"/>
            <p:cNvGrpSpPr>
              <a:grpSpLocks/>
            </p:cNvGrpSpPr>
            <p:nvPr/>
          </p:nvGrpSpPr>
          <p:grpSpPr bwMode="auto">
            <a:xfrm>
              <a:off x="2681" y="1264"/>
              <a:ext cx="119" cy="169"/>
              <a:chOff x="0" y="0"/>
              <a:chExt cx="20000" cy="20001"/>
            </a:xfrm>
          </p:grpSpPr>
          <p:sp>
            <p:nvSpPr>
              <p:cNvPr id="4129" name="Line 32"/>
              <p:cNvSpPr>
                <a:spLocks noChangeShapeType="1"/>
              </p:cNvSpPr>
              <p:nvPr/>
            </p:nvSpPr>
            <p:spPr bwMode="auto">
              <a:xfrm>
                <a:off x="1531" y="1241"/>
                <a:ext cx="18469" cy="8798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0" name="Line 33"/>
              <p:cNvSpPr>
                <a:spLocks noChangeShapeType="1"/>
              </p:cNvSpPr>
              <p:nvPr/>
            </p:nvSpPr>
            <p:spPr bwMode="auto">
              <a:xfrm flipV="1">
                <a:off x="0" y="9961"/>
                <a:ext cx="18469" cy="1004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1" name="Line 34"/>
              <p:cNvSpPr>
                <a:spLocks noChangeShapeType="1"/>
              </p:cNvSpPr>
              <p:nvPr/>
            </p:nvSpPr>
            <p:spPr bwMode="auto">
              <a:xfrm>
                <a:off x="0" y="1241"/>
                <a:ext cx="102" cy="1876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2" name="Line 35"/>
              <p:cNvSpPr>
                <a:spLocks noChangeShapeType="1"/>
              </p:cNvSpPr>
              <p:nvPr/>
            </p:nvSpPr>
            <p:spPr bwMode="auto">
              <a:xfrm>
                <a:off x="19898" y="0"/>
                <a:ext cx="102" cy="20001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25" name="Line 36"/>
            <p:cNvSpPr>
              <a:spLocks noChangeShapeType="1"/>
            </p:cNvSpPr>
            <p:nvPr/>
          </p:nvSpPr>
          <p:spPr bwMode="auto">
            <a:xfrm>
              <a:off x="1920" y="2928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26" name="Line 37"/>
            <p:cNvSpPr>
              <a:spLocks noChangeShapeType="1"/>
            </p:cNvSpPr>
            <p:nvPr/>
          </p:nvSpPr>
          <p:spPr bwMode="auto">
            <a:xfrm>
              <a:off x="1920" y="1344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27" name="Line 39"/>
            <p:cNvSpPr>
              <a:spLocks noChangeShapeType="1"/>
            </p:cNvSpPr>
            <p:nvPr/>
          </p:nvSpPr>
          <p:spPr bwMode="auto">
            <a:xfrm>
              <a:off x="3324" y="1719"/>
              <a:ext cx="144" cy="19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28" name="Line 40"/>
            <p:cNvSpPr>
              <a:spLocks noChangeShapeType="1"/>
            </p:cNvSpPr>
            <p:nvPr/>
          </p:nvSpPr>
          <p:spPr bwMode="auto">
            <a:xfrm>
              <a:off x="2784" y="1344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099" name="Text Box 42"/>
          <p:cNvSpPr txBox="1">
            <a:spLocks noChangeArrowheads="1"/>
          </p:cNvSpPr>
          <p:nvPr/>
        </p:nvSpPr>
        <p:spPr bwMode="auto">
          <a:xfrm>
            <a:off x="1355725" y="650875"/>
            <a:ext cx="5045075" cy="5286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fr-FR" altLang="fr-FR" sz="2800" b="1">
                <a:solidFill>
                  <a:schemeClr val="accent2"/>
                </a:solidFill>
              </a:rPr>
              <a:t>Détecteur d’enveloppe </a:t>
            </a:r>
            <a:r>
              <a:rPr lang="fr-FR" altLang="fr-FR" sz="2800" b="1">
                <a:solidFill>
                  <a:srgbClr val="FF3300"/>
                </a:solidFill>
              </a:rPr>
              <a:t>inactif</a:t>
            </a:r>
            <a:r>
              <a:rPr lang="fr-FR" altLang="fr-FR" sz="2800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4100" name="Text Box 43"/>
          <p:cNvSpPr txBox="1">
            <a:spLocks noChangeArrowheads="1"/>
          </p:cNvSpPr>
          <p:nvPr/>
        </p:nvSpPr>
        <p:spPr bwMode="auto">
          <a:xfrm>
            <a:off x="3413125" y="1489075"/>
            <a:ext cx="928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Diode</a:t>
            </a:r>
          </a:p>
        </p:txBody>
      </p:sp>
      <p:sp>
        <p:nvSpPr>
          <p:cNvPr id="4101" name="Text Box 44"/>
          <p:cNvSpPr txBox="1">
            <a:spLocks noChangeArrowheads="1"/>
          </p:cNvSpPr>
          <p:nvPr/>
        </p:nvSpPr>
        <p:spPr bwMode="auto">
          <a:xfrm>
            <a:off x="3413125" y="31654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R</a:t>
            </a:r>
          </a:p>
        </p:txBody>
      </p:sp>
      <p:sp>
        <p:nvSpPr>
          <p:cNvPr id="4102" name="Text Box 45"/>
          <p:cNvSpPr txBox="1">
            <a:spLocks noChangeArrowheads="1"/>
          </p:cNvSpPr>
          <p:nvPr/>
        </p:nvSpPr>
        <p:spPr bwMode="auto">
          <a:xfrm>
            <a:off x="5165725" y="33178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C</a:t>
            </a:r>
          </a:p>
        </p:txBody>
      </p:sp>
      <p:pic>
        <p:nvPicPr>
          <p:cNvPr id="3118" name="Picture 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268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20" name="Text Box 48"/>
          <p:cNvSpPr txBox="1">
            <a:spLocks noChangeArrowheads="1"/>
          </p:cNvSpPr>
          <p:nvPr/>
        </p:nvSpPr>
        <p:spPr bwMode="auto">
          <a:xfrm>
            <a:off x="228600" y="3810000"/>
            <a:ext cx="2727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(après amplification)</a:t>
            </a:r>
          </a:p>
        </p:txBody>
      </p:sp>
      <p:sp>
        <p:nvSpPr>
          <p:cNvPr id="4105" name="Rectangle 50"/>
          <p:cNvSpPr>
            <a:spLocks noChangeArrowheads="1"/>
          </p:cNvSpPr>
          <p:nvPr/>
        </p:nvSpPr>
        <p:spPr bwMode="auto">
          <a:xfrm>
            <a:off x="3228975" y="30670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6172200" y="2819400"/>
            <a:ext cx="2743200" cy="992188"/>
            <a:chOff x="3888" y="1728"/>
            <a:chExt cx="1728" cy="625"/>
          </a:xfrm>
        </p:grpSpPr>
        <p:pic>
          <p:nvPicPr>
            <p:cNvPr id="4110" name="Picture 5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" y="1728"/>
              <a:ext cx="1692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1" name="Rectangle 51"/>
            <p:cNvSpPr>
              <a:spLocks noChangeArrowheads="1"/>
            </p:cNvSpPr>
            <p:nvPr/>
          </p:nvSpPr>
          <p:spPr bwMode="auto">
            <a:xfrm>
              <a:off x="3888" y="2112"/>
              <a:ext cx="1723" cy="2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12" name="Line 52"/>
            <p:cNvSpPr>
              <a:spLocks noChangeShapeType="1"/>
            </p:cNvSpPr>
            <p:nvPr/>
          </p:nvSpPr>
          <p:spPr bwMode="auto">
            <a:xfrm>
              <a:off x="3888" y="2160"/>
              <a:ext cx="1728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4648200" y="2209800"/>
            <a:ext cx="1343025" cy="1066800"/>
            <a:chOff x="2928" y="1392"/>
            <a:chExt cx="846" cy="672"/>
          </a:xfrm>
        </p:grpSpPr>
        <p:sp>
          <p:nvSpPr>
            <p:cNvPr id="4108" name="Oval 56"/>
            <p:cNvSpPr>
              <a:spLocks noChangeArrowheads="1"/>
            </p:cNvSpPr>
            <p:nvPr/>
          </p:nvSpPr>
          <p:spPr bwMode="auto">
            <a:xfrm>
              <a:off x="2928" y="1584"/>
              <a:ext cx="384" cy="480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3300"/>
                </a:solidFill>
              </a:endParaRPr>
            </a:p>
          </p:txBody>
        </p:sp>
        <p:sp>
          <p:nvSpPr>
            <p:cNvPr id="4109" name="Text Box 57"/>
            <p:cNvSpPr txBox="1">
              <a:spLocks noChangeArrowheads="1"/>
            </p:cNvSpPr>
            <p:nvPr/>
          </p:nvSpPr>
          <p:spPr bwMode="auto">
            <a:xfrm>
              <a:off x="3168" y="1392"/>
              <a:ext cx="60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solidFill>
                    <a:srgbClr val="FF3300"/>
                  </a:solidFill>
                </a:rPr>
                <a:t>ouvert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3"/>
          <p:cNvSpPr txBox="1">
            <a:spLocks noChangeArrowheads="1"/>
          </p:cNvSpPr>
          <p:nvPr/>
        </p:nvSpPr>
        <p:spPr bwMode="auto">
          <a:xfrm>
            <a:off x="1355725" y="650875"/>
            <a:ext cx="6111875" cy="5286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fr-FR" altLang="fr-FR" sz="2800" b="1">
                <a:solidFill>
                  <a:schemeClr val="accent2"/>
                </a:solidFill>
              </a:rPr>
              <a:t>Détecteur d’enveloppe</a:t>
            </a:r>
            <a:r>
              <a:rPr lang="fr-FR" altLang="fr-FR" sz="2800"/>
              <a:t> </a:t>
            </a:r>
            <a:r>
              <a:rPr lang="fr-FR" altLang="fr-FR" sz="2800" b="1">
                <a:solidFill>
                  <a:srgbClr val="FF3300"/>
                </a:solidFill>
              </a:rPr>
              <a:t>en action</a:t>
            </a:r>
          </a:p>
        </p:txBody>
      </p:sp>
      <p:grpSp>
        <p:nvGrpSpPr>
          <p:cNvPr id="5123" name="Group 36"/>
          <p:cNvGrpSpPr>
            <a:grpSpLocks/>
          </p:cNvGrpSpPr>
          <p:nvPr/>
        </p:nvGrpSpPr>
        <p:grpSpPr bwMode="auto">
          <a:xfrm>
            <a:off x="2590800" y="1489075"/>
            <a:ext cx="3810000" cy="3182938"/>
            <a:chOff x="1632" y="938"/>
            <a:chExt cx="2400" cy="2005"/>
          </a:xfrm>
        </p:grpSpPr>
        <p:sp>
          <p:nvSpPr>
            <p:cNvPr id="5133" name="Line 3"/>
            <p:cNvSpPr>
              <a:spLocks noChangeShapeType="1"/>
            </p:cNvSpPr>
            <p:nvPr/>
          </p:nvSpPr>
          <p:spPr bwMode="auto">
            <a:xfrm>
              <a:off x="2784" y="1357"/>
              <a:ext cx="0" cy="38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34" name="Rectangle 4"/>
            <p:cNvSpPr>
              <a:spLocks noChangeArrowheads="1"/>
            </p:cNvSpPr>
            <p:nvPr/>
          </p:nvSpPr>
          <p:spPr bwMode="auto">
            <a:xfrm>
              <a:off x="2571" y="1722"/>
              <a:ext cx="459" cy="931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35" name="Line 5"/>
            <p:cNvSpPr>
              <a:spLocks noChangeShapeType="1"/>
            </p:cNvSpPr>
            <p:nvPr/>
          </p:nvSpPr>
          <p:spPr bwMode="auto">
            <a:xfrm>
              <a:off x="2784" y="2653"/>
              <a:ext cx="1" cy="29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36" name="Rectangle 6"/>
            <p:cNvSpPr>
              <a:spLocks noChangeArrowheads="1"/>
            </p:cNvSpPr>
            <p:nvPr/>
          </p:nvSpPr>
          <p:spPr bwMode="auto">
            <a:xfrm>
              <a:off x="2520" y="2031"/>
              <a:ext cx="97" cy="2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37" name="Rectangle 7"/>
            <p:cNvSpPr>
              <a:spLocks noChangeArrowheads="1"/>
            </p:cNvSpPr>
            <p:nvPr/>
          </p:nvSpPr>
          <p:spPr bwMode="auto">
            <a:xfrm>
              <a:off x="2920" y="2200"/>
              <a:ext cx="232" cy="1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38" name="Rectangle 8"/>
            <p:cNvSpPr>
              <a:spLocks noChangeArrowheads="1"/>
            </p:cNvSpPr>
            <p:nvPr/>
          </p:nvSpPr>
          <p:spPr bwMode="auto">
            <a:xfrm>
              <a:off x="2983" y="1737"/>
              <a:ext cx="96" cy="2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39" name="Rectangle 9"/>
            <p:cNvSpPr>
              <a:spLocks noChangeArrowheads="1"/>
            </p:cNvSpPr>
            <p:nvPr/>
          </p:nvSpPr>
          <p:spPr bwMode="auto">
            <a:xfrm>
              <a:off x="2385" y="1312"/>
              <a:ext cx="137" cy="1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40" name="Rectangle 11"/>
            <p:cNvSpPr>
              <a:spLocks noChangeArrowheads="1"/>
            </p:cNvSpPr>
            <p:nvPr/>
          </p:nvSpPr>
          <p:spPr bwMode="auto">
            <a:xfrm>
              <a:off x="2516" y="2018"/>
              <a:ext cx="101" cy="316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41" name="Line 12"/>
            <p:cNvSpPr>
              <a:spLocks noChangeShapeType="1"/>
            </p:cNvSpPr>
            <p:nvPr/>
          </p:nvSpPr>
          <p:spPr bwMode="auto">
            <a:xfrm>
              <a:off x="2928" y="2195"/>
              <a:ext cx="18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2" name="Line 13"/>
            <p:cNvSpPr>
              <a:spLocks noChangeShapeType="1"/>
            </p:cNvSpPr>
            <p:nvPr/>
          </p:nvSpPr>
          <p:spPr bwMode="auto">
            <a:xfrm>
              <a:off x="2928" y="2316"/>
              <a:ext cx="187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5143" name="Group 14"/>
            <p:cNvGrpSpPr>
              <a:grpSpLocks/>
            </p:cNvGrpSpPr>
            <p:nvPr/>
          </p:nvGrpSpPr>
          <p:grpSpPr bwMode="auto">
            <a:xfrm>
              <a:off x="2393" y="1277"/>
              <a:ext cx="119" cy="169"/>
              <a:chOff x="0" y="0"/>
              <a:chExt cx="20000" cy="20001"/>
            </a:xfrm>
          </p:grpSpPr>
          <p:sp>
            <p:nvSpPr>
              <p:cNvPr id="5151" name="Line 15"/>
              <p:cNvSpPr>
                <a:spLocks noChangeShapeType="1"/>
              </p:cNvSpPr>
              <p:nvPr/>
            </p:nvSpPr>
            <p:spPr bwMode="auto">
              <a:xfrm>
                <a:off x="1531" y="1241"/>
                <a:ext cx="18469" cy="8798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52" name="Line 16"/>
              <p:cNvSpPr>
                <a:spLocks noChangeShapeType="1"/>
              </p:cNvSpPr>
              <p:nvPr/>
            </p:nvSpPr>
            <p:spPr bwMode="auto">
              <a:xfrm flipV="1">
                <a:off x="0" y="9961"/>
                <a:ext cx="18469" cy="1004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53" name="Line 17"/>
              <p:cNvSpPr>
                <a:spLocks noChangeShapeType="1"/>
              </p:cNvSpPr>
              <p:nvPr/>
            </p:nvSpPr>
            <p:spPr bwMode="auto">
              <a:xfrm>
                <a:off x="0" y="1241"/>
                <a:ext cx="102" cy="1876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54" name="Line 18"/>
              <p:cNvSpPr>
                <a:spLocks noChangeShapeType="1"/>
              </p:cNvSpPr>
              <p:nvPr/>
            </p:nvSpPr>
            <p:spPr bwMode="auto">
              <a:xfrm>
                <a:off x="19898" y="0"/>
                <a:ext cx="102" cy="20001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144" name="Line 19"/>
            <p:cNvSpPr>
              <a:spLocks noChangeShapeType="1"/>
            </p:cNvSpPr>
            <p:nvPr/>
          </p:nvSpPr>
          <p:spPr bwMode="auto">
            <a:xfrm>
              <a:off x="1632" y="2941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5" name="Line 20"/>
            <p:cNvSpPr>
              <a:spLocks noChangeShapeType="1"/>
            </p:cNvSpPr>
            <p:nvPr/>
          </p:nvSpPr>
          <p:spPr bwMode="auto">
            <a:xfrm>
              <a:off x="1632" y="1357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6" name="Line 21"/>
            <p:cNvSpPr>
              <a:spLocks noChangeShapeType="1"/>
            </p:cNvSpPr>
            <p:nvPr/>
          </p:nvSpPr>
          <p:spPr bwMode="auto">
            <a:xfrm>
              <a:off x="3024" y="1728"/>
              <a:ext cx="0" cy="27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7" name="Line 22"/>
            <p:cNvSpPr>
              <a:spLocks noChangeShapeType="1"/>
            </p:cNvSpPr>
            <p:nvPr/>
          </p:nvSpPr>
          <p:spPr bwMode="auto">
            <a:xfrm>
              <a:off x="2496" y="1357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8" name="Text Box 24"/>
            <p:cNvSpPr txBox="1">
              <a:spLocks noChangeArrowheads="1"/>
            </p:cNvSpPr>
            <p:nvPr/>
          </p:nvSpPr>
          <p:spPr bwMode="auto">
            <a:xfrm>
              <a:off x="2150" y="938"/>
              <a:ext cx="58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Diode</a:t>
              </a:r>
            </a:p>
          </p:txBody>
        </p:sp>
        <p:sp>
          <p:nvSpPr>
            <p:cNvPr id="5149" name="Text Box 25"/>
            <p:cNvSpPr txBox="1">
              <a:spLocks noChangeArrowheads="1"/>
            </p:cNvSpPr>
            <p:nvPr/>
          </p:nvSpPr>
          <p:spPr bwMode="auto">
            <a:xfrm>
              <a:off x="2150" y="1994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R</a:t>
              </a:r>
            </a:p>
          </p:txBody>
        </p:sp>
        <p:sp>
          <p:nvSpPr>
            <p:cNvPr id="5150" name="Text Box 26"/>
            <p:cNvSpPr txBox="1">
              <a:spLocks noChangeArrowheads="1"/>
            </p:cNvSpPr>
            <p:nvPr/>
          </p:nvSpPr>
          <p:spPr bwMode="auto">
            <a:xfrm>
              <a:off x="3254" y="2090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C</a:t>
              </a:r>
            </a:p>
          </p:txBody>
        </p:sp>
      </p:grpSp>
      <p:pic>
        <p:nvPicPr>
          <p:cNvPr id="5124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2686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4572000" y="2286000"/>
            <a:ext cx="1350963" cy="990600"/>
            <a:chOff x="2880" y="1440"/>
            <a:chExt cx="851" cy="624"/>
          </a:xfrm>
        </p:grpSpPr>
        <p:sp>
          <p:nvSpPr>
            <p:cNvPr id="5131" name="Oval 34"/>
            <p:cNvSpPr>
              <a:spLocks noChangeArrowheads="1"/>
            </p:cNvSpPr>
            <p:nvPr/>
          </p:nvSpPr>
          <p:spPr bwMode="auto">
            <a:xfrm>
              <a:off x="2880" y="1584"/>
              <a:ext cx="384" cy="480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fr-FR" altLang="fr-FR">
                <a:solidFill>
                  <a:srgbClr val="FF3300"/>
                </a:solidFill>
              </a:endParaRPr>
            </a:p>
          </p:txBody>
        </p:sp>
        <p:sp>
          <p:nvSpPr>
            <p:cNvPr id="5132" name="Text Box 35"/>
            <p:cNvSpPr txBox="1">
              <a:spLocks noChangeArrowheads="1"/>
            </p:cNvSpPr>
            <p:nvPr/>
          </p:nvSpPr>
          <p:spPr bwMode="auto">
            <a:xfrm>
              <a:off x="3168" y="1440"/>
              <a:ext cx="5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fr-FR" altLang="fr-FR">
                  <a:solidFill>
                    <a:srgbClr val="FF3300"/>
                  </a:solidFill>
                </a:rPr>
                <a:t>fermé</a:t>
              </a:r>
            </a:p>
          </p:txBody>
        </p:sp>
      </p:grpSp>
      <p:sp>
        <p:nvSpPr>
          <p:cNvPr id="5126" name="Rectangle 43"/>
          <p:cNvSpPr>
            <a:spLocks noChangeArrowheads="1"/>
          </p:cNvSpPr>
          <p:nvPr/>
        </p:nvSpPr>
        <p:spPr bwMode="auto">
          <a:xfrm>
            <a:off x="3238500" y="2781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140" name="Text Box 44"/>
          <p:cNvSpPr txBox="1">
            <a:spLocks noChangeArrowheads="1"/>
          </p:cNvSpPr>
          <p:nvPr/>
        </p:nvSpPr>
        <p:spPr bwMode="auto">
          <a:xfrm>
            <a:off x="1746250" y="5149850"/>
            <a:ext cx="52895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Condition d’une bonne détection d’enveloppe :</a:t>
            </a:r>
            <a:endParaRPr lang="fr-FR" altLang="fr-FR" sz="1800"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     Tp              </a:t>
            </a:r>
            <a:r>
              <a:rPr lang="fr-FR" altLang="fr-FR" sz="1800" b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&lt;&lt;</a:t>
            </a:r>
            <a:r>
              <a:rPr lang="fr-FR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fr-FR" altLang="fr-FR" sz="3200" b="1">
                <a:solidFill>
                  <a:srgbClr val="FF33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t</a:t>
            </a:r>
            <a:r>
              <a:rPr lang="fr-FR" altLang="fr-FR" b="1">
                <a:solidFill>
                  <a:srgbClr val="FF33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 </a:t>
            </a:r>
            <a:r>
              <a:rPr lang="fr-FR" altLang="fr-FR" b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RC</a:t>
            </a:r>
            <a:r>
              <a:rPr lang="fr-FR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fr-FR" altLang="fr-FR" sz="1800" b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     Ts</a:t>
            </a:r>
          </a:p>
          <a:p>
            <a:pPr eaLnBrk="1" hangingPunct="1"/>
            <a:r>
              <a:rPr lang="fr-FR" altLang="fr-FR" sz="1800" b="1">
                <a:latin typeface="Arial" panose="020B0604020202020204" pitchFamily="34" charset="0"/>
                <a:cs typeface="Arial" panose="020B0604020202020204" pitchFamily="34" charset="0"/>
              </a:rPr>
              <a:t>(porteuse)                                            (signal</a:t>
            </a:r>
            <a:r>
              <a:rPr lang="fr-FR" altLang="fr-FR" b="1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altLang="fr-FR"/>
          </a:p>
        </p:txBody>
      </p:sp>
      <p:grpSp>
        <p:nvGrpSpPr>
          <p:cNvPr id="5" name="Groupe 45"/>
          <p:cNvGrpSpPr>
            <a:grpSpLocks/>
          </p:cNvGrpSpPr>
          <p:nvPr/>
        </p:nvGrpSpPr>
        <p:grpSpPr bwMode="auto">
          <a:xfrm>
            <a:off x="5905500" y="2540000"/>
            <a:ext cx="2873375" cy="787400"/>
            <a:chOff x="5905500" y="2540000"/>
            <a:chExt cx="2873375" cy="787400"/>
          </a:xfrm>
        </p:grpSpPr>
        <p:pic>
          <p:nvPicPr>
            <p:cNvPr id="5129" name="Picture 45"/>
            <p:cNvPicPr>
              <a:picLocks noChangeAspect="1" noChangeArrowheads="1"/>
            </p:cNvPicPr>
            <p:nvPr/>
          </p:nvPicPr>
          <p:blipFill>
            <a:blip r:embed="rId3">
              <a:lum bright="-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73" t="22894" r="7236" b="22548"/>
            <a:stretch>
              <a:fillRect/>
            </a:stretch>
          </p:blipFill>
          <p:spPr bwMode="auto">
            <a:xfrm>
              <a:off x="5905500" y="2540000"/>
              <a:ext cx="28733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9" name="Connecteur droit 38"/>
            <p:cNvCxnSpPr/>
            <p:nvPr/>
          </p:nvCxnSpPr>
          <p:spPr>
            <a:xfrm>
              <a:off x="5943600" y="3327400"/>
              <a:ext cx="276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2"/>
          <p:cNvGrpSpPr>
            <a:grpSpLocks/>
          </p:cNvGrpSpPr>
          <p:nvPr/>
        </p:nvGrpSpPr>
        <p:grpSpPr bwMode="auto">
          <a:xfrm>
            <a:off x="2514600" y="1447800"/>
            <a:ext cx="3810000" cy="3048000"/>
            <a:chOff x="1968" y="864"/>
            <a:chExt cx="2400" cy="1920"/>
          </a:xfrm>
        </p:grpSpPr>
        <p:sp>
          <p:nvSpPr>
            <p:cNvPr id="6156" name="Line 2"/>
            <p:cNvSpPr>
              <a:spLocks noChangeShapeType="1"/>
            </p:cNvSpPr>
            <p:nvPr/>
          </p:nvSpPr>
          <p:spPr bwMode="auto">
            <a:xfrm>
              <a:off x="1968" y="1392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57" name="Line 3"/>
            <p:cNvSpPr>
              <a:spLocks noChangeShapeType="1"/>
            </p:cNvSpPr>
            <p:nvPr/>
          </p:nvSpPr>
          <p:spPr bwMode="auto">
            <a:xfrm>
              <a:off x="2928" y="1248"/>
              <a:ext cx="0" cy="28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58" name="Line 4"/>
            <p:cNvSpPr>
              <a:spLocks noChangeShapeType="1"/>
            </p:cNvSpPr>
            <p:nvPr/>
          </p:nvSpPr>
          <p:spPr bwMode="auto">
            <a:xfrm>
              <a:off x="3120" y="1248"/>
              <a:ext cx="0" cy="28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59" name="Line 5"/>
            <p:cNvSpPr>
              <a:spLocks noChangeShapeType="1"/>
            </p:cNvSpPr>
            <p:nvPr/>
          </p:nvSpPr>
          <p:spPr bwMode="auto">
            <a:xfrm>
              <a:off x="1968" y="2784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60" name="Line 6"/>
            <p:cNvSpPr>
              <a:spLocks noChangeShapeType="1"/>
            </p:cNvSpPr>
            <p:nvPr/>
          </p:nvSpPr>
          <p:spPr bwMode="auto">
            <a:xfrm>
              <a:off x="3120" y="139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61" name="Line 7"/>
            <p:cNvSpPr>
              <a:spLocks noChangeShapeType="1"/>
            </p:cNvSpPr>
            <p:nvPr/>
          </p:nvSpPr>
          <p:spPr bwMode="auto">
            <a:xfrm>
              <a:off x="3648" y="139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62" name="Line 8"/>
            <p:cNvSpPr>
              <a:spLocks noChangeShapeType="1"/>
            </p:cNvSpPr>
            <p:nvPr/>
          </p:nvSpPr>
          <p:spPr bwMode="auto">
            <a:xfrm>
              <a:off x="3648" y="1392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63" name="Rectangle 9"/>
            <p:cNvSpPr>
              <a:spLocks noChangeArrowheads="1"/>
            </p:cNvSpPr>
            <p:nvPr/>
          </p:nvSpPr>
          <p:spPr bwMode="auto">
            <a:xfrm>
              <a:off x="3552" y="1872"/>
              <a:ext cx="192" cy="4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6164" name="Text Box 10"/>
            <p:cNvSpPr txBox="1">
              <a:spLocks noChangeArrowheads="1"/>
            </p:cNvSpPr>
            <p:nvPr/>
          </p:nvSpPr>
          <p:spPr bwMode="auto">
            <a:xfrm>
              <a:off x="2928" y="864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C</a:t>
              </a:r>
            </a:p>
          </p:txBody>
        </p:sp>
        <p:sp>
          <p:nvSpPr>
            <p:cNvPr id="6165" name="Text Box 11"/>
            <p:cNvSpPr txBox="1">
              <a:spLocks noChangeArrowheads="1"/>
            </p:cNvSpPr>
            <p:nvPr/>
          </p:nvSpPr>
          <p:spPr bwMode="auto">
            <a:xfrm>
              <a:off x="3782" y="1898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fr-FR" altLang="fr-FR"/>
                <a:t>R</a:t>
              </a:r>
            </a:p>
          </p:txBody>
        </p:sp>
      </p:grpSp>
      <p:sp>
        <p:nvSpPr>
          <p:cNvPr id="6147" name="Rectangle 14"/>
          <p:cNvSpPr>
            <a:spLocks noChangeArrowheads="1"/>
          </p:cNvSpPr>
          <p:nvPr/>
        </p:nvSpPr>
        <p:spPr bwMode="auto">
          <a:xfrm>
            <a:off x="3228975" y="3257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6238875" y="4765675"/>
            <a:ext cx="2543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Centrage du signal </a:t>
            </a:r>
          </a:p>
        </p:txBody>
      </p:sp>
      <p:grpSp>
        <p:nvGrpSpPr>
          <p:cNvPr id="6149" name="Groupe 22"/>
          <p:cNvGrpSpPr>
            <a:grpSpLocks/>
          </p:cNvGrpSpPr>
          <p:nvPr/>
        </p:nvGrpSpPr>
        <p:grpSpPr bwMode="auto">
          <a:xfrm>
            <a:off x="203200" y="2946400"/>
            <a:ext cx="2873375" cy="787400"/>
            <a:chOff x="5905500" y="2540000"/>
            <a:chExt cx="2873375" cy="787400"/>
          </a:xfrm>
        </p:grpSpPr>
        <p:pic>
          <p:nvPicPr>
            <p:cNvPr id="6154" name="Picture 45"/>
            <p:cNvPicPr>
              <a:picLocks noChangeAspect="1" noChangeArrowheads="1"/>
            </p:cNvPicPr>
            <p:nvPr/>
          </p:nvPicPr>
          <p:blipFill>
            <a:blip r:embed="rId2">
              <a:lum bright="-20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73" t="22894" r="7236" b="22548"/>
            <a:stretch>
              <a:fillRect/>
            </a:stretch>
          </p:blipFill>
          <p:spPr bwMode="auto">
            <a:xfrm>
              <a:off x="5905500" y="2540000"/>
              <a:ext cx="28733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5" name="Connecteur droit 24"/>
            <p:cNvCxnSpPr/>
            <p:nvPr/>
          </p:nvCxnSpPr>
          <p:spPr>
            <a:xfrm>
              <a:off x="5943600" y="3327400"/>
              <a:ext cx="276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28"/>
          <p:cNvGrpSpPr>
            <a:grpSpLocks/>
          </p:cNvGrpSpPr>
          <p:nvPr/>
        </p:nvGrpSpPr>
        <p:grpSpPr bwMode="auto">
          <a:xfrm>
            <a:off x="6080125" y="3035300"/>
            <a:ext cx="2873375" cy="584200"/>
            <a:chOff x="6080125" y="3035300"/>
            <a:chExt cx="2873375" cy="584200"/>
          </a:xfrm>
        </p:grpSpPr>
        <p:pic>
          <p:nvPicPr>
            <p:cNvPr id="6152" name="Picture 45"/>
            <p:cNvPicPr>
              <a:picLocks noChangeAspect="1" noChangeArrowheads="1"/>
            </p:cNvPicPr>
            <p:nvPr/>
          </p:nvPicPr>
          <p:blipFill>
            <a:blip r:embed="rId2">
              <a:lum bright="-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73" t="22894" r="7236" b="22548"/>
            <a:stretch>
              <a:fillRect/>
            </a:stretch>
          </p:blipFill>
          <p:spPr bwMode="auto">
            <a:xfrm>
              <a:off x="6080125" y="3035300"/>
              <a:ext cx="28733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8" name="Connecteur droit 27"/>
            <p:cNvCxnSpPr/>
            <p:nvPr/>
          </p:nvCxnSpPr>
          <p:spPr>
            <a:xfrm>
              <a:off x="6105525" y="3327400"/>
              <a:ext cx="276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51" name="ZoneTexte 29"/>
          <p:cNvSpPr txBox="1">
            <a:spLocks noChangeArrowheads="1"/>
          </p:cNvSpPr>
          <p:nvPr/>
        </p:nvSpPr>
        <p:spPr bwMode="auto">
          <a:xfrm>
            <a:off x="1320800" y="1016000"/>
            <a:ext cx="2225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/>
              <a:t>Filtre passe-haut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Line 40"/>
          <p:cNvSpPr>
            <a:spLocks noChangeShapeType="1"/>
          </p:cNvSpPr>
          <p:nvPr/>
        </p:nvSpPr>
        <p:spPr bwMode="auto">
          <a:xfrm>
            <a:off x="5178693" y="14259426"/>
            <a:ext cx="2622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210" name="Text Box 42"/>
          <p:cNvSpPr txBox="1">
            <a:spLocks noChangeArrowheads="1"/>
          </p:cNvSpPr>
          <p:nvPr/>
        </p:nvSpPr>
        <p:spPr bwMode="auto">
          <a:xfrm>
            <a:off x="2073198" y="5943604"/>
            <a:ext cx="4870450" cy="8334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fr-FR" alt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Tp</a:t>
            </a: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fr-FR" altLang="fr-FR" sz="16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&lt;&lt;</a:t>
            </a: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fr-FR" altLang="fr-FR" sz="2800" b="1" dirty="0">
                <a:solidFill>
                  <a:srgbClr val="FF33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t</a:t>
            </a:r>
            <a:r>
              <a:rPr lang="fr-FR" altLang="fr-FR" sz="2000" b="1" dirty="0">
                <a:solidFill>
                  <a:srgbClr val="FF33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 </a:t>
            </a:r>
            <a:r>
              <a:rPr lang="fr-FR" altLang="fr-FR" sz="20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RC</a:t>
            </a: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fr-FR" altLang="fr-FR" sz="16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fr-FR" alt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Ts</a:t>
            </a:r>
            <a:endParaRPr lang="fr-FR" alt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(porteuse)                                           (signal</a:t>
            </a:r>
            <a: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altLang="fr-FR" sz="2000" dirty="0"/>
          </a:p>
        </p:txBody>
      </p:sp>
      <p:sp>
        <p:nvSpPr>
          <p:cNvPr id="7174" name="Text Box 43"/>
          <p:cNvSpPr txBox="1">
            <a:spLocks noChangeArrowheads="1"/>
          </p:cNvSpPr>
          <p:nvPr/>
        </p:nvSpPr>
        <p:spPr bwMode="auto">
          <a:xfrm>
            <a:off x="377825" y="0"/>
            <a:ext cx="465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fr-FR" altLang="fr-FR">
                <a:solidFill>
                  <a:schemeClr val="accent2"/>
                </a:solidFill>
              </a:rPr>
              <a:t>Conditions de détection d’enveloppe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781050" y="457200"/>
            <a:ext cx="7080462" cy="1731340"/>
            <a:chOff x="781050" y="457200"/>
            <a:chExt cx="7080462" cy="1731340"/>
          </a:xfrm>
        </p:grpSpPr>
        <p:sp>
          <p:nvSpPr>
            <p:cNvPr id="7195" name="Text Box 3"/>
            <p:cNvSpPr txBox="1">
              <a:spLocks noChangeArrowheads="1"/>
            </p:cNvSpPr>
            <p:nvPr/>
          </p:nvSpPr>
          <p:spPr bwMode="auto">
            <a:xfrm>
              <a:off x="995363" y="576263"/>
              <a:ext cx="3278188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fr-FR" altLang="fr-FR" sz="2000" b="1" dirty="0">
                  <a:latin typeface="Arial" panose="020B0604020202020204" pitchFamily="34" charset="0"/>
                  <a:cs typeface="Times New Roman" panose="02020603050405020304" pitchFamily="18" charset="0"/>
                </a:rPr>
                <a:t>RC trop petit (RC = 10 </a:t>
              </a:r>
              <a:r>
                <a:rPr lang="fr-FR" altLang="fr-FR" sz="2000" b="1" dirty="0" err="1">
                  <a:latin typeface="Arial" panose="020B0604020202020204" pitchFamily="34" charset="0"/>
                  <a:cs typeface="Times New Roman" panose="02020603050405020304" pitchFamily="18" charset="0"/>
                </a:rPr>
                <a:t>Tp</a:t>
              </a:r>
              <a:r>
                <a:rPr lang="fr-FR" altLang="fr-FR" sz="2000" b="1" dirty="0">
                  <a:latin typeface="Arial" panose="020B0604020202020204" pitchFamily="34" charset="0"/>
                  <a:cs typeface="Times New Roman" panose="02020603050405020304" pitchFamily="18" charset="0"/>
                </a:rPr>
                <a:t>)</a:t>
              </a:r>
              <a:endParaRPr lang="fr-FR" altLang="fr-FR" sz="2000" dirty="0">
                <a:cs typeface="Times New Roman" panose="02020603050405020304" pitchFamily="18" charset="0"/>
              </a:endParaRPr>
            </a:p>
            <a:p>
              <a:pPr eaLnBrk="1" hangingPunct="1"/>
              <a:endParaRPr lang="fr-FR" altLang="fr-FR" sz="1600" b="1" dirty="0">
                <a:latin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196" name="Group 4"/>
            <p:cNvGrpSpPr>
              <a:grpSpLocks/>
            </p:cNvGrpSpPr>
            <p:nvPr/>
          </p:nvGrpSpPr>
          <p:grpSpPr bwMode="auto">
            <a:xfrm>
              <a:off x="781050" y="1044575"/>
              <a:ext cx="3536950" cy="1073150"/>
              <a:chOff x="915" y="5349"/>
              <a:chExt cx="3585" cy="840"/>
            </a:xfrm>
          </p:grpSpPr>
          <p:sp>
            <p:nvSpPr>
              <p:cNvPr id="7200" name="Line 5"/>
              <p:cNvSpPr>
                <a:spLocks noChangeShapeType="1"/>
              </p:cNvSpPr>
              <p:nvPr/>
            </p:nvSpPr>
            <p:spPr bwMode="auto">
              <a:xfrm>
                <a:off x="915" y="5484"/>
                <a:ext cx="35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01" name="Line 6"/>
              <p:cNvSpPr>
                <a:spLocks noChangeShapeType="1"/>
              </p:cNvSpPr>
              <p:nvPr/>
            </p:nvSpPr>
            <p:spPr bwMode="auto">
              <a:xfrm>
                <a:off x="1245" y="5349"/>
                <a:ext cx="0" cy="28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02" name="Line 7"/>
              <p:cNvSpPr>
                <a:spLocks noChangeShapeType="1"/>
              </p:cNvSpPr>
              <p:nvPr/>
            </p:nvSpPr>
            <p:spPr bwMode="auto">
              <a:xfrm>
                <a:off x="3795" y="5349"/>
                <a:ext cx="0" cy="28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03" name="Line 8"/>
              <p:cNvSpPr>
                <a:spLocks noChangeShapeType="1"/>
              </p:cNvSpPr>
              <p:nvPr/>
            </p:nvSpPr>
            <p:spPr bwMode="auto">
              <a:xfrm>
                <a:off x="1920" y="5394"/>
                <a:ext cx="0" cy="22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04" name="Text Box 9"/>
              <p:cNvSpPr txBox="1">
                <a:spLocks noChangeArrowheads="1"/>
              </p:cNvSpPr>
              <p:nvPr/>
            </p:nvSpPr>
            <p:spPr bwMode="auto">
              <a:xfrm>
                <a:off x="945" y="5604"/>
                <a:ext cx="3555" cy="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fr-FR" altLang="fr-FR" sz="2000"/>
                  <a:t>Tp        RC                         Ts</a:t>
                </a:r>
              </a:p>
            </p:txBody>
          </p:sp>
        </p:grpSp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1102" y="457200"/>
              <a:ext cx="2820410" cy="1731340"/>
            </a:xfrm>
            <a:prstGeom prst="rect">
              <a:avLst/>
            </a:prstGeom>
          </p:spPr>
        </p:pic>
      </p:grpSp>
      <p:grpSp>
        <p:nvGrpSpPr>
          <p:cNvPr id="9" name="Groupe 8"/>
          <p:cNvGrpSpPr/>
          <p:nvPr/>
        </p:nvGrpSpPr>
        <p:grpSpPr>
          <a:xfrm>
            <a:off x="592138" y="2257646"/>
            <a:ext cx="7269374" cy="1710602"/>
            <a:chOff x="592138" y="2257646"/>
            <a:chExt cx="7269374" cy="1710602"/>
          </a:xfrm>
        </p:grpSpPr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592138" y="2401067"/>
              <a:ext cx="4113213" cy="1408113"/>
              <a:chOff x="355" y="1489"/>
              <a:chExt cx="2591" cy="887"/>
            </a:xfrm>
          </p:grpSpPr>
          <p:sp>
            <p:nvSpPr>
              <p:cNvPr id="7185" name="Text Box 19"/>
              <p:cNvSpPr txBox="1">
                <a:spLocks noChangeArrowheads="1"/>
              </p:cNvSpPr>
              <p:nvPr/>
            </p:nvSpPr>
            <p:spPr bwMode="auto">
              <a:xfrm>
                <a:off x="595" y="1489"/>
                <a:ext cx="235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fr-FR" altLang="fr-FR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RC trop grand (RC = 1000 </a:t>
                </a:r>
                <a:r>
                  <a:rPr lang="fr-FR" altLang="fr-FR" sz="20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Tp</a:t>
                </a:r>
                <a:r>
                  <a:rPr lang="fr-FR" altLang="fr-FR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fr-FR" altLang="fr-FR" sz="2000" dirty="0"/>
              </a:p>
            </p:txBody>
          </p:sp>
          <p:grpSp>
            <p:nvGrpSpPr>
              <p:cNvPr id="7186" name="Group 20"/>
              <p:cNvGrpSpPr>
                <a:grpSpLocks/>
              </p:cNvGrpSpPr>
              <p:nvPr/>
            </p:nvGrpSpPr>
            <p:grpSpPr bwMode="auto">
              <a:xfrm>
                <a:off x="355" y="1762"/>
                <a:ext cx="2315" cy="614"/>
                <a:chOff x="900" y="9428"/>
                <a:chExt cx="3720" cy="840"/>
              </a:xfrm>
            </p:grpSpPr>
            <p:sp>
              <p:nvSpPr>
                <p:cNvPr id="7190" name="Line 21"/>
                <p:cNvSpPr>
                  <a:spLocks noChangeShapeType="1"/>
                </p:cNvSpPr>
                <p:nvPr/>
              </p:nvSpPr>
              <p:spPr bwMode="auto">
                <a:xfrm>
                  <a:off x="900" y="9563"/>
                  <a:ext cx="35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91" name="Line 22"/>
                <p:cNvSpPr>
                  <a:spLocks noChangeShapeType="1"/>
                </p:cNvSpPr>
                <p:nvPr/>
              </p:nvSpPr>
              <p:spPr bwMode="auto">
                <a:xfrm>
                  <a:off x="1365" y="9428"/>
                  <a:ext cx="0" cy="28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92" name="Line 23"/>
                <p:cNvSpPr>
                  <a:spLocks noChangeShapeType="1"/>
                </p:cNvSpPr>
                <p:nvPr/>
              </p:nvSpPr>
              <p:spPr bwMode="auto">
                <a:xfrm>
                  <a:off x="3675" y="9428"/>
                  <a:ext cx="0" cy="28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93" name="Line 24"/>
                <p:cNvSpPr>
                  <a:spLocks noChangeShapeType="1"/>
                </p:cNvSpPr>
                <p:nvPr/>
              </p:nvSpPr>
              <p:spPr bwMode="auto">
                <a:xfrm>
                  <a:off x="3855" y="9443"/>
                  <a:ext cx="0" cy="2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94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065" y="9683"/>
                  <a:ext cx="3555" cy="5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fr-FR" altLang="fr-FR" sz="2000"/>
                    <a:t>Tp                                 Ts  RC</a:t>
                  </a:r>
                </a:p>
              </p:txBody>
            </p:sp>
          </p:grpSp>
        </p:grpSp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3894" y="2257646"/>
              <a:ext cx="2807618" cy="1710602"/>
            </a:xfrm>
            <a:prstGeom prst="rect">
              <a:avLst/>
            </a:prstGeom>
          </p:spPr>
        </p:pic>
      </p:grpSp>
      <p:grpSp>
        <p:nvGrpSpPr>
          <p:cNvPr id="10" name="Groupe 9"/>
          <p:cNvGrpSpPr/>
          <p:nvPr/>
        </p:nvGrpSpPr>
        <p:grpSpPr>
          <a:xfrm>
            <a:off x="592138" y="4060617"/>
            <a:ext cx="7269374" cy="1793572"/>
            <a:chOff x="592138" y="4060617"/>
            <a:chExt cx="7269374" cy="1793572"/>
          </a:xfrm>
        </p:grpSpPr>
        <p:sp>
          <p:nvSpPr>
            <p:cNvPr id="7175" name="Text Box 29"/>
            <p:cNvSpPr txBox="1">
              <a:spLocks noChangeArrowheads="1"/>
            </p:cNvSpPr>
            <p:nvPr/>
          </p:nvSpPr>
          <p:spPr bwMode="auto">
            <a:xfrm>
              <a:off x="973649" y="4309321"/>
              <a:ext cx="3181350" cy="249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GB" altLang="fr-FR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RC correct (RC = 100 </a:t>
              </a:r>
              <a:r>
                <a:rPr lang="en-GB" altLang="fr-FR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Tp</a:t>
              </a:r>
              <a:r>
                <a:rPr lang="en-GB" altLang="fr-FR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fr-FR" altLang="fr-FR" dirty="0"/>
            </a:p>
          </p:txBody>
        </p:sp>
        <p:grpSp>
          <p:nvGrpSpPr>
            <p:cNvPr id="7176" name="Group 32"/>
            <p:cNvGrpSpPr>
              <a:grpSpLocks/>
            </p:cNvGrpSpPr>
            <p:nvPr/>
          </p:nvGrpSpPr>
          <p:grpSpPr bwMode="auto">
            <a:xfrm>
              <a:off x="592138" y="4828851"/>
              <a:ext cx="4135437" cy="518905"/>
              <a:chOff x="1230" y="2631"/>
              <a:chExt cx="3720" cy="840"/>
            </a:xfrm>
          </p:grpSpPr>
          <p:sp>
            <p:nvSpPr>
              <p:cNvPr id="7180" name="Line 33"/>
              <p:cNvSpPr>
                <a:spLocks noChangeShapeType="1"/>
              </p:cNvSpPr>
              <p:nvPr/>
            </p:nvSpPr>
            <p:spPr bwMode="auto">
              <a:xfrm>
                <a:off x="1230" y="2766"/>
                <a:ext cx="35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81" name="Line 34"/>
              <p:cNvSpPr>
                <a:spLocks noChangeShapeType="1"/>
              </p:cNvSpPr>
              <p:nvPr/>
            </p:nvSpPr>
            <p:spPr bwMode="auto">
              <a:xfrm>
                <a:off x="1695" y="2631"/>
                <a:ext cx="0" cy="28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82" name="Line 35"/>
              <p:cNvSpPr>
                <a:spLocks noChangeShapeType="1"/>
              </p:cNvSpPr>
              <p:nvPr/>
            </p:nvSpPr>
            <p:spPr bwMode="auto">
              <a:xfrm>
                <a:off x="4245" y="2631"/>
                <a:ext cx="0" cy="28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83" name="Line 36"/>
              <p:cNvSpPr>
                <a:spLocks noChangeShapeType="1"/>
              </p:cNvSpPr>
              <p:nvPr/>
            </p:nvSpPr>
            <p:spPr bwMode="auto">
              <a:xfrm>
                <a:off x="3510" y="2646"/>
                <a:ext cx="0" cy="22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84" name="Text Box 37"/>
              <p:cNvSpPr txBox="1">
                <a:spLocks noChangeArrowheads="1"/>
              </p:cNvSpPr>
              <p:nvPr/>
            </p:nvSpPr>
            <p:spPr bwMode="auto">
              <a:xfrm>
                <a:off x="1395" y="2886"/>
                <a:ext cx="3555" cy="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fr-FR" altLang="fr-FR" sz="2000" dirty="0"/>
                  <a:t> </a:t>
                </a:r>
                <a:r>
                  <a:rPr lang="fr-FR" altLang="fr-FR" sz="2000" dirty="0" err="1"/>
                  <a:t>Tp</a:t>
                </a:r>
                <a:r>
                  <a:rPr lang="fr-FR" altLang="fr-FR" sz="2000" dirty="0"/>
                  <a:t>                            RC         </a:t>
                </a:r>
                <a:r>
                  <a:rPr lang="fr-FR" altLang="fr-FR" sz="2000" dirty="0" err="1"/>
                  <a:t>Ts</a:t>
                </a:r>
                <a:endParaRPr lang="fr-FR" altLang="fr-FR" sz="2000" dirty="0"/>
              </a:p>
            </p:txBody>
          </p:sp>
        </p:grp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9952" y="4060617"/>
              <a:ext cx="2811560" cy="179357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0" grpId="0" animBg="1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127</Words>
  <Application>Microsoft Office PowerPoint</Application>
  <PresentationFormat>Affichage à l'écran (4:3)</PresentationFormat>
  <Paragraphs>38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Symbol</vt:lpstr>
      <vt:lpstr>Calibri</vt:lpstr>
      <vt:lpstr>Arial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x</dc:creator>
  <cp:lastModifiedBy>jean claude marot</cp:lastModifiedBy>
  <cp:revision>25</cp:revision>
  <dcterms:created xsi:type="dcterms:W3CDTF">2006-05-25T16:09:07Z</dcterms:created>
  <dcterms:modified xsi:type="dcterms:W3CDTF">2022-05-05T14:44:45Z</dcterms:modified>
</cp:coreProperties>
</file>