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330" r:id="rId2"/>
    <p:sldId id="316" r:id="rId3"/>
    <p:sldId id="321" r:id="rId4"/>
    <p:sldId id="319" r:id="rId5"/>
    <p:sldId id="328" r:id="rId6"/>
    <p:sldId id="329" r:id="rId7"/>
    <p:sldId id="323" r:id="rId8"/>
    <p:sldId id="256" r:id="rId9"/>
    <p:sldId id="257" r:id="rId10"/>
    <p:sldId id="262" r:id="rId11"/>
    <p:sldId id="306" r:id="rId12"/>
    <p:sldId id="308" r:id="rId13"/>
    <p:sldId id="314" r:id="rId14"/>
    <p:sldId id="307" r:id="rId15"/>
    <p:sldId id="315" r:id="rId16"/>
    <p:sldId id="312" r:id="rId17"/>
    <p:sldId id="311" r:id="rId18"/>
    <p:sldId id="313" r:id="rId19"/>
    <p:sldId id="320" r:id="rId20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00"/>
    <a:srgbClr val="FFFF00"/>
    <a:srgbClr val="0066FF"/>
    <a:srgbClr val="99CCFF"/>
    <a:srgbClr val="3399FF"/>
    <a:srgbClr val="FFFFCC"/>
    <a:srgbClr val="FF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1" d="100"/>
          <a:sy n="61" d="100"/>
        </p:scale>
        <p:origin x="58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1B0F65-0C00-4F0D-B64D-BC26EDEEEB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4627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05E9D-7A99-4BD9-BE05-E6E7AF0EB0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01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CDEEC-7655-434E-9068-9056E745FE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72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6A324-F396-4D07-ADDC-D23DA117950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047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15665-0788-467C-B52A-80675CA7E7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750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99F78-D819-4870-A1BD-1F0C09D40C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514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D7AE8-58F9-463E-86AC-3650AE2141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043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ACAD56-A3E5-448F-8E86-BDD6812586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463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184D9-60B6-413C-9223-B737E993316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39152-DF03-40DC-B658-B5C18AD754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784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CD2E17-8B27-4801-A916-DFC65CFAC88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502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5225F-0322-498C-B57C-66149C06FB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070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CCCFF"/>
            </a:gs>
            <a:gs pos="0">
              <a:srgbClr val="99CCFF"/>
            </a:gs>
            <a:gs pos="0">
              <a:srgbClr val="9966FF"/>
            </a:gs>
            <a:gs pos="0">
              <a:srgbClr val="CC99FF"/>
            </a:gs>
            <a:gs pos="51000">
              <a:srgbClr val="99CCFF"/>
            </a:gs>
            <a:gs pos="0">
              <a:srgbClr val="CC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0F3109-65A3-4EA5-B2EB-A2A60A2D504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fr.wikipedia.org/wiki/Image:Orbite_Quaoar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//upload.wikimedia.org/wikipedia/commons/3/38/EightTNOs-fr.pn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e/433eros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://fr.wikipedia.org/wiki/Fichier:4179_Toutatis_(Chang'e_2).jpg" TargetMode="Externa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5374331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Calibri" panose="020F0502020204030204" pitchFamily="34" charset="0"/>
              </a:rPr>
              <a:t>Êta </a:t>
            </a:r>
            <a:r>
              <a:rPr lang="fr-FR" b="1" dirty="0" err="1">
                <a:latin typeface="Calibri" panose="020F0502020204030204" pitchFamily="34" charset="0"/>
              </a:rPr>
              <a:t>aquarides</a:t>
            </a:r>
            <a:r>
              <a:rPr lang="fr-FR" dirty="0">
                <a:latin typeface="Calibri" panose="020F0502020204030204" pitchFamily="34" charset="0"/>
              </a:rPr>
              <a:t> </a:t>
            </a:r>
            <a:r>
              <a:rPr lang="fr-FR" dirty="0" smtClean="0">
                <a:latin typeface="Calibri" panose="020F0502020204030204" pitchFamily="34" charset="0"/>
              </a:rPr>
              <a:t>(début mai) et </a:t>
            </a:r>
            <a:r>
              <a:rPr lang="fr-FR" b="1" dirty="0" smtClean="0">
                <a:latin typeface="Calibri" panose="020F0502020204030204" pitchFamily="34" charset="0"/>
              </a:rPr>
              <a:t>Orionides </a:t>
            </a:r>
            <a:r>
              <a:rPr lang="fr-FR" dirty="0" smtClean="0">
                <a:latin typeface="Calibri" panose="020F0502020204030204" pitchFamily="34" charset="0"/>
              </a:rPr>
              <a:t>(fin octobre)</a:t>
            </a:r>
            <a:r>
              <a:rPr lang="fr-FR" b="1" dirty="0" smtClean="0">
                <a:latin typeface="Calibri" panose="020F0502020204030204" pitchFamily="34" charset="0"/>
              </a:rPr>
              <a:t> :</a:t>
            </a:r>
            <a:endParaRPr lang="fr-FR" b="1" dirty="0">
              <a:latin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</a:rPr>
              <a:t>pluies </a:t>
            </a:r>
            <a:r>
              <a:rPr lang="fr-FR" dirty="0">
                <a:latin typeface="Calibri" panose="020F0502020204030204" pitchFamily="34" charset="0"/>
              </a:rPr>
              <a:t>d'étoiles filantes associée à </a:t>
            </a:r>
            <a:r>
              <a:rPr lang="fr-FR" dirty="0" smtClean="0">
                <a:latin typeface="Calibri" panose="020F0502020204030204" pitchFamily="34" charset="0"/>
              </a:rPr>
              <a:t> la</a:t>
            </a:r>
            <a:r>
              <a:rPr lang="fr-FR" dirty="0">
                <a:latin typeface="Calibri" panose="020F0502020204030204" pitchFamily="34" charset="0"/>
              </a:rPr>
              <a:t> comète de </a:t>
            </a:r>
            <a:r>
              <a:rPr lang="fr-FR" dirty="0" smtClean="0">
                <a:latin typeface="Calibri" panose="020F0502020204030204" pitchFamily="34" charset="0"/>
              </a:rPr>
              <a:t>Halley</a:t>
            </a:r>
            <a:endParaRPr lang="fr-FR" b="1" dirty="0" smtClean="0">
              <a:latin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5005641" cy="352839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71600" y="692696"/>
            <a:ext cx="2507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Comète de Halley</a:t>
            </a:r>
            <a:endParaRPr lang="fr-FR" b="1" dirty="0">
              <a:solidFill>
                <a:srgbClr val="FF33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36592" y="2478958"/>
            <a:ext cx="3699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Période : 76 ans</a:t>
            </a:r>
          </a:p>
          <a:p>
            <a:r>
              <a:rPr lang="fr-FR" dirty="0" smtClean="0"/>
              <a:t>Prochain périhélie : 2061</a:t>
            </a:r>
          </a:p>
          <a:p>
            <a:endParaRPr lang="fr-FR" dirty="0"/>
          </a:p>
          <a:p>
            <a:r>
              <a:rPr lang="fr-FR" dirty="0" smtClean="0"/>
              <a:t>Diamètre du noyau : 11 km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00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8" y="2276872"/>
            <a:ext cx="8592749" cy="404869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0495" y="188640"/>
            <a:ext cx="81547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Comète Swift-Tuttle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endParaRPr lang="fr-FR" dirty="0" smtClean="0"/>
          </a:p>
          <a:p>
            <a:pPr algn="ctr"/>
            <a:r>
              <a:rPr lang="fr-FR" sz="2000" b="1" dirty="0" smtClean="0">
                <a:latin typeface="Calibri" panose="020F0502020204030204" pitchFamily="34" charset="0"/>
              </a:rPr>
              <a:t>période : 133,3 ans (1863, 1992, 2126…)</a:t>
            </a:r>
          </a:p>
          <a:p>
            <a:pPr algn="ctr"/>
            <a:r>
              <a:rPr lang="fr-FR" sz="2000" b="1" dirty="0">
                <a:latin typeface="Calibri" panose="020F0502020204030204" pitchFamily="34" charset="0"/>
              </a:rPr>
              <a:t>d</a:t>
            </a:r>
            <a:r>
              <a:rPr lang="fr-FR" sz="2000" b="1" dirty="0" smtClean="0">
                <a:latin typeface="Calibri" panose="020F0502020204030204" pitchFamily="34" charset="0"/>
              </a:rPr>
              <a:t>iamètre du noyau : 26 km</a:t>
            </a:r>
          </a:p>
          <a:p>
            <a:pPr algn="ctr"/>
            <a:r>
              <a:rPr lang="fr-FR" sz="2000" b="1" dirty="0" smtClean="0">
                <a:latin typeface="Calibri" panose="020F0502020204030204" pitchFamily="34" charset="0"/>
              </a:rPr>
              <a:t>« Parent »</a:t>
            </a:r>
            <a:r>
              <a:rPr lang="fr-FR" sz="2000" b="1" dirty="0">
                <a:latin typeface="Calibri" panose="020F0502020204030204" pitchFamily="34" charset="0"/>
              </a:rPr>
              <a:t> de la pluie de météores des </a:t>
            </a:r>
            <a:r>
              <a:rPr lang="fr-FR" sz="2000" b="1" dirty="0" smtClean="0">
                <a:latin typeface="Calibri" panose="020F0502020204030204" pitchFamily="34" charset="0"/>
              </a:rPr>
              <a:t>Perséides</a:t>
            </a:r>
            <a:r>
              <a:rPr lang="fr-FR" sz="2000" b="1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65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/>
          <p:nvPr/>
        </p:nvGrpSpPr>
        <p:grpSpPr>
          <a:xfrm>
            <a:off x="1691680" y="2492896"/>
            <a:ext cx="6069256" cy="3000920"/>
            <a:chOff x="2203069" y="1087690"/>
            <a:chExt cx="6069256" cy="3000920"/>
          </a:xfrm>
        </p:grpSpPr>
        <p:sp>
          <p:nvSpPr>
            <p:cNvPr id="4" name="Ellipse 3"/>
            <p:cNvSpPr/>
            <p:nvPr/>
          </p:nvSpPr>
          <p:spPr bwMode="auto">
            <a:xfrm>
              <a:off x="2627155" y="3068960"/>
              <a:ext cx="288032" cy="28803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" name="Ellipse 4"/>
            <p:cNvSpPr/>
            <p:nvPr/>
          </p:nvSpPr>
          <p:spPr bwMode="auto">
            <a:xfrm flipV="1">
              <a:off x="2375171" y="2816976"/>
              <a:ext cx="792000" cy="792000"/>
            </a:xfrm>
            <a:prstGeom prst="ellipse">
              <a:avLst/>
            </a:prstGeom>
            <a:noFill/>
            <a:ln w="952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" name="Ellipse 5"/>
            <p:cNvSpPr/>
            <p:nvPr/>
          </p:nvSpPr>
          <p:spPr bwMode="auto">
            <a:xfrm rot="20277057">
              <a:off x="2203069" y="1678604"/>
              <a:ext cx="6069256" cy="109657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2627155" y="3068960"/>
              <a:ext cx="288032" cy="28803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8" name="Connecteur droit avec flèche 7"/>
            <p:cNvCxnSpPr>
              <a:endCxn id="6" idx="6"/>
            </p:cNvCxnSpPr>
            <p:nvPr/>
          </p:nvCxnSpPr>
          <p:spPr bwMode="auto">
            <a:xfrm flipV="1">
              <a:off x="2771800" y="1087690"/>
              <a:ext cx="5278581" cy="21252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1" name="ZoneTexte 10"/>
            <p:cNvSpPr txBox="1"/>
            <p:nvPr/>
          </p:nvSpPr>
          <p:spPr>
            <a:xfrm>
              <a:off x="4355976" y="1919500"/>
              <a:ext cx="24407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Aphélie : 51,2 AU</a:t>
              </a:r>
              <a:endParaRPr lang="fr-FR" dirty="0"/>
            </a:p>
          </p:txBody>
        </p:sp>
        <p:cxnSp>
          <p:nvCxnSpPr>
            <p:cNvPr id="13" name="Connecteur droit avec flèche 12"/>
            <p:cNvCxnSpPr/>
            <p:nvPr/>
          </p:nvCxnSpPr>
          <p:spPr bwMode="auto">
            <a:xfrm flipV="1">
              <a:off x="2421328" y="3200896"/>
              <a:ext cx="361613" cy="1560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6" name="Ellipse 15"/>
            <p:cNvSpPr/>
            <p:nvPr/>
          </p:nvSpPr>
          <p:spPr bwMode="auto">
            <a:xfrm>
              <a:off x="2465486" y="2899596"/>
              <a:ext cx="72000" cy="72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542144" y="3626945"/>
              <a:ext cx="25593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Périhélie : 0,96 AU</a:t>
              </a:r>
              <a:endParaRPr lang="fr-FR" dirty="0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1613973" y="1408395"/>
            <a:ext cx="2951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Orbite de Swift-Tuttle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2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7730117" cy="504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7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67544" y="188640"/>
            <a:ext cx="3284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0066FF"/>
                </a:solidFill>
                <a:latin typeface="Calibri" panose="020F0502020204030204" pitchFamily="34" charset="0"/>
              </a:rPr>
              <a:t>Les Perséides</a:t>
            </a:r>
            <a:endParaRPr lang="fr-FR" sz="4400" b="1" dirty="0">
              <a:solidFill>
                <a:srgbClr val="0066FF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" y="1223654"/>
            <a:ext cx="907859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6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20688"/>
            <a:ext cx="5790334" cy="55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7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87624" y="1700808"/>
            <a:ext cx="5181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</a:rPr>
              <a:t>Origine des comètes ?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979712" y="3645024"/>
            <a:ext cx="6542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Explorons le système solaire…</a:t>
            </a:r>
            <a:endParaRPr lang="fr-FR" sz="40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9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505200" y="5029200"/>
            <a:ext cx="4295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(missions Apollo)</a:t>
            </a:r>
            <a:r>
              <a:rPr lang="fr-FR" altLang="fr-FR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FFFF00"/>
                </a:solidFill>
              </a:rPr>
              <a:t>SOLEIL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CCCFF"/>
            </a:gs>
            <a:gs pos="0">
              <a:srgbClr val="99CCFF"/>
            </a:gs>
            <a:gs pos="0">
              <a:srgbClr val="9966FF"/>
            </a:gs>
            <a:gs pos="0">
              <a:srgbClr val="CC99FF"/>
            </a:gs>
            <a:gs pos="100000">
              <a:srgbClr val="99CCFF"/>
            </a:gs>
            <a:gs pos="0">
              <a:srgbClr val="CC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chier:EightTNOs-f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92150"/>
            <a:ext cx="76200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oneTexte 4"/>
          <p:cNvSpPr txBox="1">
            <a:spLocks noChangeArrowheads="1"/>
          </p:cNvSpPr>
          <p:nvPr/>
        </p:nvSpPr>
        <p:spPr bwMode="auto">
          <a:xfrm>
            <a:off x="539750" y="404813"/>
            <a:ext cx="65519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Ceinture d’astéroïdes entre Mars et Jupiter</a:t>
            </a:r>
          </a:p>
        </p:txBody>
      </p:sp>
      <p:pic>
        <p:nvPicPr>
          <p:cNvPr id="14339" name="Picture 4" descr="asteroide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96975"/>
            <a:ext cx="5065713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39580" tIns="612582" rIns="539580" bIns="899829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a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91306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971550" y="3716338"/>
            <a:ext cx="2013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solidFill>
                  <a:srgbClr val="0000CC"/>
                </a:solidFill>
              </a:rPr>
              <a:t>Ida et Dactyle</a:t>
            </a:r>
          </a:p>
        </p:txBody>
      </p:sp>
      <p:pic>
        <p:nvPicPr>
          <p:cNvPr id="15364" name="Picture 4" descr="Fichier:433ero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836613"/>
            <a:ext cx="377983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45303" y="3408809"/>
            <a:ext cx="45720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0000CC"/>
                </a:solidFill>
              </a:rPr>
              <a:t>L’astéroïde </a:t>
            </a:r>
            <a:r>
              <a:rPr lang="fr-FR" dirty="0" smtClean="0">
                <a:solidFill>
                  <a:srgbClr val="0000CC"/>
                </a:solidFill>
              </a:rPr>
              <a:t>géo-croiseur </a:t>
            </a:r>
            <a:r>
              <a:rPr lang="fr-FR" dirty="0">
                <a:solidFill>
                  <a:srgbClr val="0000CC"/>
                </a:solidFill>
              </a:rPr>
              <a:t>433 Éros où s’est posée la sonde NEAR</a:t>
            </a:r>
          </a:p>
        </p:txBody>
      </p: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731421" y="400130"/>
            <a:ext cx="22538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 dirty="0" err="1" smtClean="0">
                <a:solidFill>
                  <a:srgbClr val="FF0000"/>
                </a:solidFill>
              </a:rPr>
              <a:t>Astéroides</a:t>
            </a:r>
            <a:endParaRPr lang="fr-FR" altLang="fr-FR" sz="3600" b="1" dirty="0">
              <a:solidFill>
                <a:srgbClr val="FF0000"/>
              </a:solidFill>
            </a:endParaRPr>
          </a:p>
        </p:txBody>
      </p:sp>
      <p:pic>
        <p:nvPicPr>
          <p:cNvPr id="15367" name="Picture 6" descr="Description de cette image, également commentée ci-aprè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437063"/>
            <a:ext cx="206692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5580063" y="5516563"/>
            <a:ext cx="12512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 smtClean="0">
                <a:solidFill>
                  <a:srgbClr val="0000CC"/>
                </a:solidFill>
              </a:rPr>
              <a:t>Toutatis</a:t>
            </a:r>
            <a:endParaRPr lang="fr-FR" altLang="fr-FR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9853" r="49318" b="59206"/>
          <a:stretch>
            <a:fillRect/>
          </a:stretch>
        </p:blipFill>
        <p:spPr bwMode="auto">
          <a:xfrm>
            <a:off x="467544" y="1196752"/>
            <a:ext cx="8136260" cy="432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835696" y="5661248"/>
            <a:ext cx="615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AU = distance terre-soleil = 150 millions km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ZoneTexte 4"/>
          <p:cNvSpPr txBox="1">
            <a:spLocks noChangeArrowheads="1"/>
          </p:cNvSpPr>
          <p:nvPr/>
        </p:nvSpPr>
        <p:spPr bwMode="auto">
          <a:xfrm>
            <a:off x="395288" y="260350"/>
            <a:ext cx="29690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Ceinture de </a:t>
            </a:r>
            <a:r>
              <a:rPr lang="fr-FR" alt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Kuiper</a:t>
            </a:r>
            <a:endParaRPr lang="fr-FR" altLang="fr-FR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5563376" cy="323895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740854" cy="326329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20910" y="5085184"/>
            <a:ext cx="2908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Réservoir de comètes </a:t>
            </a:r>
          </a:p>
          <a:p>
            <a:r>
              <a:rPr lang="fr-FR" dirty="0" smtClean="0"/>
              <a:t>à </a:t>
            </a:r>
            <a:r>
              <a:rPr lang="fr-FR" smtClean="0"/>
              <a:t>période courte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548680"/>
            <a:ext cx="2364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fr-FR" alt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uage </a:t>
            </a:r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de Oort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8024" y="3637992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s'étendrait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jusqu'à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du Soleil.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8024" y="5486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Réservoir de comètes </a:t>
            </a:r>
          </a:p>
          <a:p>
            <a:r>
              <a:rPr lang="fr-FR" dirty="0"/>
              <a:t>à période </a:t>
            </a:r>
            <a:r>
              <a:rPr lang="fr-FR" dirty="0" smtClean="0"/>
              <a:t>longue.</a:t>
            </a:r>
          </a:p>
          <a:p>
            <a:r>
              <a:rPr lang="fr-FR" dirty="0" smtClean="0"/>
              <a:t>1000 milliards d’objets (?)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788024" y="4438293"/>
            <a:ext cx="4038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</a:rPr>
              <a:t>Ce nuage est perturbé par les 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étoiles proches (telles que </a:t>
            </a:r>
            <a:r>
              <a:rPr lang="fr-FR" sz="2000" dirty="0" smtClean="0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fr-FR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centauri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située à  250 000 AU)</a:t>
            </a:r>
            <a:endParaRPr lang="fr-FR" sz="2000" dirty="0">
              <a:latin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152</Words>
  <Application>Microsoft Office PowerPoint</Application>
  <PresentationFormat>Affichage à l'écran (4:3)</PresentationFormat>
  <Paragraphs>35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97</cp:revision>
  <dcterms:created xsi:type="dcterms:W3CDTF">2003-09-18T10:01:29Z</dcterms:created>
  <dcterms:modified xsi:type="dcterms:W3CDTF">2022-06-26T15:04:38Z</dcterms:modified>
</cp:coreProperties>
</file>