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56" r:id="rId4"/>
    <p:sldId id="257" r:id="rId5"/>
    <p:sldId id="258" r:id="rId6"/>
    <p:sldId id="261" r:id="rId7"/>
    <p:sldId id="262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6" autoAdjust="0"/>
    <p:restoredTop sz="94660"/>
  </p:normalViewPr>
  <p:slideViewPr>
    <p:cSldViewPr snapToGrid="0">
      <p:cViewPr varScale="1">
        <p:scale>
          <a:sx n="67" d="100"/>
          <a:sy n="67" d="100"/>
        </p:scale>
        <p:origin x="39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69DDE-8480-4394-991E-45F29365CA9B}" type="datetimeFigureOut">
              <a:rPr lang="fr-FR" smtClean="0"/>
              <a:t>29/09/2022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E6058-5807-4EB5-97CC-C5652F36EA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9255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69DDE-8480-4394-991E-45F29365CA9B}" type="datetimeFigureOut">
              <a:rPr lang="fr-FR" smtClean="0"/>
              <a:t>29/09/2022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E6058-5807-4EB5-97CC-C5652F36EA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9181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69DDE-8480-4394-991E-45F29365CA9B}" type="datetimeFigureOut">
              <a:rPr lang="fr-FR" smtClean="0"/>
              <a:t>29/09/2022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E6058-5807-4EB5-97CC-C5652F36EA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5532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69DDE-8480-4394-991E-45F29365CA9B}" type="datetimeFigureOut">
              <a:rPr lang="fr-FR" smtClean="0"/>
              <a:t>29/09/2022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E6058-5807-4EB5-97CC-C5652F36EA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6136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69DDE-8480-4394-991E-45F29365CA9B}" type="datetimeFigureOut">
              <a:rPr lang="fr-FR" smtClean="0"/>
              <a:t>29/09/2022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E6058-5807-4EB5-97CC-C5652F36EA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153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69DDE-8480-4394-991E-45F29365CA9B}" type="datetimeFigureOut">
              <a:rPr lang="fr-FR" smtClean="0"/>
              <a:t>29/09/2022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E6058-5807-4EB5-97CC-C5652F36EA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9108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69DDE-8480-4394-991E-45F29365CA9B}" type="datetimeFigureOut">
              <a:rPr lang="fr-FR" smtClean="0"/>
              <a:t>29/09/2022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E6058-5807-4EB5-97CC-C5652F36EA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0677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69DDE-8480-4394-991E-45F29365CA9B}" type="datetimeFigureOut">
              <a:rPr lang="fr-FR" smtClean="0"/>
              <a:t>29/09/2022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E6058-5807-4EB5-97CC-C5652F36EA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3590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69DDE-8480-4394-991E-45F29365CA9B}" type="datetimeFigureOut">
              <a:rPr lang="fr-FR" smtClean="0"/>
              <a:t>29/09/2022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E6058-5807-4EB5-97CC-C5652F36EA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0310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69DDE-8480-4394-991E-45F29365CA9B}" type="datetimeFigureOut">
              <a:rPr lang="fr-FR" smtClean="0"/>
              <a:t>29/09/2022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E6058-5807-4EB5-97CC-C5652F36EA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2499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69DDE-8480-4394-991E-45F29365CA9B}" type="datetimeFigureOut">
              <a:rPr lang="fr-FR" smtClean="0"/>
              <a:t>29/09/2022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E6058-5807-4EB5-97CC-C5652F36EA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7059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169DDE-8480-4394-991E-45F29365CA9B}" type="datetimeFigureOut">
              <a:rPr lang="fr-FR" smtClean="0"/>
              <a:t>29/09/2022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1E6058-5807-4EB5-97CC-C5652F36EA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7573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2416765"/>
              </p:ext>
            </p:extLst>
          </p:nvPr>
        </p:nvGraphicFramePr>
        <p:xfrm>
          <a:off x="825910" y="1620535"/>
          <a:ext cx="4190846" cy="33367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90846"/>
              </a:tblGrid>
              <a:tr h="10295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2400" dirty="0">
                          <a:effectLst/>
                        </a:rPr>
                        <a:t>Aristote (IVème s. av JC)</a:t>
                      </a:r>
                      <a:endParaRPr lang="fr-FR" sz="16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2400" dirty="0">
                          <a:effectLst/>
                        </a:rPr>
                        <a:t>Ptolémée (II</a:t>
                      </a:r>
                      <a:r>
                        <a:rPr lang="fr-CA" sz="2400" baseline="30000" dirty="0">
                          <a:effectLst/>
                        </a:rPr>
                        <a:t>ème</a:t>
                      </a:r>
                      <a:r>
                        <a:rPr lang="fr-CA" sz="2400" dirty="0">
                          <a:effectLst/>
                        </a:rPr>
                        <a:t> siècle après JC)</a:t>
                      </a:r>
                      <a:endParaRPr lang="fr-F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 anchor="ctr"/>
                </a:tc>
              </a:tr>
              <a:tr h="23071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2400" dirty="0">
                          <a:effectLst/>
                        </a:rPr>
                        <a:t>Les corps pesants tendent à rejoindre leur lieu naturel : le centre du monde, donc le centre de la Terre (qui est immobile) ; distinction entre la  Terre et Ciel (nature différente) </a:t>
                      </a:r>
                      <a:endParaRPr lang="fr-F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 anchor="ctr"/>
                </a:tc>
              </a:tr>
            </a:tbl>
          </a:graphicData>
        </a:graphic>
      </p:graphicFrame>
      <p:pic>
        <p:nvPicPr>
          <p:cNvPr id="4098" name="Picture 2" descr="https://i.pinimg.com/originals/d4/96/64/d49664c13386a5ef7e623d47689e2669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64" t="6952" r="4231" b="6801"/>
          <a:stretch/>
        </p:blipFill>
        <p:spPr bwMode="auto">
          <a:xfrm>
            <a:off x="5472112" y="1024349"/>
            <a:ext cx="4614863" cy="452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53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711" y="271463"/>
            <a:ext cx="4462463" cy="3970836"/>
          </a:xfrm>
          <a:prstGeom prst="rect">
            <a:avLst/>
          </a:prstGeom>
        </p:spPr>
      </p:pic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0325414"/>
              </p:ext>
            </p:extLst>
          </p:nvPr>
        </p:nvGraphicFramePr>
        <p:xfrm>
          <a:off x="1157287" y="1278096"/>
          <a:ext cx="3486151" cy="37225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86151"/>
              </a:tblGrid>
              <a:tr h="15432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2800" dirty="0">
                          <a:effectLst/>
                          <a:latin typeface="+mn-lt"/>
                        </a:rPr>
                        <a:t>Galilée</a:t>
                      </a:r>
                      <a:endParaRPr lang="fr-FR" sz="2800" dirty="0">
                        <a:effectLst/>
                        <a:latin typeface="+mn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2800" dirty="0" smtClean="0">
                          <a:effectLst/>
                          <a:latin typeface="+mn-lt"/>
                        </a:rPr>
                        <a:t>1630</a:t>
                      </a:r>
                      <a:endParaRPr lang="fr-FR" sz="2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 anchor="ctr"/>
                </a:tc>
              </a:tr>
              <a:tr h="21793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2800" dirty="0">
                          <a:effectLst/>
                          <a:latin typeface="+mn-lt"/>
                        </a:rPr>
                        <a:t>Étude expérimentale </a:t>
                      </a:r>
                      <a:endParaRPr lang="fr-FR" sz="28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2800" dirty="0">
                          <a:effectLst/>
                          <a:latin typeface="+mn-lt"/>
                        </a:rPr>
                        <a:t>et mathématisation de la description du mouvement de chute</a:t>
                      </a:r>
                      <a:endParaRPr lang="fr-FR" sz="2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 anchor="ctr"/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6081710" y="4386262"/>
            <a:ext cx="446246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« les espaces parcourus sont toujours comme les carrés des temps »…</a:t>
            </a:r>
          </a:p>
          <a:p>
            <a:pPr algn="ctr"/>
            <a:endParaRPr lang="fr-FR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fr-FR" b="1" dirty="0" smtClean="0">
                <a:latin typeface="Calibri" panose="020F0502020204030204" pitchFamily="34" charset="0"/>
              </a:rPr>
              <a:t>Galileo </a:t>
            </a:r>
            <a:r>
              <a:rPr lang="fr-FR" b="1" dirty="0" err="1" smtClean="0">
                <a:latin typeface="Calibri" panose="020F0502020204030204" pitchFamily="34" charset="0"/>
              </a:rPr>
              <a:t>Galilei</a:t>
            </a:r>
            <a:r>
              <a:rPr lang="fr-FR" b="1" dirty="0" smtClean="0">
                <a:latin typeface="Calibri" panose="020F0502020204030204" pitchFamily="34" charset="0"/>
              </a:rPr>
              <a:t> </a:t>
            </a:r>
          </a:p>
          <a:p>
            <a:pPr algn="ctr"/>
            <a:r>
              <a:rPr lang="it-IT" i="1" dirty="0"/>
              <a:t>Discorsi e dimostrazioni matematiche intorno a due nuove scienze attenenti alla meccanica e i movimenti locali</a:t>
            </a:r>
            <a:r>
              <a:rPr lang="fr-FR" dirty="0" smtClean="0"/>
              <a:t>. </a:t>
            </a:r>
            <a:r>
              <a:rPr lang="fr-FR" dirty="0" smtClean="0">
                <a:latin typeface="Calibri" panose="020F0502020204030204" pitchFamily="34" charset="0"/>
              </a:rPr>
              <a:t>1638.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9736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8093488"/>
              </p:ext>
            </p:extLst>
          </p:nvPr>
        </p:nvGraphicFramePr>
        <p:xfrm>
          <a:off x="1157288" y="983913"/>
          <a:ext cx="4686300" cy="4267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86300"/>
              </a:tblGrid>
              <a:tr h="4151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2800" dirty="0">
                          <a:effectLst/>
                        </a:rPr>
                        <a:t>Descartes</a:t>
                      </a:r>
                      <a:endParaRPr lang="fr-FR" sz="18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2800" dirty="0">
                          <a:effectLst/>
                        </a:rPr>
                        <a:t>1630</a:t>
                      </a:r>
                      <a:endParaRPr lang="fr-FR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2800" dirty="0">
                          <a:effectLst/>
                        </a:rPr>
                        <a:t>Un fluide subtil existe entre les objets célestes et ses “tourbillons” expliquent les mouvements</a:t>
                      </a:r>
                      <a:endParaRPr lang="fr-FR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8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dirty="0" smtClean="0"/>
                        <a:t>Le cosmos est organisé en tourbillons ou cieux.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CA" sz="2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 anchor="ctr"/>
                </a:tc>
              </a:tr>
            </a:tbl>
          </a:graphicData>
        </a:graphic>
      </p:graphicFrame>
      <p:pic>
        <p:nvPicPr>
          <p:cNvPr id="1025" name="Image 2" descr="https://i.pinimg.com/736x/72/a5/b5/72a5b5f1b19021a6c3e363d10c012d3a--tourbillons-descart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975" y="286491"/>
            <a:ext cx="3243261" cy="5467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843588" y="5626834"/>
            <a:ext cx="46863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b="1" i="0" dirty="0" smtClean="0">
                <a:effectLst/>
              </a:rPr>
              <a:t>René Descartes</a:t>
            </a:r>
            <a:endParaRPr lang="fr-FR" sz="2000" b="0" i="0" dirty="0" smtClean="0">
              <a:effectLst/>
            </a:endParaRPr>
          </a:p>
          <a:p>
            <a:pPr algn="ctr"/>
            <a:r>
              <a:rPr lang="fr-FR" sz="2000" b="0" i="1" dirty="0" smtClean="0">
                <a:effectLst/>
              </a:rPr>
              <a:t>Le Monde ou Traité de la Lumière</a:t>
            </a:r>
            <a:r>
              <a:rPr lang="fr-FR" sz="2400" dirty="0" smtClean="0"/>
              <a:t>. </a:t>
            </a:r>
            <a:r>
              <a:rPr lang="fr-FR" sz="2000" dirty="0" smtClean="0"/>
              <a:t>1633</a:t>
            </a:r>
            <a:endParaRPr lang="fr-FR" b="0" i="1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7395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4550470"/>
              </p:ext>
            </p:extLst>
          </p:nvPr>
        </p:nvGraphicFramePr>
        <p:xfrm>
          <a:off x="971550" y="763747"/>
          <a:ext cx="3657601" cy="5120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57601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2800" dirty="0">
                          <a:effectLst/>
                        </a:rPr>
                        <a:t>Newton</a:t>
                      </a:r>
                      <a:endParaRPr lang="fr-FR" sz="28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2800" dirty="0">
                          <a:effectLst/>
                        </a:rPr>
                        <a:t>1700</a:t>
                      </a:r>
                      <a:endParaRPr lang="fr-FR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2800" dirty="0">
                          <a:effectLst/>
                        </a:rPr>
                        <a:t>Interaction (force) à distance (instantanée et sans intermédiaire matériel) entre les objets : explication de la rotation de la Lune autour de la Terre par la même force que celle qui fait tomber la pomme</a:t>
                      </a:r>
                      <a:endParaRPr lang="fr-FR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 anchor="ctr"/>
                </a:tc>
              </a:tr>
            </a:tbl>
          </a:graphicData>
        </a:graphic>
      </p:graphicFrame>
      <p:pic>
        <p:nvPicPr>
          <p:cNvPr id="2050" name="Picture 2" descr="Prinicipia-titl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925" y="935197"/>
            <a:ext cx="2859087" cy="3959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5118574" y="4895032"/>
            <a:ext cx="31057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/>
              <a:t>Isaac Newton </a:t>
            </a:r>
          </a:p>
          <a:p>
            <a:pPr algn="ctr"/>
            <a:r>
              <a:rPr lang="fr-FR" sz="2000" i="1" dirty="0" err="1"/>
              <a:t>Principia</a:t>
            </a:r>
            <a:r>
              <a:rPr lang="fr-FR" sz="2000" i="1" dirty="0"/>
              <a:t> </a:t>
            </a:r>
            <a:r>
              <a:rPr lang="fr-FR" sz="2000" i="1" dirty="0" err="1"/>
              <a:t>Matematica</a:t>
            </a:r>
            <a:r>
              <a:rPr lang="fr-FR" dirty="0" smtClean="0"/>
              <a:t>. </a:t>
            </a:r>
            <a:r>
              <a:rPr lang="fr-FR" sz="2000" dirty="0" smtClean="0"/>
              <a:t>1687</a:t>
            </a:r>
            <a:r>
              <a:rPr lang="fr-FR" dirty="0" smtClean="0"/>
              <a:t>.</a:t>
            </a:r>
            <a:endParaRPr lang="fr-FR" dirty="0"/>
          </a:p>
        </p:txBody>
      </p:sp>
      <p:pic>
        <p:nvPicPr>
          <p:cNvPr id="7" name="Image 6" descr="https://parlonssciences.ca/sites/default/files/styles/large/public/2019-10/equation_Newton%E2%80%99s_Universal_Law_of_Gravitation.png?itok=RtM2zHgM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20"/>
          <a:stretch/>
        </p:blipFill>
        <p:spPr bwMode="auto">
          <a:xfrm>
            <a:off x="8347712" y="2157255"/>
            <a:ext cx="3000059" cy="2086133"/>
          </a:xfrm>
          <a:prstGeom prst="rect">
            <a:avLst/>
          </a:prstGeom>
          <a:noFill/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3428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2636482"/>
              </p:ext>
            </p:extLst>
          </p:nvPr>
        </p:nvGraphicFramePr>
        <p:xfrm>
          <a:off x="1185862" y="1021565"/>
          <a:ext cx="4672013" cy="47577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72013"/>
              </a:tblGrid>
              <a:tr h="15497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2800" dirty="0">
                          <a:effectLst/>
                          <a:latin typeface="+mn-lt"/>
                        </a:rPr>
                        <a:t>Faraday 1850</a:t>
                      </a:r>
                      <a:endParaRPr lang="fr-FR" sz="2800" dirty="0">
                        <a:effectLst/>
                        <a:latin typeface="+mn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1200" dirty="0">
                          <a:effectLst/>
                          <a:latin typeface="+mn-lt"/>
                        </a:rPr>
                        <a:t> </a:t>
                      </a:r>
                      <a:endParaRPr lang="fr-FR" sz="1200" dirty="0">
                        <a:effectLst/>
                        <a:latin typeface="+mn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2800" dirty="0">
                          <a:effectLst/>
                          <a:latin typeface="+mn-lt"/>
                        </a:rPr>
                        <a:t>Maxwell 1860</a:t>
                      </a:r>
                      <a:endParaRPr lang="fr-FR" sz="2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 anchor="ctr"/>
                </a:tc>
              </a:tr>
              <a:tr h="32079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2800" dirty="0">
                          <a:effectLst/>
                          <a:latin typeface="+mn-lt"/>
                        </a:rPr>
                        <a:t>Notion de champ </a:t>
                      </a:r>
                      <a:r>
                        <a:rPr lang="fr-CA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(par comparaison avec l’électricité) : </a:t>
                      </a:r>
                      <a:endParaRPr lang="fr-FR" sz="28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2800" dirty="0">
                          <a:effectLst/>
                          <a:latin typeface="+mn-lt"/>
                        </a:rPr>
                        <a:t>la Terre crée un champ de gravitation (propriété non matérielle de l’espace) </a:t>
                      </a:r>
                      <a:endParaRPr lang="fr-CA" sz="2800" dirty="0" smtClean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2800" dirty="0" smtClean="0">
                          <a:effectLst/>
                          <a:latin typeface="+mn-lt"/>
                        </a:rPr>
                        <a:t>qui </a:t>
                      </a:r>
                      <a:r>
                        <a:rPr lang="fr-CA" sz="2800" dirty="0">
                          <a:effectLst/>
                          <a:latin typeface="+mn-lt"/>
                        </a:rPr>
                        <a:t>agit sur la </a:t>
                      </a:r>
                      <a:r>
                        <a:rPr lang="fr-CA" sz="2800" dirty="0" smtClean="0">
                          <a:effectLst/>
                          <a:latin typeface="+mn-lt"/>
                        </a:rPr>
                        <a:t>pomme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28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et sur la Lune</a:t>
                      </a:r>
                      <a:endParaRPr lang="fr-FR" sz="2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 anchor="ctr"/>
                </a:tc>
              </a:tr>
            </a:tbl>
          </a:graphicData>
        </a:graphic>
      </p:graphicFrame>
      <p:pic>
        <p:nvPicPr>
          <p:cNvPr id="3074" name="Picture 2" descr="Lignes du champ de gravitation de la Ter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289" y="482600"/>
            <a:ext cx="3085595" cy="2246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7128" y="4907765"/>
            <a:ext cx="2475168" cy="87153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9474" y="3065958"/>
            <a:ext cx="3390476" cy="15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881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7110713"/>
              </p:ext>
            </p:extLst>
          </p:nvPr>
        </p:nvGraphicFramePr>
        <p:xfrm>
          <a:off x="842962" y="601187"/>
          <a:ext cx="4457700" cy="58234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57700"/>
              </a:tblGrid>
              <a:tr h="15562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2800" dirty="0" smtClean="0">
                          <a:effectLst/>
                        </a:rPr>
                        <a:t>Einstein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2800" dirty="0" smtClean="0">
                          <a:effectLst/>
                        </a:rPr>
                        <a:t>Relativité  Générale</a:t>
                      </a:r>
                      <a:endParaRPr lang="fr-FR" sz="28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2800" dirty="0">
                          <a:effectLst/>
                        </a:rPr>
                        <a:t>1915</a:t>
                      </a:r>
                      <a:endParaRPr lang="fr-FR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CA" sz="28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2800" dirty="0" smtClean="0">
                          <a:effectLst/>
                        </a:rPr>
                        <a:t>La Terre “courbe” </a:t>
                      </a:r>
                      <a:r>
                        <a:rPr lang="fr-CA" sz="2800" dirty="0">
                          <a:effectLst/>
                        </a:rPr>
                        <a:t>l’espace ; </a:t>
                      </a:r>
                      <a:endParaRPr lang="fr-FR" sz="2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2800" dirty="0">
                          <a:effectLst/>
                        </a:rPr>
                        <a:t>la pomme et la Lune ne font que suivre cette </a:t>
                      </a:r>
                      <a:r>
                        <a:rPr lang="fr-CA" sz="2800" dirty="0" smtClean="0">
                          <a:effectLst/>
                        </a:rPr>
                        <a:t>courbure.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CA" sz="28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2800" dirty="0" smtClean="0">
                          <a:effectLst/>
                        </a:rPr>
                        <a:t>Mêmes conceptions pour le</a:t>
                      </a:r>
                      <a:r>
                        <a:rPr lang="fr-CA" sz="2800" baseline="0" dirty="0" smtClean="0">
                          <a:effectLst/>
                        </a:rPr>
                        <a:t> Soleil et le planètes…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2800" baseline="0" dirty="0" smtClean="0">
                          <a:effectLst/>
                        </a:rPr>
                        <a:t>Les trous noirs…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2800" baseline="0" dirty="0" smtClean="0">
                          <a:effectLst/>
                        </a:rPr>
                        <a:t>Les ondes gravitationnelles…</a:t>
                      </a:r>
                      <a:endParaRPr lang="fr-FR" sz="2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2800" dirty="0">
                          <a:effectLst/>
                        </a:rPr>
                        <a:t> </a:t>
                      </a:r>
                      <a:endParaRPr lang="fr-FR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 anchor="ctr"/>
                </a:tc>
              </a:tr>
            </a:tbl>
          </a:graphicData>
        </a:graphic>
      </p:graphicFrame>
      <p:pic>
        <p:nvPicPr>
          <p:cNvPr id="6148" name="Picture 4" descr="https://vivreaulycee.fr/wp-content/uploads/2018/11/VISUEL-1-768x41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28" t="14739" r="12088" b="7912"/>
          <a:stretch/>
        </p:blipFill>
        <p:spPr bwMode="auto">
          <a:xfrm>
            <a:off x="6428565" y="638862"/>
            <a:ext cx="4496154" cy="2628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2894" y="3943350"/>
            <a:ext cx="2580491" cy="962025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6333770" y="5134489"/>
            <a:ext cx="16048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 smtClean="0"/>
              <a:t>Courbure de </a:t>
            </a:r>
          </a:p>
          <a:p>
            <a:pPr algn="ctr"/>
            <a:r>
              <a:rPr lang="fr-FR" b="1" dirty="0" smtClean="0"/>
              <a:t>l’espace-temps</a:t>
            </a:r>
            <a:endParaRPr lang="fr-FR" b="1" dirty="0"/>
          </a:p>
        </p:txBody>
      </p:sp>
      <p:sp>
        <p:nvSpPr>
          <p:cNvPr id="10" name="ZoneTexte 9"/>
          <p:cNvSpPr txBox="1"/>
          <p:nvPr/>
        </p:nvSpPr>
        <p:spPr>
          <a:xfrm>
            <a:off x="9062488" y="5134489"/>
            <a:ext cx="18122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 smtClean="0"/>
              <a:t>Répartition de </a:t>
            </a:r>
          </a:p>
          <a:p>
            <a:pPr algn="ctr"/>
            <a:r>
              <a:rPr lang="fr-FR" b="1" dirty="0" smtClean="0"/>
              <a:t>Masse et énergie</a:t>
            </a:r>
            <a:endParaRPr lang="fr-FR" b="1" dirty="0"/>
          </a:p>
        </p:txBody>
      </p:sp>
      <p:cxnSp>
        <p:nvCxnSpPr>
          <p:cNvPr id="9" name="Connecteur droit avec flèche 8"/>
          <p:cNvCxnSpPr/>
          <p:nvPr/>
        </p:nvCxnSpPr>
        <p:spPr>
          <a:xfrm flipV="1">
            <a:off x="7100702" y="4696767"/>
            <a:ext cx="236148" cy="4377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 flipH="1" flipV="1">
            <a:off x="9373848" y="4701786"/>
            <a:ext cx="236148" cy="4377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9042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physique.coursgratuits.net/physique-quantique-des-champs/img/physat89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25"/>
          <a:stretch/>
        </p:blipFill>
        <p:spPr bwMode="auto">
          <a:xfrm>
            <a:off x="6600827" y="271463"/>
            <a:ext cx="3336924" cy="3493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1452228"/>
              </p:ext>
            </p:extLst>
          </p:nvPr>
        </p:nvGraphicFramePr>
        <p:xfrm>
          <a:off x="842962" y="876787"/>
          <a:ext cx="3871913" cy="52339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71913"/>
              </a:tblGrid>
              <a:tr h="11576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2800" dirty="0">
                          <a:effectLst/>
                        </a:rPr>
                        <a:t>Mécanique quantique</a:t>
                      </a:r>
                      <a:endParaRPr lang="fr-FR" sz="28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2800" dirty="0">
                          <a:effectLst/>
                        </a:rPr>
                        <a:t>1920</a:t>
                      </a:r>
                      <a:endParaRPr lang="fr-FR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 anchor="ctr"/>
                </a:tc>
              </a:tr>
              <a:tr h="40763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2800" dirty="0">
                          <a:effectLst/>
                        </a:rPr>
                        <a:t>La Terre et la pomme (ou la Lune) échangent des </a:t>
                      </a:r>
                      <a:r>
                        <a:rPr lang="fr-CA" sz="2800" dirty="0" smtClean="0">
                          <a:effectLst/>
                        </a:rPr>
                        <a:t>gravitons, </a:t>
                      </a:r>
                      <a:r>
                        <a:rPr lang="fr-CA" sz="2800" dirty="0">
                          <a:effectLst/>
                        </a:rPr>
                        <a:t>particules élémentaires </a:t>
                      </a:r>
                      <a:endParaRPr lang="fr-FR" sz="2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2800" dirty="0">
                          <a:effectLst/>
                        </a:rPr>
                        <a:t>hypothétiques qui transmettraient la gravité (comme le photon est la particule associée à l’interaction électrique)</a:t>
                      </a:r>
                      <a:endParaRPr lang="fr-FR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 anchor="ctr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938838" y="5014135"/>
            <a:ext cx="537686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Malgré de nombreuses tentatives, le graviton n'a été ni observé, ni même théoriquement bien cerné. À ce jour, toutes les tentatives de créer une théorie simple de la </a:t>
            </a:r>
            <a:r>
              <a:rPr lang="fr-FR" sz="1600" b="0" i="0" u="none" strike="noStrike" dirty="0" smtClean="0">
                <a:solidFill>
                  <a:srgbClr val="3366CC"/>
                </a:solidFill>
                <a:effectLst/>
                <a:latin typeface="Arial" panose="020B0604020202020204" pitchFamily="34" charset="0"/>
              </a:rPr>
              <a:t>gravité quantique</a:t>
            </a:r>
            <a:r>
              <a:rPr lang="fr-FR" sz="1600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ont échoué</a:t>
            </a:r>
            <a:r>
              <a:rPr lang="fr-FR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 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9758363" y="1418188"/>
            <a:ext cx="18367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Interaction électrique : échange de photon</a:t>
            </a:r>
            <a:endParaRPr lang="fr-FR" sz="2000" dirty="0"/>
          </a:p>
        </p:txBody>
      </p:sp>
      <p:sp>
        <p:nvSpPr>
          <p:cNvPr id="8" name="ZoneTexte 7"/>
          <p:cNvSpPr txBox="1"/>
          <p:nvPr/>
        </p:nvSpPr>
        <p:spPr>
          <a:xfrm>
            <a:off x="6249192" y="4204083"/>
            <a:ext cx="47561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Interaction gravitationnelle : </a:t>
            </a:r>
          </a:p>
          <a:p>
            <a:pPr algn="ctr"/>
            <a:r>
              <a:rPr lang="fr-FR" sz="2000" b="1" dirty="0" smtClean="0"/>
              <a:t>échange de graviton ???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371851722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271</Words>
  <Application>Microsoft Office PowerPoint</Application>
  <PresentationFormat>Grand écran</PresentationFormat>
  <Paragraphs>53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jean claude marot</dc:creator>
  <cp:lastModifiedBy>jean claude marot</cp:lastModifiedBy>
  <cp:revision>14</cp:revision>
  <dcterms:created xsi:type="dcterms:W3CDTF">2022-09-29T11:32:15Z</dcterms:created>
  <dcterms:modified xsi:type="dcterms:W3CDTF">2022-09-29T14:17:22Z</dcterms:modified>
</cp:coreProperties>
</file>