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  <a:srgbClr val="FF3300"/>
    <a:srgbClr val="33CC33"/>
    <a:srgbClr val="6666FF"/>
    <a:srgbClr val="FF3399"/>
    <a:srgbClr val="0000FF"/>
    <a:srgbClr val="CCCCFF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82" autoAdjust="0"/>
    <p:restoredTop sz="94660"/>
  </p:normalViewPr>
  <p:slideViewPr>
    <p:cSldViewPr snapToGrid="0">
      <p:cViewPr varScale="1">
        <p:scale>
          <a:sx n="63" d="100"/>
          <a:sy n="63" d="100"/>
        </p:scale>
        <p:origin x="179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B809981-3707-4E3C-AC27-32A5E9DA59C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33761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22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26DD05F-9A20-4C8E-9B0F-064FC2271DE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090022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952642F-62B8-4649-A208-856A7F7E990D}" type="slidenum">
              <a:rPr lang="fr-FR" altLang="fr-FR"/>
              <a:pPr eaLnBrk="1" hangingPunct="1"/>
              <a:t>1</a:t>
            </a:fld>
            <a:endParaRPr lang="fr-FR" altLang="fr-FR"/>
          </a:p>
        </p:txBody>
      </p:sp>
      <p:sp>
        <p:nvSpPr>
          <p:cNvPr id="102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8459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044D70D-476D-4F05-BCA9-B4D40B34C137}" type="slidenum">
              <a:rPr lang="fr-FR" altLang="fr-FR"/>
              <a:pPr eaLnBrk="1" hangingPunct="1"/>
              <a:t>2</a:t>
            </a:fld>
            <a:endParaRPr lang="fr-FR" altLang="fr-FR"/>
          </a:p>
        </p:txBody>
      </p:sp>
      <p:sp>
        <p:nvSpPr>
          <p:cNvPr id="112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2991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CA6FC65-8077-4D83-A570-64AF7C07A22E}" type="slidenum">
              <a:rPr lang="fr-FR" altLang="fr-FR"/>
              <a:pPr eaLnBrk="1" hangingPunct="1"/>
              <a:t>3</a:t>
            </a:fld>
            <a:endParaRPr lang="fr-FR" altLang="fr-FR"/>
          </a:p>
        </p:txBody>
      </p:sp>
      <p:sp>
        <p:nvSpPr>
          <p:cNvPr id="122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505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DF3DCD9-D31F-47E3-BFAC-3BC60A8349E2}" type="slidenum">
              <a:rPr lang="fr-FR" altLang="fr-FR"/>
              <a:pPr eaLnBrk="1" hangingPunct="1"/>
              <a:t>4</a:t>
            </a:fld>
            <a:endParaRPr lang="fr-FR" altLang="fr-FR"/>
          </a:p>
        </p:txBody>
      </p:sp>
      <p:sp>
        <p:nvSpPr>
          <p:cNvPr id="133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4392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55F2C1B-DB65-42E6-A389-0085CC59CFDB}" type="slidenum">
              <a:rPr lang="fr-FR" altLang="fr-FR"/>
              <a:pPr eaLnBrk="1" hangingPunct="1"/>
              <a:t>5</a:t>
            </a:fld>
            <a:endParaRPr lang="fr-FR" altLang="fr-FR"/>
          </a:p>
        </p:txBody>
      </p:sp>
      <p:sp>
        <p:nvSpPr>
          <p:cNvPr id="143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6309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946784C-8139-492C-B9C5-BB563FDAEBB1}" type="slidenum">
              <a:rPr lang="fr-FR" altLang="fr-FR"/>
              <a:pPr eaLnBrk="1" hangingPunct="1"/>
              <a:t>6</a:t>
            </a:fld>
            <a:endParaRPr lang="fr-FR" altLang="fr-FR"/>
          </a:p>
        </p:txBody>
      </p:sp>
      <p:sp>
        <p:nvSpPr>
          <p:cNvPr id="153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3418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6CB86A6-B621-4A96-8932-5FAFE7AA967E}" type="slidenum">
              <a:rPr lang="fr-FR" altLang="fr-FR"/>
              <a:pPr eaLnBrk="1" hangingPunct="1"/>
              <a:t>7</a:t>
            </a:fld>
            <a:endParaRPr lang="fr-FR" altLang="fr-FR"/>
          </a:p>
        </p:txBody>
      </p:sp>
      <p:sp>
        <p:nvSpPr>
          <p:cNvPr id="163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9427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2D199D-3404-4AFC-A2A0-A1B7005C91B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11207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77C102-9EA1-4DFA-B799-9DBE08F30BA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49180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0954E7-D0C6-42DD-B50D-987792C9FDF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26585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9AA921-C1C9-457C-ABEE-098D418A8D1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3629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66E8E0-A756-413C-9E5A-FDF12F82148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42648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3877D3-6FF8-47F6-8547-BCC7701EDD9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46610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0B7161-B5B3-486C-BA1E-2D952E20FC6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64583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85AA3B-1952-4F94-8484-D0F364BE5CF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00969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88DAC5-2837-4F98-BAC3-ACBE688EC89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41640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984C8D-59B0-4353-815C-71C13A7EED1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97062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C8F935-31A1-4B51-AA45-3127EBCA70E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75282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A73762B-A044-484F-805C-370CAD4FDECE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file:///F:\01-JC\01%20sauvegarde%2026%2011%202006\01-COURS\01%20TS%20TS-SPE\02%20cours%20TS-SPE\01%20sp&#233;%20chimie\CS1%20extraire\dissolution\eugenol.mo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file:///F:\01-JC\01%20sauvegarde%2026%2011%202006\01-COURS\01%20TS%20TS-SPE\02%20cours%20TS-SPE\01%20sp&#233;%20chimie\CS1%20extraire\dissolution\eugenol.mo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752475" y="444500"/>
            <a:ext cx="5546725" cy="528638"/>
          </a:xfrm>
          <a:prstGeom prst="rect">
            <a:avLst/>
          </a:prstGeom>
          <a:solidFill>
            <a:srgbClr val="FFFF99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800">
                <a:solidFill>
                  <a:srgbClr val="0000FF"/>
                </a:solidFill>
              </a:rPr>
              <a:t>EXTRACTION LIQUIDE-LIQUIDE</a:t>
            </a: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362075" y="2592388"/>
            <a:ext cx="19065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000" b="1">
                <a:solidFill>
                  <a:srgbClr val="6666FF"/>
                </a:solidFill>
              </a:rPr>
              <a:t>Deux solvants</a:t>
            </a:r>
          </a:p>
          <a:p>
            <a:pPr eaLnBrk="1" hangingPunct="1"/>
            <a:r>
              <a:rPr lang="fr-FR" altLang="fr-FR" sz="2000" b="1">
                <a:solidFill>
                  <a:srgbClr val="6666FF"/>
                </a:solidFill>
              </a:rPr>
              <a:t>non miscibles</a:t>
            </a:r>
          </a:p>
        </p:txBody>
      </p:sp>
      <p:grpSp>
        <p:nvGrpSpPr>
          <p:cNvPr id="4100" name="Group 39"/>
          <p:cNvGrpSpPr>
            <a:grpSpLocks/>
          </p:cNvGrpSpPr>
          <p:nvPr/>
        </p:nvGrpSpPr>
        <p:grpSpPr bwMode="auto">
          <a:xfrm>
            <a:off x="3527425" y="1663700"/>
            <a:ext cx="1914525" cy="4757738"/>
            <a:chOff x="2222" y="1048"/>
            <a:chExt cx="1206" cy="2997"/>
          </a:xfrm>
        </p:grpSpPr>
        <p:pic>
          <p:nvPicPr>
            <p:cNvPr id="4108" name="Picture 2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2" y="1048"/>
              <a:ext cx="1074" cy="2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9" name="Rectangle 25"/>
            <p:cNvSpPr>
              <a:spLocks noChangeArrowheads="1"/>
            </p:cNvSpPr>
            <p:nvPr/>
          </p:nvSpPr>
          <p:spPr bwMode="auto">
            <a:xfrm>
              <a:off x="2908" y="2462"/>
              <a:ext cx="514" cy="7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4110" name="Rectangle 26"/>
            <p:cNvSpPr>
              <a:spLocks noChangeArrowheads="1"/>
            </p:cNvSpPr>
            <p:nvPr/>
          </p:nvSpPr>
          <p:spPr bwMode="auto">
            <a:xfrm>
              <a:off x="3091" y="3160"/>
              <a:ext cx="244" cy="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4111" name="Rectangle 27"/>
            <p:cNvSpPr>
              <a:spLocks noChangeArrowheads="1"/>
            </p:cNvSpPr>
            <p:nvPr/>
          </p:nvSpPr>
          <p:spPr bwMode="auto">
            <a:xfrm>
              <a:off x="3187" y="3291"/>
              <a:ext cx="227" cy="2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4112" name="Rectangle 28"/>
            <p:cNvSpPr>
              <a:spLocks noChangeArrowheads="1"/>
            </p:cNvSpPr>
            <p:nvPr/>
          </p:nvSpPr>
          <p:spPr bwMode="auto">
            <a:xfrm>
              <a:off x="3209" y="1472"/>
              <a:ext cx="219" cy="1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4113" name="Rectangle 29"/>
            <p:cNvSpPr>
              <a:spLocks noChangeArrowheads="1"/>
            </p:cNvSpPr>
            <p:nvPr/>
          </p:nvSpPr>
          <p:spPr bwMode="auto">
            <a:xfrm>
              <a:off x="2672" y="1222"/>
              <a:ext cx="56" cy="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</p:grpSp>
      <p:grpSp>
        <p:nvGrpSpPr>
          <p:cNvPr id="3" name="Group 36"/>
          <p:cNvGrpSpPr>
            <a:grpSpLocks/>
          </p:cNvGrpSpPr>
          <p:nvPr/>
        </p:nvGrpSpPr>
        <p:grpSpPr bwMode="auto">
          <a:xfrm>
            <a:off x="5086350" y="1525588"/>
            <a:ext cx="2627313" cy="1052512"/>
            <a:chOff x="3204" y="961"/>
            <a:chExt cx="1655" cy="663"/>
          </a:xfrm>
        </p:grpSpPr>
        <p:sp>
          <p:nvSpPr>
            <p:cNvPr id="4106" name="Line 31"/>
            <p:cNvSpPr>
              <a:spLocks noChangeShapeType="1"/>
            </p:cNvSpPr>
            <p:nvPr/>
          </p:nvSpPr>
          <p:spPr bwMode="auto">
            <a:xfrm rot="10800000" flipV="1">
              <a:off x="3204" y="1292"/>
              <a:ext cx="496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07" name="Text Box 33"/>
            <p:cNvSpPr txBox="1">
              <a:spLocks noChangeArrowheads="1"/>
            </p:cNvSpPr>
            <p:nvPr/>
          </p:nvSpPr>
          <p:spPr bwMode="auto">
            <a:xfrm>
              <a:off x="3721" y="961"/>
              <a:ext cx="1138" cy="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2000">
                  <a:solidFill>
                    <a:srgbClr val="33CC33"/>
                  </a:solidFill>
                </a:rPr>
                <a:t>Cyclohexane </a:t>
              </a:r>
            </a:p>
            <a:p>
              <a:pPr eaLnBrk="1" hangingPunct="1"/>
              <a:r>
                <a:rPr lang="fr-FR" altLang="fr-FR" sz="2000">
                  <a:solidFill>
                    <a:srgbClr val="33CC33"/>
                  </a:solidFill>
                </a:rPr>
                <a:t>(d= 0,78 &lt; 1 </a:t>
              </a:r>
            </a:p>
            <a:p>
              <a:pPr eaLnBrk="1" hangingPunct="1"/>
              <a:r>
                <a:rPr lang="fr-FR" altLang="fr-FR" sz="2000">
                  <a:solidFill>
                    <a:srgbClr val="33CC33"/>
                  </a:solidFill>
                </a:rPr>
                <a:t>donc surnage)</a:t>
              </a:r>
            </a:p>
          </p:txBody>
        </p:sp>
      </p:grpSp>
      <p:grpSp>
        <p:nvGrpSpPr>
          <p:cNvPr id="4" name="Group 35"/>
          <p:cNvGrpSpPr>
            <a:grpSpLocks/>
          </p:cNvGrpSpPr>
          <p:nvPr/>
        </p:nvGrpSpPr>
        <p:grpSpPr bwMode="auto">
          <a:xfrm>
            <a:off x="5099050" y="3130550"/>
            <a:ext cx="2030413" cy="741363"/>
            <a:chOff x="3212" y="1972"/>
            <a:chExt cx="1279" cy="467"/>
          </a:xfrm>
        </p:grpSpPr>
        <p:sp>
          <p:nvSpPr>
            <p:cNvPr id="4104" name="Line 32"/>
            <p:cNvSpPr>
              <a:spLocks noChangeShapeType="1"/>
            </p:cNvSpPr>
            <p:nvPr/>
          </p:nvSpPr>
          <p:spPr bwMode="auto">
            <a:xfrm flipH="1" flipV="1">
              <a:off x="3212" y="1972"/>
              <a:ext cx="436" cy="3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05" name="Text Box 34"/>
            <p:cNvSpPr txBox="1">
              <a:spLocks noChangeArrowheads="1"/>
            </p:cNvSpPr>
            <p:nvPr/>
          </p:nvSpPr>
          <p:spPr bwMode="auto">
            <a:xfrm>
              <a:off x="3699" y="2208"/>
              <a:ext cx="7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>
                  <a:solidFill>
                    <a:srgbClr val="0000FF"/>
                  </a:solidFill>
                </a:rPr>
                <a:t>Eau (d =1)</a:t>
              </a:r>
            </a:p>
          </p:txBody>
        </p:sp>
      </p:grpSp>
      <p:sp>
        <p:nvSpPr>
          <p:cNvPr id="2085" name="Text Box 37"/>
          <p:cNvSpPr txBox="1">
            <a:spLocks noChangeArrowheads="1"/>
          </p:cNvSpPr>
          <p:nvPr/>
        </p:nvSpPr>
        <p:spPr bwMode="auto">
          <a:xfrm>
            <a:off x="952500" y="1346200"/>
            <a:ext cx="2611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000" b="1">
                <a:solidFill>
                  <a:srgbClr val="FF3399"/>
                </a:solidFill>
              </a:rPr>
              <a:t>Ampoule à décanter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/>
      <p:bldP spid="208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5" name="AutoShape 13"/>
          <p:cNvSpPr>
            <a:spLocks noChangeArrowheads="1"/>
          </p:cNvSpPr>
          <p:nvPr/>
        </p:nvSpPr>
        <p:spPr bwMode="auto">
          <a:xfrm>
            <a:off x="3305175" y="1046163"/>
            <a:ext cx="1152525" cy="762000"/>
          </a:xfrm>
          <a:custGeom>
            <a:avLst/>
            <a:gdLst>
              <a:gd name="T0" fmla="*/ 744232 w 21600"/>
              <a:gd name="T1" fmla="*/ 16545 h 21600"/>
              <a:gd name="T2" fmla="*/ 126191 w 21600"/>
              <a:gd name="T3" fmla="*/ 181081 h 21600"/>
              <a:gd name="T4" fmla="*/ 724330 w 21600"/>
              <a:gd name="T5" fmla="*/ 59690 h 21600"/>
              <a:gd name="T6" fmla="*/ 1296591 w 21600"/>
              <a:gd name="T7" fmla="*/ 381000 h 21600"/>
              <a:gd name="T8" fmla="*/ 1118429 w 21600"/>
              <a:gd name="T9" fmla="*/ 498828 h 21600"/>
              <a:gd name="T10" fmla="*/ 940215 w 21600"/>
              <a:gd name="T11" fmla="*/ 381000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20321" y="10800"/>
                </a:moveTo>
                <a:cubicBezTo>
                  <a:pt x="20321" y="5541"/>
                  <a:pt x="16058" y="1279"/>
                  <a:pt x="10800" y="1279"/>
                </a:cubicBezTo>
                <a:cubicBezTo>
                  <a:pt x="7628" y="1278"/>
                  <a:pt x="4665" y="2857"/>
                  <a:pt x="2897" y="5490"/>
                </a:cubicBezTo>
                <a:lnTo>
                  <a:pt x="1835" y="4776"/>
                </a:lnTo>
                <a:cubicBezTo>
                  <a:pt x="3841" y="1791"/>
                  <a:pt x="7202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20961" y="14140"/>
                </a:lnTo>
                <a:lnTo>
                  <a:pt x="17621" y="10800"/>
                </a:lnTo>
                <a:lnTo>
                  <a:pt x="20321" y="1080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2584450" y="1063625"/>
            <a:ext cx="8318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/>
              <a:t>Sel</a:t>
            </a:r>
          </a:p>
          <a:p>
            <a:pPr eaLnBrk="1" hangingPunct="1"/>
            <a:r>
              <a:rPr lang="fr-FR" altLang="fr-FR"/>
              <a:t>Na</a:t>
            </a:r>
            <a:r>
              <a:rPr lang="fr-FR" altLang="fr-FR" baseline="30000"/>
              <a:t>+</a:t>
            </a:r>
            <a:r>
              <a:rPr lang="fr-FR" altLang="fr-FR"/>
              <a:t>Cl</a:t>
            </a:r>
            <a:r>
              <a:rPr lang="fr-FR" altLang="fr-FR" baseline="30000"/>
              <a:t>-</a:t>
            </a:r>
          </a:p>
        </p:txBody>
      </p:sp>
      <p:sp>
        <p:nvSpPr>
          <p:cNvPr id="5124" name="Text Box 15"/>
          <p:cNvSpPr txBox="1">
            <a:spLocks noChangeArrowheads="1"/>
          </p:cNvSpPr>
          <p:nvPr/>
        </p:nvSpPr>
        <p:spPr bwMode="auto">
          <a:xfrm>
            <a:off x="1208088" y="417513"/>
            <a:ext cx="3241675" cy="37623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b="1">
                <a:solidFill>
                  <a:srgbClr val="0000FF"/>
                </a:solidFill>
              </a:rPr>
              <a:t>AGITATION et RELARGAGE</a:t>
            </a:r>
          </a:p>
        </p:txBody>
      </p:sp>
      <p:grpSp>
        <p:nvGrpSpPr>
          <p:cNvPr id="5125" name="Group 4"/>
          <p:cNvGrpSpPr>
            <a:grpSpLocks/>
          </p:cNvGrpSpPr>
          <p:nvPr/>
        </p:nvGrpSpPr>
        <p:grpSpPr bwMode="auto">
          <a:xfrm>
            <a:off x="3522663" y="1585913"/>
            <a:ext cx="1914525" cy="4757737"/>
            <a:chOff x="2222" y="1048"/>
            <a:chExt cx="1206" cy="2997"/>
          </a:xfrm>
        </p:grpSpPr>
        <p:pic>
          <p:nvPicPr>
            <p:cNvPr id="5133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2" y="1048"/>
              <a:ext cx="1074" cy="2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4" name="Rectangle 6"/>
            <p:cNvSpPr>
              <a:spLocks noChangeArrowheads="1"/>
            </p:cNvSpPr>
            <p:nvPr/>
          </p:nvSpPr>
          <p:spPr bwMode="auto">
            <a:xfrm>
              <a:off x="2908" y="2462"/>
              <a:ext cx="514" cy="7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5135" name="Rectangle 7"/>
            <p:cNvSpPr>
              <a:spLocks noChangeArrowheads="1"/>
            </p:cNvSpPr>
            <p:nvPr/>
          </p:nvSpPr>
          <p:spPr bwMode="auto">
            <a:xfrm>
              <a:off x="3091" y="3160"/>
              <a:ext cx="244" cy="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5136" name="Rectangle 8"/>
            <p:cNvSpPr>
              <a:spLocks noChangeArrowheads="1"/>
            </p:cNvSpPr>
            <p:nvPr/>
          </p:nvSpPr>
          <p:spPr bwMode="auto">
            <a:xfrm>
              <a:off x="3187" y="3291"/>
              <a:ext cx="227" cy="2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5137" name="Rectangle 9"/>
            <p:cNvSpPr>
              <a:spLocks noChangeArrowheads="1"/>
            </p:cNvSpPr>
            <p:nvPr/>
          </p:nvSpPr>
          <p:spPr bwMode="auto">
            <a:xfrm>
              <a:off x="3209" y="1472"/>
              <a:ext cx="219" cy="1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5138" name="Rectangle 10"/>
            <p:cNvSpPr>
              <a:spLocks noChangeArrowheads="1"/>
            </p:cNvSpPr>
            <p:nvPr/>
          </p:nvSpPr>
          <p:spPr bwMode="auto">
            <a:xfrm>
              <a:off x="2672" y="1222"/>
              <a:ext cx="56" cy="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</p:grpSp>
      <p:sp>
        <p:nvSpPr>
          <p:cNvPr id="5126" name="Line 16"/>
          <p:cNvSpPr>
            <a:spLocks noChangeShapeType="1"/>
          </p:cNvSpPr>
          <p:nvPr/>
        </p:nvSpPr>
        <p:spPr bwMode="auto">
          <a:xfrm flipH="1" flipV="1">
            <a:off x="5095875" y="2989263"/>
            <a:ext cx="638175" cy="390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Text Box 17"/>
          <p:cNvSpPr txBox="1">
            <a:spLocks noChangeArrowheads="1"/>
          </p:cNvSpPr>
          <p:nvPr/>
        </p:nvSpPr>
        <p:spPr bwMode="auto">
          <a:xfrm>
            <a:off x="5813425" y="3155950"/>
            <a:ext cx="5905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>
                <a:solidFill>
                  <a:srgbClr val="0000FF"/>
                </a:solidFill>
              </a:rPr>
              <a:t>Eau</a:t>
            </a:r>
          </a:p>
          <a:p>
            <a:pPr eaLnBrk="1" hangingPunct="1"/>
            <a:endParaRPr lang="fr-FR" altLang="fr-FR">
              <a:solidFill>
                <a:srgbClr val="FF3399"/>
              </a:solidFill>
            </a:endParaRPr>
          </a:p>
        </p:txBody>
      </p:sp>
      <p:sp>
        <p:nvSpPr>
          <p:cNvPr id="5128" name="Line 18"/>
          <p:cNvSpPr>
            <a:spLocks noChangeShapeType="1"/>
          </p:cNvSpPr>
          <p:nvPr/>
        </p:nvSpPr>
        <p:spPr bwMode="auto">
          <a:xfrm flipH="1">
            <a:off x="5086350" y="2112963"/>
            <a:ext cx="619125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9" name="Text Box 19"/>
          <p:cNvSpPr txBox="1">
            <a:spLocks noChangeArrowheads="1"/>
          </p:cNvSpPr>
          <p:nvPr/>
        </p:nvSpPr>
        <p:spPr bwMode="auto">
          <a:xfrm>
            <a:off x="5803900" y="1854200"/>
            <a:ext cx="1504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>
                <a:solidFill>
                  <a:srgbClr val="33CC33"/>
                </a:solidFill>
              </a:rPr>
              <a:t>Cyclohexane</a:t>
            </a:r>
          </a:p>
        </p:txBody>
      </p:sp>
      <p:sp>
        <p:nvSpPr>
          <p:cNvPr id="3093" name="Line 21"/>
          <p:cNvSpPr>
            <a:spLocks noChangeShapeType="1"/>
          </p:cNvSpPr>
          <p:nvPr/>
        </p:nvSpPr>
        <p:spPr bwMode="auto">
          <a:xfrm flipV="1">
            <a:off x="4498975" y="2655888"/>
            <a:ext cx="0" cy="43497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094" name="Text Box 22"/>
          <p:cNvSpPr txBox="1">
            <a:spLocks noChangeArrowheads="1"/>
          </p:cNvSpPr>
          <p:nvPr/>
        </p:nvSpPr>
        <p:spPr bwMode="auto">
          <a:xfrm>
            <a:off x="5873750" y="3448050"/>
            <a:ext cx="19177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>
                <a:solidFill>
                  <a:srgbClr val="FF3399"/>
                </a:solidFill>
              </a:rPr>
              <a:t>+ eugénol</a:t>
            </a:r>
          </a:p>
          <a:p>
            <a:pPr eaLnBrk="1" hangingPunct="1"/>
            <a:r>
              <a:rPr lang="fr-FR" altLang="fr-FR">
                <a:solidFill>
                  <a:srgbClr val="FF3399"/>
                </a:solidFill>
              </a:rPr>
              <a:t>+ acéthyleugénol</a:t>
            </a:r>
          </a:p>
        </p:txBody>
      </p:sp>
      <p:sp>
        <p:nvSpPr>
          <p:cNvPr id="3095" name="Text Box 23"/>
          <p:cNvSpPr txBox="1">
            <a:spLocks noChangeArrowheads="1"/>
          </p:cNvSpPr>
          <p:nvPr/>
        </p:nvSpPr>
        <p:spPr bwMode="auto">
          <a:xfrm>
            <a:off x="5945188" y="2198688"/>
            <a:ext cx="19177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>
                <a:solidFill>
                  <a:srgbClr val="FF3399"/>
                </a:solidFill>
              </a:rPr>
              <a:t>+ eugénol</a:t>
            </a:r>
          </a:p>
          <a:p>
            <a:pPr eaLnBrk="1" hangingPunct="1"/>
            <a:r>
              <a:rPr lang="fr-FR" altLang="fr-FR">
                <a:solidFill>
                  <a:srgbClr val="FF3399"/>
                </a:solidFill>
              </a:rPr>
              <a:t>+ acéthyleugénol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"/>
                                            </p:cond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5" grpId="0" animBg="1"/>
      <p:bldP spid="3086" grpId="0" autoUpdateAnimBg="0"/>
      <p:bldP spid="3093" grpId="0" animBg="1"/>
      <p:bldP spid="3094" grpId="0" autoUpdateAnimBg="0"/>
      <p:bldP spid="3095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FF"/>
            </a:gs>
            <a:gs pos="100000">
              <a:schemeClr val="accent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eugenol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82" t="22397" r="23820" b="22594"/>
          <a:stretch>
            <a:fillRect/>
          </a:stretch>
        </p:blipFill>
        <p:spPr bwMode="auto">
          <a:xfrm>
            <a:off x="1419225" y="1404938"/>
            <a:ext cx="2409825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 Box 6"/>
          <p:cNvSpPr txBox="1">
            <a:spLocks noChangeArrowheads="1"/>
          </p:cNvSpPr>
          <p:nvPr/>
        </p:nvSpPr>
        <p:spPr bwMode="auto">
          <a:xfrm>
            <a:off x="2141538" y="3124200"/>
            <a:ext cx="1060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b="1"/>
              <a:t>eugénol</a:t>
            </a:r>
          </a:p>
        </p:txBody>
      </p:sp>
      <p:pic>
        <p:nvPicPr>
          <p:cNvPr id="6148" name="Picture 5" descr="acetyleugeno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06" t="20825" r="24788" b="19057"/>
          <a:stretch>
            <a:fillRect/>
          </a:stretch>
        </p:blipFill>
        <p:spPr bwMode="auto">
          <a:xfrm>
            <a:off x="5049838" y="3473450"/>
            <a:ext cx="2735262" cy="210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Text Box 7"/>
          <p:cNvSpPr txBox="1">
            <a:spLocks noChangeArrowheads="1"/>
          </p:cNvSpPr>
          <p:nvPr/>
        </p:nvSpPr>
        <p:spPr bwMode="auto">
          <a:xfrm>
            <a:off x="5654675" y="3016250"/>
            <a:ext cx="1847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b="1"/>
              <a:t>acéthyleugénol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4"/>
          <p:cNvSpPr txBox="1">
            <a:spLocks noChangeArrowheads="1"/>
          </p:cNvSpPr>
          <p:nvPr/>
        </p:nvSpPr>
        <p:spPr bwMode="auto">
          <a:xfrm>
            <a:off x="1982788" y="674688"/>
            <a:ext cx="2868612" cy="466725"/>
          </a:xfrm>
          <a:prstGeom prst="rect">
            <a:avLst/>
          </a:prstGeom>
          <a:noFill/>
          <a:ln w="9525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b="1">
                <a:solidFill>
                  <a:srgbClr val="FF3300"/>
                </a:solidFill>
              </a:rPr>
              <a:t>INTERPRETATION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533525" y="3349625"/>
            <a:ext cx="6753225" cy="2262188"/>
            <a:chOff x="966" y="2110"/>
            <a:chExt cx="4254" cy="1425"/>
          </a:xfrm>
        </p:grpSpPr>
        <p:sp>
          <p:nvSpPr>
            <p:cNvPr id="1032" name="Text Box 6"/>
            <p:cNvSpPr txBox="1">
              <a:spLocks noChangeArrowheads="1"/>
            </p:cNvSpPr>
            <p:nvPr/>
          </p:nvSpPr>
          <p:spPr bwMode="auto">
            <a:xfrm>
              <a:off x="966" y="2364"/>
              <a:ext cx="263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b="1">
                  <a:solidFill>
                    <a:srgbClr val="0000FF"/>
                  </a:solidFill>
                </a:rPr>
                <a:t>Le cyclohexane : solvant non polaire</a:t>
              </a:r>
            </a:p>
            <a:p>
              <a:pPr eaLnBrk="1" hangingPunct="1"/>
              <a:r>
                <a:rPr lang="fr-FR" altLang="fr-FR">
                  <a:solidFill>
                    <a:srgbClr val="0000FF"/>
                  </a:solidFill>
                </a:rPr>
                <a:t>         C</a:t>
              </a:r>
              <a:r>
                <a:rPr lang="fr-FR" altLang="fr-FR" baseline="-25000">
                  <a:solidFill>
                    <a:srgbClr val="0000FF"/>
                  </a:solidFill>
                </a:rPr>
                <a:t>6</a:t>
              </a:r>
              <a:r>
                <a:rPr lang="fr-FR" altLang="fr-FR">
                  <a:solidFill>
                    <a:srgbClr val="0000FF"/>
                  </a:solidFill>
                </a:rPr>
                <a:t>H</a:t>
              </a:r>
              <a:r>
                <a:rPr lang="fr-FR" altLang="fr-FR" baseline="-25000">
                  <a:solidFill>
                    <a:srgbClr val="0000FF"/>
                  </a:solidFill>
                </a:rPr>
                <a:t>6</a:t>
              </a:r>
            </a:p>
          </p:txBody>
        </p:sp>
        <p:pic>
          <p:nvPicPr>
            <p:cNvPr id="1033" name="Picture 7" descr="CYCLOHEXANE_BATEAU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151" t="22998" r="31693" b="22655"/>
            <a:stretch>
              <a:fillRect/>
            </a:stretch>
          </p:blipFill>
          <p:spPr bwMode="auto">
            <a:xfrm>
              <a:off x="3678" y="2110"/>
              <a:ext cx="1542" cy="1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29" name="Group 12"/>
          <p:cNvGrpSpPr>
            <a:grpSpLocks/>
          </p:cNvGrpSpPr>
          <p:nvPr/>
        </p:nvGrpSpPr>
        <p:grpSpPr bwMode="auto">
          <a:xfrm>
            <a:off x="1533525" y="1625600"/>
            <a:ext cx="4362450" cy="809625"/>
            <a:chOff x="966" y="1024"/>
            <a:chExt cx="2748" cy="510"/>
          </a:xfrm>
        </p:grpSpPr>
        <p:sp>
          <p:nvSpPr>
            <p:cNvPr id="1030" name="Text Box 5"/>
            <p:cNvSpPr txBox="1">
              <a:spLocks noChangeArrowheads="1"/>
            </p:cNvSpPr>
            <p:nvPr/>
          </p:nvSpPr>
          <p:spPr bwMode="auto">
            <a:xfrm>
              <a:off x="966" y="1084"/>
              <a:ext cx="163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b="1">
                  <a:solidFill>
                    <a:srgbClr val="0000FF"/>
                  </a:solidFill>
                </a:rPr>
                <a:t>L’eau : solvant polaire</a:t>
              </a:r>
            </a:p>
            <a:p>
              <a:pPr eaLnBrk="1" hangingPunct="1"/>
              <a:r>
                <a:rPr lang="fr-FR" altLang="fr-FR">
                  <a:solidFill>
                    <a:srgbClr val="0000FF"/>
                  </a:solidFill>
                </a:rPr>
                <a:t>  H</a:t>
              </a:r>
              <a:r>
                <a:rPr lang="fr-FR" altLang="fr-FR" baseline="-25000">
                  <a:solidFill>
                    <a:srgbClr val="0000FF"/>
                  </a:solidFill>
                </a:rPr>
                <a:t>2</a:t>
              </a:r>
              <a:r>
                <a:rPr lang="fr-FR" altLang="fr-FR">
                  <a:solidFill>
                    <a:srgbClr val="0000FF"/>
                  </a:solidFill>
                </a:rPr>
                <a:t>O</a:t>
              </a:r>
            </a:p>
          </p:txBody>
        </p:sp>
        <p:pic>
          <p:nvPicPr>
            <p:cNvPr id="1031" name="Picture 8" descr="Eau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999" t="25807" r="35442" b="29529"/>
            <a:stretch>
              <a:fillRect/>
            </a:stretch>
          </p:blipFill>
          <p:spPr bwMode="auto">
            <a:xfrm>
              <a:off x="3144" y="1024"/>
              <a:ext cx="570" cy="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5129" name="Object 9"/>
          <p:cNvGraphicFramePr>
            <a:graphicFrameLocks noChangeAspect="1"/>
          </p:cNvGraphicFramePr>
          <p:nvPr/>
        </p:nvGraphicFramePr>
        <p:xfrm>
          <a:off x="6807200" y="1401763"/>
          <a:ext cx="1247775" cy="1284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ISIS/Draw Sketch" r:id="rId6" imgW="637540" imgH="656590" progId="ISISServer">
                  <p:embed/>
                </p:oleObj>
              </mc:Choice>
              <mc:Fallback>
                <p:oleObj name="ISIS/Draw Sketch" r:id="rId6" imgW="637540" imgH="656590" progId="ISISServer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7200" y="1401763"/>
                        <a:ext cx="1247775" cy="1284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CCFF3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Text Box 4"/>
          <p:cNvSpPr txBox="1">
            <a:spLocks noChangeArrowheads="1"/>
          </p:cNvSpPr>
          <p:nvPr/>
        </p:nvSpPr>
        <p:spPr bwMode="auto">
          <a:xfrm>
            <a:off x="1068388" y="863600"/>
            <a:ext cx="7194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b="1">
                <a:solidFill>
                  <a:srgbClr val="0000FF"/>
                </a:solidFill>
              </a:rPr>
              <a:t>L’eau est un bon solvant pour les ions ou les molécules polaires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1271588" y="2184400"/>
            <a:ext cx="2225675" cy="1284288"/>
            <a:chOff x="664" y="846"/>
            <a:chExt cx="1402" cy="809"/>
          </a:xfrm>
        </p:grpSpPr>
        <p:graphicFrame>
          <p:nvGraphicFramePr>
            <p:cNvPr id="2052" name="Object 5"/>
            <p:cNvGraphicFramePr>
              <a:graphicFrameLocks noChangeAspect="1"/>
            </p:cNvGraphicFramePr>
            <p:nvPr/>
          </p:nvGraphicFramePr>
          <p:xfrm>
            <a:off x="1280" y="846"/>
            <a:ext cx="786" cy="8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4" name="ISIS/Draw Sketch" r:id="rId4" imgW="637540" imgH="656590" progId="ISISServer">
                    <p:embed/>
                  </p:oleObj>
                </mc:Choice>
                <mc:Fallback>
                  <p:oleObj name="ISIS/Draw Sketch" r:id="rId4" imgW="637540" imgH="656590" progId="ISISServer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80" y="846"/>
                          <a:ext cx="786" cy="80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62" name="Text Box 6"/>
            <p:cNvSpPr txBox="1">
              <a:spLocks noChangeArrowheads="1"/>
            </p:cNvSpPr>
            <p:nvPr/>
          </p:nvSpPr>
          <p:spPr bwMode="auto">
            <a:xfrm>
              <a:off x="664" y="1239"/>
              <a:ext cx="375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b="1"/>
                <a:t>Na</a:t>
              </a:r>
              <a:r>
                <a:rPr lang="fr-FR" altLang="fr-FR" sz="2400" b="1" baseline="30000"/>
                <a:t>+</a:t>
              </a:r>
            </a:p>
          </p:txBody>
        </p:sp>
        <p:sp>
          <p:nvSpPr>
            <p:cNvPr id="2063" name="Line 7"/>
            <p:cNvSpPr>
              <a:spLocks noChangeShapeType="1"/>
            </p:cNvSpPr>
            <p:nvPr/>
          </p:nvSpPr>
          <p:spPr bwMode="auto">
            <a:xfrm flipV="1">
              <a:off x="1024" y="1152"/>
              <a:ext cx="247" cy="1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4676775" y="3648075"/>
            <a:ext cx="3348038" cy="1878013"/>
            <a:chOff x="2946" y="2298"/>
            <a:chExt cx="2109" cy="1183"/>
          </a:xfrm>
        </p:grpSpPr>
        <p:grpSp>
          <p:nvGrpSpPr>
            <p:cNvPr id="2058" name="Group 13"/>
            <p:cNvGrpSpPr>
              <a:grpSpLocks/>
            </p:cNvGrpSpPr>
            <p:nvPr/>
          </p:nvGrpSpPr>
          <p:grpSpPr bwMode="auto">
            <a:xfrm>
              <a:off x="2946" y="2298"/>
              <a:ext cx="2109" cy="1083"/>
              <a:chOff x="3074" y="1092"/>
              <a:chExt cx="2109" cy="1083"/>
            </a:xfrm>
          </p:grpSpPr>
          <p:graphicFrame>
            <p:nvGraphicFramePr>
              <p:cNvPr id="2050" name="Object 8"/>
              <p:cNvGraphicFramePr>
                <a:graphicFrameLocks noChangeAspect="1"/>
              </p:cNvGraphicFramePr>
              <p:nvPr/>
            </p:nvGraphicFramePr>
            <p:xfrm>
              <a:off x="4397" y="1092"/>
              <a:ext cx="786" cy="8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65" name="ISIS/Draw Sketch" r:id="rId6" imgW="637540" imgH="656590" progId="ISISServer">
                      <p:embed/>
                    </p:oleObj>
                  </mc:Choice>
                  <mc:Fallback>
                    <p:oleObj name="ISIS/Draw Sketch" r:id="rId6" imgW="637540" imgH="656590" progId="ISISServer">
                      <p:embed/>
                      <p:pic>
                        <p:nvPicPr>
                          <p:cNvPr id="0" name="Object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97" y="1092"/>
                            <a:ext cx="786" cy="80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1" name="Object 9"/>
              <p:cNvGraphicFramePr>
                <a:graphicFrameLocks noChangeAspect="1"/>
              </p:cNvGraphicFramePr>
              <p:nvPr/>
            </p:nvGraphicFramePr>
            <p:xfrm>
              <a:off x="3074" y="1378"/>
              <a:ext cx="1123" cy="5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66" name="ChemSketch" r:id="rId7" imgW="1039320" imgH="423720" progId="ACD.ChemSketch.20">
                      <p:embed/>
                    </p:oleObj>
                  </mc:Choice>
                  <mc:Fallback>
                    <p:oleObj name="ChemSketch" r:id="rId7" imgW="1039320" imgH="423720" progId="ACD.ChemSketch.20">
                      <p:embed/>
                      <p:pic>
                        <p:nvPicPr>
                          <p:cNvPr id="0" name="Object 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074" y="1378"/>
                            <a:ext cx="1123" cy="55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prstDash val="dash"/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060" name="Text Box 10"/>
              <p:cNvSpPr txBox="1">
                <a:spLocks noChangeArrowheads="1"/>
              </p:cNvSpPr>
              <p:nvPr/>
            </p:nvSpPr>
            <p:spPr bwMode="auto">
              <a:xfrm>
                <a:off x="3974" y="1925"/>
                <a:ext cx="270" cy="2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fr-FR" altLang="fr-FR" sz="2000" b="1">
                    <a:latin typeface="Symbol" panose="05050102010706020507" pitchFamily="18" charset="2"/>
                  </a:rPr>
                  <a:t>d</a:t>
                </a:r>
                <a:r>
                  <a:rPr lang="fr-FR" altLang="fr-FR" sz="2400" baseline="30000"/>
                  <a:t>+</a:t>
                </a:r>
              </a:p>
            </p:txBody>
          </p:sp>
          <p:sp>
            <p:nvSpPr>
              <p:cNvPr id="2061" name="Line 11"/>
              <p:cNvSpPr>
                <a:spLocks noChangeShapeType="1"/>
              </p:cNvSpPr>
              <p:nvPr/>
            </p:nvSpPr>
            <p:spPr bwMode="auto">
              <a:xfrm flipH="1">
                <a:off x="4215" y="1417"/>
                <a:ext cx="320" cy="3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059" name="Text Box 14"/>
            <p:cNvSpPr txBox="1">
              <a:spLocks noChangeArrowheads="1"/>
            </p:cNvSpPr>
            <p:nvPr/>
          </p:nvSpPr>
          <p:spPr bwMode="auto">
            <a:xfrm>
              <a:off x="3087" y="3250"/>
              <a:ext cx="5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/>
                <a:t>éthanol</a:t>
              </a:r>
            </a:p>
          </p:txBody>
        </p:sp>
      </p:grpSp>
      <p:sp>
        <p:nvSpPr>
          <p:cNvPr id="12304" name="Text Box 16"/>
          <p:cNvSpPr txBox="1">
            <a:spLocks noChangeArrowheads="1"/>
          </p:cNvSpPr>
          <p:nvPr/>
        </p:nvSpPr>
        <p:spPr bwMode="auto">
          <a:xfrm>
            <a:off x="1054100" y="5899150"/>
            <a:ext cx="7829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b="1"/>
              <a:t>Mais c’est un mauvais solvant pour les molécules peu ou non polaires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ECFF"/>
            </a:gs>
            <a:gs pos="100000">
              <a:srgbClr val="FFFF9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1319213" y="849313"/>
            <a:ext cx="4362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b="1">
                <a:solidFill>
                  <a:srgbClr val="0000FF"/>
                </a:solidFill>
              </a:rPr>
              <a:t>Le cyclohexane est un bon solvant </a:t>
            </a:r>
          </a:p>
          <a:p>
            <a:pPr eaLnBrk="1" hangingPunct="1"/>
            <a:r>
              <a:rPr lang="fr-FR" altLang="fr-FR" b="1">
                <a:solidFill>
                  <a:srgbClr val="0000FF"/>
                </a:solidFill>
              </a:rPr>
              <a:t>pour le molécules peu ou non polaires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4203700" y="2909888"/>
            <a:ext cx="4476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b="1">
                <a:solidFill>
                  <a:srgbClr val="33CC33"/>
                </a:solidFill>
              </a:rPr>
              <a:t>Interaction entre les chaînes carbonées</a:t>
            </a:r>
          </a:p>
        </p:txBody>
      </p:sp>
      <p:pic>
        <p:nvPicPr>
          <p:cNvPr id="7172" name="Picture 7" descr="eugenol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20" t="22397" r="26482" b="22594"/>
          <a:stretch>
            <a:fillRect/>
          </a:stretch>
        </p:blipFill>
        <p:spPr bwMode="auto">
          <a:xfrm>
            <a:off x="2738438" y="3609975"/>
            <a:ext cx="3006725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6" descr="CYCLOHEXANE_BATEA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7" t="21281" r="32101" b="20251"/>
          <a:stretch>
            <a:fillRect/>
          </a:stretch>
        </p:blipFill>
        <p:spPr bwMode="auto">
          <a:xfrm>
            <a:off x="2219325" y="2290763"/>
            <a:ext cx="1828800" cy="179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Text Box 9"/>
          <p:cNvSpPr txBox="1">
            <a:spLocks noChangeArrowheads="1"/>
          </p:cNvSpPr>
          <p:nvPr/>
        </p:nvSpPr>
        <p:spPr bwMode="auto">
          <a:xfrm>
            <a:off x="3535363" y="5683250"/>
            <a:ext cx="996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/>
              <a:t>eugénol</a:t>
            </a:r>
          </a:p>
        </p:txBody>
      </p:sp>
      <p:sp>
        <p:nvSpPr>
          <p:cNvPr id="7175" name="Text Box 11"/>
          <p:cNvSpPr txBox="1">
            <a:spLocks noChangeArrowheads="1"/>
          </p:cNvSpPr>
          <p:nvPr/>
        </p:nvSpPr>
        <p:spPr bwMode="auto">
          <a:xfrm>
            <a:off x="2084388" y="1908175"/>
            <a:ext cx="145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/>
              <a:t>cyclohexane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1344613" y="646113"/>
            <a:ext cx="40608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b="1">
                <a:solidFill>
                  <a:srgbClr val="0000FF"/>
                </a:solidFill>
              </a:rPr>
              <a:t>Interprétation du relargage</a:t>
            </a:r>
          </a:p>
          <a:p>
            <a:pPr eaLnBrk="1" hangingPunct="1"/>
            <a:endParaRPr lang="fr-FR" altLang="fr-FR" sz="2000">
              <a:solidFill>
                <a:srgbClr val="0000FF"/>
              </a:solidFill>
            </a:endParaRPr>
          </a:p>
        </p:txBody>
      </p:sp>
      <p:sp>
        <p:nvSpPr>
          <p:cNvPr id="8195" name="Line 5"/>
          <p:cNvSpPr>
            <a:spLocks noChangeShapeType="1"/>
          </p:cNvSpPr>
          <p:nvPr/>
        </p:nvSpPr>
        <p:spPr bwMode="auto">
          <a:xfrm>
            <a:off x="2219325" y="3570288"/>
            <a:ext cx="42814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196" name="Rectangle 6"/>
          <p:cNvSpPr>
            <a:spLocks noChangeArrowheads="1"/>
          </p:cNvSpPr>
          <p:nvPr/>
        </p:nvSpPr>
        <p:spPr bwMode="auto">
          <a:xfrm>
            <a:off x="2205038" y="3584575"/>
            <a:ext cx="4310062" cy="1973263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2205038" y="2190750"/>
            <a:ext cx="4310062" cy="13795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8198" name="Oval 9"/>
          <p:cNvSpPr>
            <a:spLocks noChangeArrowheads="1"/>
          </p:cNvSpPr>
          <p:nvPr/>
        </p:nvSpPr>
        <p:spPr bwMode="auto">
          <a:xfrm>
            <a:off x="3292475" y="4179888"/>
            <a:ext cx="290513" cy="233362"/>
          </a:xfrm>
          <a:prstGeom prst="ellipse">
            <a:avLst/>
          </a:prstGeom>
          <a:solidFill>
            <a:schemeClr val="bg2"/>
          </a:solidFill>
          <a:ln w="9525">
            <a:solidFill>
              <a:srgbClr val="DDDDDD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fr-FR" altLang="fr-FR">
              <a:solidFill>
                <a:srgbClr val="DDDDDD"/>
              </a:solidFill>
            </a:endParaRPr>
          </a:p>
        </p:txBody>
      </p:sp>
      <p:sp>
        <p:nvSpPr>
          <p:cNvPr id="8199" name="Text Box 13"/>
          <p:cNvSpPr txBox="1">
            <a:spLocks noChangeArrowheads="1"/>
          </p:cNvSpPr>
          <p:nvPr/>
        </p:nvSpPr>
        <p:spPr bwMode="auto">
          <a:xfrm>
            <a:off x="6569075" y="3998913"/>
            <a:ext cx="23939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/>
              <a:t>Gouttes d’eugénol et </a:t>
            </a:r>
          </a:p>
          <a:p>
            <a:pPr eaLnBrk="1" hangingPunct="1"/>
            <a:r>
              <a:rPr lang="fr-FR" altLang="fr-FR"/>
              <a:t>d’acéthyleugénol </a:t>
            </a:r>
          </a:p>
          <a:p>
            <a:pPr eaLnBrk="1" hangingPunct="1"/>
            <a:r>
              <a:rPr lang="fr-FR" altLang="fr-FR"/>
              <a:t>dispersées dans l’eau</a:t>
            </a:r>
          </a:p>
        </p:txBody>
      </p:sp>
      <p:sp>
        <p:nvSpPr>
          <p:cNvPr id="16398" name="Line 14"/>
          <p:cNvSpPr>
            <a:spLocks noChangeShapeType="1"/>
          </p:cNvSpPr>
          <p:nvPr/>
        </p:nvSpPr>
        <p:spPr bwMode="auto">
          <a:xfrm>
            <a:off x="1436688" y="4397375"/>
            <a:ext cx="11033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399" name="Text Box 15"/>
          <p:cNvSpPr txBox="1">
            <a:spLocks noChangeArrowheads="1"/>
          </p:cNvSpPr>
          <p:nvPr/>
        </p:nvSpPr>
        <p:spPr bwMode="auto">
          <a:xfrm>
            <a:off x="488950" y="4173538"/>
            <a:ext cx="844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b="1"/>
              <a:t>Na</a:t>
            </a:r>
            <a:r>
              <a:rPr lang="fr-FR" altLang="fr-FR" b="1" baseline="30000"/>
              <a:t>+</a:t>
            </a:r>
            <a:r>
              <a:rPr lang="fr-FR" altLang="fr-FR" b="1"/>
              <a:t>Cl</a:t>
            </a:r>
            <a:r>
              <a:rPr lang="fr-FR" altLang="fr-FR" b="1" baseline="30000"/>
              <a:t>-</a:t>
            </a:r>
          </a:p>
        </p:txBody>
      </p:sp>
      <p:sp>
        <p:nvSpPr>
          <p:cNvPr id="8202" name="Text Box 21"/>
          <p:cNvSpPr txBox="1">
            <a:spLocks noChangeArrowheads="1"/>
          </p:cNvSpPr>
          <p:nvPr/>
        </p:nvSpPr>
        <p:spPr bwMode="auto">
          <a:xfrm>
            <a:off x="6540500" y="2401888"/>
            <a:ext cx="145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/>
              <a:t>cyclohexane</a:t>
            </a:r>
          </a:p>
        </p:txBody>
      </p:sp>
      <p:sp>
        <p:nvSpPr>
          <p:cNvPr id="16406" name="Line 22"/>
          <p:cNvSpPr>
            <a:spLocks noChangeShapeType="1"/>
          </p:cNvSpPr>
          <p:nvPr/>
        </p:nvSpPr>
        <p:spPr bwMode="auto">
          <a:xfrm flipV="1">
            <a:off x="3425825" y="3135313"/>
            <a:ext cx="0" cy="1146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407" name="Line 23"/>
          <p:cNvSpPr>
            <a:spLocks noChangeShapeType="1"/>
          </p:cNvSpPr>
          <p:nvPr/>
        </p:nvSpPr>
        <p:spPr bwMode="auto">
          <a:xfrm flipV="1">
            <a:off x="4310063" y="3236913"/>
            <a:ext cx="0" cy="1146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205" name="Oval 24"/>
          <p:cNvSpPr>
            <a:spLocks noChangeArrowheads="1"/>
          </p:cNvSpPr>
          <p:nvPr/>
        </p:nvSpPr>
        <p:spPr bwMode="auto">
          <a:xfrm>
            <a:off x="4148138" y="4267200"/>
            <a:ext cx="290512" cy="233363"/>
          </a:xfrm>
          <a:prstGeom prst="ellipse">
            <a:avLst/>
          </a:prstGeom>
          <a:solidFill>
            <a:schemeClr val="bg2"/>
          </a:solidFill>
          <a:ln w="9525">
            <a:solidFill>
              <a:srgbClr val="DDDDDD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fr-FR" altLang="fr-FR">
              <a:solidFill>
                <a:srgbClr val="DDDDDD"/>
              </a:solidFill>
            </a:endParaRPr>
          </a:p>
        </p:txBody>
      </p:sp>
      <p:sp>
        <p:nvSpPr>
          <p:cNvPr id="16409" name="Line 25"/>
          <p:cNvSpPr>
            <a:spLocks noChangeShapeType="1"/>
          </p:cNvSpPr>
          <p:nvPr/>
        </p:nvSpPr>
        <p:spPr bwMode="auto">
          <a:xfrm flipV="1">
            <a:off x="5121275" y="3236913"/>
            <a:ext cx="0" cy="1595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207" name="Oval 26"/>
          <p:cNvSpPr>
            <a:spLocks noChangeArrowheads="1"/>
          </p:cNvSpPr>
          <p:nvPr/>
        </p:nvSpPr>
        <p:spPr bwMode="auto">
          <a:xfrm>
            <a:off x="4975225" y="4702175"/>
            <a:ext cx="290513" cy="233363"/>
          </a:xfrm>
          <a:prstGeom prst="ellipse">
            <a:avLst/>
          </a:prstGeom>
          <a:solidFill>
            <a:schemeClr val="bg2"/>
          </a:solidFill>
          <a:ln w="9525">
            <a:solidFill>
              <a:srgbClr val="DDDDDD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fr-FR" altLang="fr-FR">
              <a:solidFill>
                <a:srgbClr val="DDDDDD"/>
              </a:solidFill>
            </a:endParaRPr>
          </a:p>
        </p:txBody>
      </p:sp>
      <p:sp>
        <p:nvSpPr>
          <p:cNvPr id="16411" name="Line 27"/>
          <p:cNvSpPr>
            <a:spLocks noChangeShapeType="1"/>
          </p:cNvSpPr>
          <p:nvPr/>
        </p:nvSpPr>
        <p:spPr bwMode="auto">
          <a:xfrm flipH="1" flipV="1">
            <a:off x="4627563" y="3365500"/>
            <a:ext cx="0" cy="1771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209" name="Oval 28"/>
          <p:cNvSpPr>
            <a:spLocks noChangeArrowheads="1"/>
          </p:cNvSpPr>
          <p:nvPr/>
        </p:nvSpPr>
        <p:spPr bwMode="auto">
          <a:xfrm>
            <a:off x="4467225" y="5049838"/>
            <a:ext cx="290513" cy="233362"/>
          </a:xfrm>
          <a:prstGeom prst="ellipse">
            <a:avLst/>
          </a:prstGeom>
          <a:solidFill>
            <a:schemeClr val="bg2"/>
          </a:solidFill>
          <a:ln w="9525">
            <a:solidFill>
              <a:srgbClr val="DDDDDD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fr-FR" altLang="fr-FR">
              <a:solidFill>
                <a:srgbClr val="DDDDDD"/>
              </a:solidFill>
            </a:endParaRPr>
          </a:p>
        </p:txBody>
      </p:sp>
      <p:sp>
        <p:nvSpPr>
          <p:cNvPr id="16413" name="Text Box 29"/>
          <p:cNvSpPr txBox="1">
            <a:spLocks noChangeArrowheads="1"/>
          </p:cNvSpPr>
          <p:nvPr/>
        </p:nvSpPr>
        <p:spPr bwMode="auto">
          <a:xfrm>
            <a:off x="6584950" y="2751138"/>
            <a:ext cx="18478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b="1">
                <a:solidFill>
                  <a:srgbClr val="FF3399"/>
                </a:solidFill>
              </a:rPr>
              <a:t>+eugénol et</a:t>
            </a:r>
          </a:p>
          <a:p>
            <a:pPr eaLnBrk="1" hangingPunct="1"/>
            <a:r>
              <a:rPr lang="fr-FR" altLang="fr-FR" b="1">
                <a:solidFill>
                  <a:srgbClr val="FF3399"/>
                </a:solidFill>
              </a:rPr>
              <a:t>acéthyleugénol</a:t>
            </a:r>
          </a:p>
        </p:txBody>
      </p:sp>
      <p:sp>
        <p:nvSpPr>
          <p:cNvPr id="16415" name="Rectangle 31"/>
          <p:cNvSpPr>
            <a:spLocks noChangeArrowheads="1"/>
          </p:cNvSpPr>
          <p:nvPr/>
        </p:nvSpPr>
        <p:spPr bwMode="auto">
          <a:xfrm>
            <a:off x="4114800" y="4216400"/>
            <a:ext cx="349250" cy="333375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6416" name="Rectangle 32"/>
          <p:cNvSpPr>
            <a:spLocks noChangeArrowheads="1"/>
          </p:cNvSpPr>
          <p:nvPr/>
        </p:nvSpPr>
        <p:spPr bwMode="auto">
          <a:xfrm>
            <a:off x="4964113" y="4643438"/>
            <a:ext cx="349250" cy="333375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6417" name="Rectangle 33"/>
          <p:cNvSpPr>
            <a:spLocks noChangeArrowheads="1"/>
          </p:cNvSpPr>
          <p:nvPr/>
        </p:nvSpPr>
        <p:spPr bwMode="auto">
          <a:xfrm>
            <a:off x="4419600" y="5027613"/>
            <a:ext cx="349250" cy="333375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6420" name="Rectangle 36"/>
          <p:cNvSpPr>
            <a:spLocks noChangeArrowheads="1"/>
          </p:cNvSpPr>
          <p:nvPr/>
        </p:nvSpPr>
        <p:spPr bwMode="auto">
          <a:xfrm>
            <a:off x="6589713" y="3948113"/>
            <a:ext cx="2336800" cy="1073150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6414" name="Rectangle 30"/>
          <p:cNvSpPr>
            <a:spLocks noChangeArrowheads="1"/>
          </p:cNvSpPr>
          <p:nvPr/>
        </p:nvSpPr>
        <p:spPr bwMode="auto">
          <a:xfrm>
            <a:off x="3265488" y="4137025"/>
            <a:ext cx="349250" cy="333375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"/>
                                            </p:cond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"/>
                                            </p:cond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5"/>
                                            </p:cond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8" grpId="0" animBg="1"/>
      <p:bldP spid="16399" grpId="0" autoUpdateAnimBg="0"/>
      <p:bldP spid="16406" grpId="0" animBg="1"/>
      <p:bldP spid="16407" grpId="0" animBg="1"/>
      <p:bldP spid="16409" grpId="0" animBg="1"/>
      <p:bldP spid="16411" grpId="0" animBg="1"/>
      <p:bldP spid="16413" grpId="0" autoUpdateAnimBg="0"/>
      <p:bldP spid="16415" grpId="0" animBg="1"/>
      <p:bldP spid="16416" grpId="0" animBg="1"/>
      <p:bldP spid="16417" grpId="0" animBg="1"/>
      <p:bldP spid="16420" grpId="0" animBg="1"/>
      <p:bldP spid="16414" grpId="0" animBg="1"/>
    </p:bld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129</Words>
  <Application>Microsoft Office PowerPoint</Application>
  <PresentationFormat>Affichage à l'écran (4:3)</PresentationFormat>
  <Paragraphs>49</Paragraphs>
  <Slides>7</Slides>
  <Notes>7</Notes>
  <HiddenSlides>0</HiddenSlides>
  <MMClips>0</MMClips>
  <ScaleCrop>false</ScaleCrop>
  <HeadingPairs>
    <vt:vector size="8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Symbol</vt:lpstr>
      <vt:lpstr>Modèle par défaut</vt:lpstr>
      <vt:lpstr>ISIS/Draw Sketch</vt:lpstr>
      <vt:lpstr>ACD/ChemSketch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sylvie</dc:creator>
  <cp:lastModifiedBy>jean claude marot</cp:lastModifiedBy>
  <cp:revision>56</cp:revision>
  <dcterms:created xsi:type="dcterms:W3CDTF">2007-01-11T18:41:52Z</dcterms:created>
  <dcterms:modified xsi:type="dcterms:W3CDTF">2023-02-16T12:19:54Z</dcterms:modified>
</cp:coreProperties>
</file>