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83" r:id="rId4"/>
    <p:sldId id="282" r:id="rId5"/>
    <p:sldId id="284" r:id="rId6"/>
    <p:sldId id="281" r:id="rId7"/>
    <p:sldId id="279" r:id="rId8"/>
    <p:sldId id="280" r:id="rId9"/>
    <p:sldId id="269" r:id="rId10"/>
    <p:sldId id="256" r:id="rId11"/>
    <p:sldId id="278" r:id="rId12"/>
    <p:sldId id="277" r:id="rId13"/>
    <p:sldId id="260" r:id="rId14"/>
    <p:sldId id="262" r:id="rId15"/>
    <p:sldId id="263" r:id="rId16"/>
    <p:sldId id="273" r:id="rId17"/>
    <p:sldId id="264" r:id="rId18"/>
    <p:sldId id="265" r:id="rId19"/>
    <p:sldId id="266" r:id="rId20"/>
    <p:sldId id="267" r:id="rId21"/>
    <p:sldId id="268" r:id="rId22"/>
    <p:sldId id="270" r:id="rId23"/>
    <p:sldId id="271" r:id="rId24"/>
    <p:sldId id="272" r:id="rId25"/>
    <p:sldId id="274" r:id="rId2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F24FC-1559-453F-BFBF-3119EEACE217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08BD0-1DA3-453B-9B88-4E889DB0B8B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886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FF930-D6AB-4EA0-B4EE-C1F2596CD9FE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AD9FA-F0B0-4C49-BF96-9F429D025B0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0444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9BF8A-25DF-4957-9A44-A9A6B370999A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E3C1E-8836-40D9-82E0-6922A5DEF7F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3482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CDF5A-1EA6-4B61-B48B-88DFF6D90BBE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CE2B6-F387-44E2-84D1-D23CD2C5B64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614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1844A-6323-4002-8CB5-23A476F675CC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5D663-9AB5-4047-8144-BA72B9F1FA6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44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70650-6CF8-45DE-8D52-29119BBEC093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53D2F-EC10-4892-8BAB-AA82EB46B9A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1951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D0D05-7816-48F5-B329-5B0502D4636F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C2F4D-0447-42EF-BA74-710FE650C09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0052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41B36-EECC-4783-9AD5-062EF8C62991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D881E8-EA38-4B37-8AFF-266465E5ADE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5064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E825E-D197-4D17-9274-A9FE07CABBF4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F08AA-5DE6-46DF-A25E-B00565BE201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3350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B7A08-05DD-4FD9-AAF0-9A2D6F52D711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BD1C9-21E1-496C-87FC-B575FB339F1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53420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C8D5D-7134-44DF-B85C-85FD0B1AC4AC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823D3-5325-4FB5-8D98-43EBB70640C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7972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27E1BE-9D20-453B-BDD5-C288F9554896}" type="datetimeFigureOut">
              <a:rPr lang="fr-FR"/>
              <a:pPr>
                <a:defRPr/>
              </a:pPr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F98B602-5BB8-4173-A7E4-26DF39D42AC8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toniques.com/articles/photon/pdf/2016/03/photon201682p39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ct.jussieu.fr/pagesperso/chaquin/9.Spectro1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2055813"/>
            <a:ext cx="611505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93800"/>
            <a:ext cx="6610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284163"/>
            <a:ext cx="6191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8160" y="6404532"/>
            <a:ext cx="8625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33CC"/>
                </a:solidFill>
                <a:latin typeface="Calibri" panose="020F0502020204030204" pitchFamily="34" charset="0"/>
              </a:rPr>
              <a:t>Extraits de Formation académique Besançon 2012 - </a:t>
            </a:r>
            <a:r>
              <a:rPr lang="fr-FR" dirty="0">
                <a:solidFill>
                  <a:srgbClr val="0033CC"/>
                </a:solidFill>
                <a:latin typeface="Calibri" panose="020F0502020204030204" pitchFamily="34" charset="0"/>
              </a:rPr>
              <a:t>E. Barbe, R. Barbe et F. Guyon</a:t>
            </a:r>
            <a:endParaRPr lang="fr-FR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699706"/>
            <a:ext cx="9116697" cy="54585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96" y="625428"/>
            <a:ext cx="4762803" cy="571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6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932657"/>
              </p:ext>
            </p:extLst>
          </p:nvPr>
        </p:nvGraphicFramePr>
        <p:xfrm>
          <a:off x="644631" y="2118749"/>
          <a:ext cx="7767848" cy="4223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1396"/>
                <a:gridCol w="1389019"/>
                <a:gridCol w="2091311"/>
                <a:gridCol w="1856122"/>
              </a:tblGrid>
              <a:tr h="426718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>
                          <a:effectLst/>
                        </a:rPr>
                        <a:t>             </a:t>
                      </a:r>
                      <a:r>
                        <a:rPr lang="fr-FR" sz="1800" b="1" kern="1200" dirty="0" smtClean="0">
                          <a:effectLst/>
                        </a:rPr>
                        <a:t>      E                       </a:t>
                      </a:r>
                      <a:r>
                        <a:rPr lang="fr-FR" sz="1800" b="1" kern="1200" dirty="0">
                          <a:effectLst/>
                        </a:rPr>
                        <a:t>=           </a:t>
                      </a:r>
                      <a:r>
                        <a:rPr lang="fr-FR" sz="1800" b="1" kern="1200" dirty="0" err="1">
                          <a:effectLst/>
                        </a:rPr>
                        <a:t>E</a:t>
                      </a:r>
                      <a:r>
                        <a:rPr lang="fr-FR" sz="1800" b="1" kern="1200" baseline="-25000" dirty="0" err="1">
                          <a:effectLst/>
                        </a:rPr>
                        <a:t>e</a:t>
                      </a:r>
                      <a:r>
                        <a:rPr lang="fr-FR" sz="1800" b="1" kern="1200" dirty="0">
                          <a:effectLst/>
                        </a:rPr>
                        <a:t>        </a:t>
                      </a:r>
                      <a:r>
                        <a:rPr lang="fr-FR" sz="1800" b="1" kern="1200" dirty="0" smtClean="0">
                          <a:effectLst/>
                        </a:rPr>
                        <a:t>  +                 </a:t>
                      </a:r>
                      <a:r>
                        <a:rPr lang="fr-FR" sz="1800" b="1" kern="1200" dirty="0" err="1">
                          <a:effectLst/>
                        </a:rPr>
                        <a:t>E</a:t>
                      </a:r>
                      <a:r>
                        <a:rPr lang="fr-FR" sz="1800" b="1" kern="1200" baseline="-25000" dirty="0" err="1">
                          <a:effectLst/>
                        </a:rPr>
                        <a:t>v</a:t>
                      </a:r>
                      <a:r>
                        <a:rPr lang="fr-FR" sz="1800" b="1" kern="1200" dirty="0">
                          <a:effectLst/>
                        </a:rPr>
                        <a:t>             </a:t>
                      </a:r>
                      <a:r>
                        <a:rPr lang="fr-FR" sz="1800" b="1" kern="1200" dirty="0" smtClean="0">
                          <a:effectLst/>
                        </a:rPr>
                        <a:t>    +              </a:t>
                      </a:r>
                      <a:r>
                        <a:rPr lang="fr-FR" sz="1800" b="1" kern="1200" dirty="0">
                          <a:effectLst/>
                        </a:rPr>
                        <a:t>E</a:t>
                      </a:r>
                      <a:r>
                        <a:rPr lang="fr-FR" sz="1800" b="1" kern="1200" baseline="-25000" dirty="0">
                          <a:effectLst/>
                        </a:rPr>
                        <a:t>r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70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Niveaux d’énergie électroniques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Oscillation des noyaux autour de leurs positions d’équilibre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Rotation autour d’un axe passant par le centre de masse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317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effectLst/>
                        </a:rPr>
                        <a:t>Ordres de grandeur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 err="1">
                          <a:effectLst/>
                        </a:rPr>
                        <a:t>ΔE</a:t>
                      </a:r>
                      <a:r>
                        <a:rPr lang="fr-FR" sz="1800" b="1" kern="1200" baseline="-25000" dirty="0" err="1">
                          <a:effectLst/>
                        </a:rPr>
                        <a:t>e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>
                          <a:effectLst/>
                        </a:rPr>
                        <a:t>ΔE</a:t>
                      </a:r>
                      <a:r>
                        <a:rPr lang="fr-FR" sz="1800" b="1" kern="1200" baseline="-25000">
                          <a:effectLst/>
                        </a:rPr>
                        <a:t>v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 err="1">
                          <a:effectLst/>
                        </a:rPr>
                        <a:t>ΔE</a:t>
                      </a:r>
                      <a:r>
                        <a:rPr lang="fr-FR" sz="1800" b="1" kern="1200" baseline="-25000" dirty="0" err="1">
                          <a:effectLst/>
                        </a:rPr>
                        <a:t>r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404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Energie (eV)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5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0,1 à 0,5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5.10</a:t>
                      </a:r>
                      <a:r>
                        <a:rPr lang="fr-FR" sz="1600" b="1" kern="1200" baseline="30000">
                          <a:effectLst/>
                        </a:rPr>
                        <a:t>-3 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441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Energie par mole (kJ.mol</a:t>
                      </a:r>
                      <a:r>
                        <a:rPr lang="fr-FR" sz="1600" b="1" kern="1200" baseline="30000">
                          <a:effectLst/>
                        </a:rPr>
                        <a:t>-1</a:t>
                      </a:r>
                      <a:r>
                        <a:rPr lang="fr-FR" sz="1600" b="1" kern="1200">
                          <a:effectLst/>
                        </a:rPr>
                        <a:t>)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500 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10 à 50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0,5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Longueur d’onde λ(m)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250 10</a:t>
                      </a:r>
                      <a:r>
                        <a:rPr lang="fr-FR" sz="1600" b="1" kern="1200" baseline="30000">
                          <a:effectLst/>
                        </a:rPr>
                        <a:t>-9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2,5 à 12,4 10</a:t>
                      </a:r>
                      <a:r>
                        <a:rPr lang="fr-FR" sz="1600" b="1" kern="1200" baseline="30000" dirty="0">
                          <a:effectLst/>
                        </a:rPr>
                        <a:t>-6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12,4 10</a:t>
                      </a:r>
                      <a:r>
                        <a:rPr lang="fr-FR" sz="1600" b="1" kern="1200" baseline="30000">
                          <a:effectLst/>
                        </a:rPr>
                        <a:t>-3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4516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Nombre d’onde σ (cm</a:t>
                      </a:r>
                      <a:r>
                        <a:rPr lang="fr-FR" sz="1600" b="1" kern="1200" baseline="30000">
                          <a:effectLst/>
                        </a:rPr>
                        <a:t>-1</a:t>
                      </a:r>
                      <a:r>
                        <a:rPr lang="fr-FR" sz="1600" b="1" kern="1200">
                          <a:effectLst/>
                        </a:rPr>
                        <a:t>)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40.10</a:t>
                      </a:r>
                      <a:r>
                        <a:rPr lang="fr-FR" sz="1600" b="1" kern="1200" baseline="30000">
                          <a:effectLst/>
                        </a:rPr>
                        <a:t>3 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600 à 4000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80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Domaine spectral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>
                          <a:effectLst/>
                        </a:rPr>
                        <a:t>UV - Visible</a:t>
                      </a:r>
                      <a:endParaRPr lang="fr-FR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IR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IR lointain et </a:t>
                      </a:r>
                      <a:endParaRPr lang="fr-FR" sz="14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kern="1200" dirty="0">
                          <a:effectLst/>
                        </a:rPr>
                        <a:t>micro ondes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6174" y="130137"/>
            <a:ext cx="8484761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Transitions énergétiques moléculaires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L’énergie totale d’une molécule : </a:t>
            </a:r>
            <a:r>
              <a:rPr kumimoji="0" lang="fr-FR" alt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énergies électroniques, énergie de translation, de vibrations et de rotations</a:t>
            </a: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(on ne tient pas compte ici des énergies nucléaires).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fr-FR" alt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ransitions entre les niveaux énergétiques des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trois formes d’énergie moléculaires quantifiées</a:t>
            </a:r>
            <a:r>
              <a:rPr lang="fr-FR" alt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fr-FR" alt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4631" y="6413327"/>
            <a:ext cx="7947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fr-FR" alt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L’énergie de translation</a:t>
            </a:r>
            <a:r>
              <a:rPr lang="fr-FR" alt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correspondant à l’énergie thermique, </a:t>
            </a:r>
            <a:r>
              <a:rPr lang="fr-FR" alt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n’est pas quantifiée</a:t>
            </a:r>
            <a:r>
              <a:rPr lang="fr-FR" alt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altLang="fr-FR" sz="1050" dirty="0"/>
          </a:p>
        </p:txBody>
      </p:sp>
    </p:spTree>
    <p:extLst>
      <p:ext uri="{BB962C8B-B14F-4D97-AF65-F5344CB8AC3E}">
        <p14:creationId xmlns:p14="http://schemas.microsoft.com/office/powerpoint/2010/main" val="903529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16" y="622620"/>
            <a:ext cx="6919664" cy="53971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34640" y="6263640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33CC"/>
                </a:solidFill>
                <a:latin typeface="+mn-lt"/>
                <a:hlinkClick r:id="rId3"/>
              </a:rPr>
              <a:t>https://</a:t>
            </a:r>
            <a:r>
              <a:rPr lang="fr-FR" sz="1200" dirty="0" smtClean="0">
                <a:solidFill>
                  <a:srgbClr val="0033CC"/>
                </a:solidFill>
                <a:latin typeface="+mn-lt"/>
                <a:hlinkClick r:id="rId3"/>
              </a:rPr>
              <a:t>www.photoniques.com/articles/photon/pdf/2016/03/photon201682p39.pdf</a:t>
            </a:r>
            <a:endParaRPr lang="fr-FR" sz="1200" dirty="0" smtClean="0">
              <a:solidFill>
                <a:srgbClr val="0033CC"/>
              </a:solidFill>
              <a:latin typeface="+mn-lt"/>
            </a:endParaRPr>
          </a:p>
          <a:p>
            <a:endParaRPr lang="fr-FR" sz="1200" dirty="0">
              <a:solidFill>
                <a:srgbClr val="0033C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07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30" y="722572"/>
            <a:ext cx="7554379" cy="53823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07920" y="6287828"/>
            <a:ext cx="6492240" cy="281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sz="12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https://www.lct.jussieu.fr/pagesperso/chaquin/9.Spectro1.pdf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902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7902"/>
            <a:ext cx="8686800" cy="56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66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90" y="640080"/>
            <a:ext cx="8192317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98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830263" y="1301750"/>
            <a:ext cx="73723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u="sng">
                <a:solidFill>
                  <a:srgbClr val="C00000"/>
                </a:solidFill>
                <a:cs typeface="Times New Roman" panose="02020603050405020304" pitchFamily="18" charset="0"/>
              </a:rPr>
              <a:t>Domaine d'étude</a:t>
            </a:r>
            <a:endParaRPr lang="fr-FR" altLang="fr-FR" sz="240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eaLnBrk="1" hangingPunct="1"/>
            <a:endParaRPr lang="fr-FR" altLang="fr-FR" sz="11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>
                <a:solidFill>
                  <a:srgbClr val="000000"/>
                </a:solidFill>
                <a:cs typeface="Times New Roman" panose="02020603050405020304" pitchFamily="18" charset="0"/>
              </a:rPr>
              <a:t>La spectrométrie IR, permet par interprétation des spectres obtenus, </a:t>
            </a:r>
          </a:p>
          <a:p>
            <a:pPr eaLnBrk="1" hangingPunct="1"/>
            <a:r>
              <a:rPr lang="fr-FR" altLang="fr-FR">
                <a:solidFill>
                  <a:srgbClr val="000000"/>
                </a:solidFill>
                <a:cs typeface="Times New Roman" panose="02020603050405020304" pitchFamily="18" charset="0"/>
              </a:rPr>
              <a:t>de déceler :</a:t>
            </a:r>
          </a:p>
          <a:p>
            <a:pPr eaLnBrk="1" hangingPunct="1"/>
            <a:endParaRPr lang="fr-FR" altLang="fr-FR" sz="11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fr-FR" altLang="fr-FR">
                <a:solidFill>
                  <a:srgbClr val="000000"/>
                </a:solidFill>
                <a:cs typeface="Times New Roman" panose="02020603050405020304" pitchFamily="18" charset="0"/>
              </a:rPr>
              <a:t> les </a:t>
            </a:r>
            <a:r>
              <a:rPr lang="fr-FR" altLang="fr-FR">
                <a:solidFill>
                  <a:srgbClr val="C00000"/>
                </a:solidFill>
                <a:cs typeface="Times New Roman" panose="02020603050405020304" pitchFamily="18" charset="0"/>
              </a:rPr>
              <a:t>groupes caractéristiques </a:t>
            </a:r>
            <a:r>
              <a:rPr lang="fr-FR" altLang="fr-FR">
                <a:solidFill>
                  <a:srgbClr val="000000"/>
                </a:solidFill>
                <a:cs typeface="Times New Roman" panose="02020603050405020304" pitchFamily="18" charset="0"/>
              </a:rPr>
              <a:t>contenus dans une molécule: alcool, aldéhyde, cétone, acide..., </a:t>
            </a:r>
          </a:p>
          <a:p>
            <a:pPr eaLnBrk="1" hangingPunct="1">
              <a:buFontTx/>
              <a:buChar char="-"/>
            </a:pPr>
            <a:endParaRPr lang="fr-FR" altLang="fr-FR" sz="1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fr-FR" altLang="fr-FR">
                <a:solidFill>
                  <a:srgbClr val="000000"/>
                </a:solidFill>
                <a:cs typeface="Times New Roman" panose="02020603050405020304" pitchFamily="18" charset="0"/>
              </a:rPr>
              <a:t>les </a:t>
            </a:r>
            <a:r>
              <a:rPr lang="fr-FR" altLang="fr-FR">
                <a:solidFill>
                  <a:srgbClr val="C00000"/>
                </a:solidFill>
                <a:cs typeface="Times New Roman" panose="02020603050405020304" pitchFamily="18" charset="0"/>
              </a:rPr>
              <a:t>liaisons entre les carbones </a:t>
            </a:r>
            <a:r>
              <a:rPr lang="fr-FR" altLang="fr-FR">
                <a:solidFill>
                  <a:srgbClr val="000000"/>
                </a:solidFill>
                <a:cs typeface="Times New Roman" panose="02020603050405020304" pitchFamily="18" charset="0"/>
              </a:rPr>
              <a:t>d'une chaîne (chaîne saturée, insaturée, caractère aromatique d'une molécule)....</a:t>
            </a:r>
            <a:r>
              <a:rPr lang="fr-FR" altLang="fr-FR" sz="1100">
                <a:cs typeface="Times New Roman" panose="02020603050405020304" pitchFamily="18" charset="0"/>
              </a:rPr>
              <a:t> </a:t>
            </a:r>
            <a:endParaRPr lang="fr-FR" altLang="fr-FR" sz="4000">
              <a:cs typeface="Times New Roman" panose="02020603050405020304" pitchFamily="18" charset="0"/>
            </a:endParaRPr>
          </a:p>
        </p:txBody>
      </p:sp>
      <p:sp>
        <p:nvSpPr>
          <p:cNvPr id="5123" name="ZoneTexte 3"/>
          <p:cNvSpPr txBox="1">
            <a:spLocks noChangeArrowheads="1"/>
          </p:cNvSpPr>
          <p:nvPr/>
        </p:nvSpPr>
        <p:spPr bwMode="auto">
          <a:xfrm>
            <a:off x="2859088" y="430213"/>
            <a:ext cx="1611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chemeClr val="accent2"/>
                </a:solidFill>
                <a:latin typeface="Calibri" panose="020F0502020204030204" pitchFamily="34" charset="0"/>
              </a:rPr>
              <a:t>(INFRAROUGE)</a:t>
            </a:r>
            <a:endParaRPr lang="fr-FR" altLang="fr-FR" sz="1200" b="1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465138"/>
            <a:ext cx="18859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 descr="E:\01 JC\01-COURS\01 TS\nouveau programme\TS\01 Spécifique\02-O-spectres\O3 IR\fti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4375150"/>
            <a:ext cx="2436813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/>
          <a:stretch>
            <a:fillRect/>
          </a:stretch>
        </p:blipFill>
        <p:spPr bwMode="auto">
          <a:xfrm>
            <a:off x="192088" y="1125538"/>
            <a:ext cx="874077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322263"/>
            <a:ext cx="17621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336550" y="6127750"/>
            <a:ext cx="8307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vibrations de valence (vibrations se produisant le long des liaisons) ou de déformation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72" name="Picture 28" descr="F:\01 TS\01 Cours TS\01 Cours Spécifique\02-O-spectres\O3-A IR\Asymmetrical_stretching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517525"/>
            <a:ext cx="2246313" cy="160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3" name="Picture 29" descr="F:\01 TS\01 Cours TS\01 Cours Spécifique\02-O-spectres\O3-A IR\Modo_rotaca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4670425"/>
            <a:ext cx="2370137" cy="169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4" name="Picture 30" descr="F:\01 TS\01 Cours TS\01 Cours Spécifique\02-O-spectres\O3-A IR\Scissorin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5" y="2644775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5" name="Picture 31" descr="F:\01 TS\01 Cours TS\01 Cours Spécifique\02-O-spectres\O3-A IR\Symmetrical_stretching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79425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6" name="Picture 32" descr="F:\01 TS\01 Cours TS\01 Cours Spécifique\02-O-spectres\O3-A IR\Twisting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4737100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7" name="Picture 33" descr="F:\01 TS\01 Cours TS\01 Cours Spécifique\02-O-spectres\O3-A IR\Wagging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2616200"/>
            <a:ext cx="2400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79" name="Rectangle 35"/>
          <p:cNvSpPr>
            <a:spLocks noChangeArrowheads="1"/>
          </p:cNvSpPr>
          <p:nvPr/>
        </p:nvSpPr>
        <p:spPr bwMode="auto">
          <a:xfrm>
            <a:off x="3722688" y="3108325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0" name="Rectangle 36"/>
          <p:cNvSpPr>
            <a:spLocks noChangeArrowheads="1"/>
          </p:cNvSpPr>
          <p:nvPr/>
        </p:nvSpPr>
        <p:spPr bwMode="auto">
          <a:xfrm>
            <a:off x="1631950" y="246063"/>
            <a:ext cx="1539875" cy="57785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tirement</a:t>
            </a:r>
            <a:b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</a:t>
            </a:r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trique</a:t>
            </a:r>
            <a:endParaRPr lang="fr-FR" altLang="fr-FR"/>
          </a:p>
        </p:txBody>
      </p:sp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3449638" y="3108325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5440363" y="260350"/>
            <a:ext cx="2085975" cy="577850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tirement</a:t>
            </a:r>
            <a:b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antisym</a:t>
            </a:r>
            <a:r>
              <a:rPr lang="fr-FR" altLang="fr-FR" b="1">
                <a:solidFill>
                  <a:srgbClr val="000000"/>
                </a:solidFill>
                <a:cs typeface="Courier New" panose="02070309020205020404" pitchFamily="49" charset="0"/>
              </a:rPr>
              <a:t>é</a:t>
            </a:r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trique</a:t>
            </a:r>
            <a:endParaRPr lang="fr-FR" altLang="fr-FR"/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3581400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4" name="Rectangle 40"/>
          <p:cNvSpPr>
            <a:spLocks noChangeArrowheads="1"/>
          </p:cNvSpPr>
          <p:nvPr/>
        </p:nvSpPr>
        <p:spPr bwMode="auto">
          <a:xfrm>
            <a:off x="5489575" y="2568575"/>
            <a:ext cx="1822450" cy="303213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Cisaillement</a:t>
            </a:r>
            <a:endParaRPr lang="fr-FR" altLang="fr-FR"/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3922713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5830888" y="4670425"/>
            <a:ext cx="1139825" cy="303213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Bascule</a:t>
            </a:r>
            <a:endParaRPr lang="fr-FR" altLang="fr-FR"/>
          </a:p>
        </p:txBody>
      </p:sp>
      <p:sp>
        <p:nvSpPr>
          <p:cNvPr id="31787" name="Rectangle 43"/>
          <p:cNvSpPr>
            <a:spLocks noChangeArrowheads="1"/>
          </p:cNvSpPr>
          <p:nvPr/>
        </p:nvSpPr>
        <p:spPr bwMode="auto">
          <a:xfrm>
            <a:off x="3786188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88" name="Rectangle 44"/>
          <p:cNvSpPr>
            <a:spLocks noChangeArrowheads="1"/>
          </p:cNvSpPr>
          <p:nvPr/>
        </p:nvSpPr>
        <p:spPr bwMode="auto">
          <a:xfrm>
            <a:off x="1819275" y="2582863"/>
            <a:ext cx="1412875" cy="303212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Agitation</a:t>
            </a:r>
            <a:endParaRPr lang="fr-FR" altLang="fr-FR"/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3922713" y="3246438"/>
            <a:ext cx="9144000" cy="0"/>
          </a:xfrm>
          <a:prstGeom prst="rect">
            <a:avLst/>
          </a:prstGeom>
          <a:solidFill>
            <a:srgbClr val="FFFF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4436" rIns="0" bIns="44436">
            <a:spAutoFit/>
          </a:bodyPr>
          <a:lstStyle/>
          <a:p>
            <a:endParaRPr lang="fr-FR" altLang="fr-FR"/>
          </a:p>
        </p:txBody>
      </p:sp>
      <p:sp>
        <p:nvSpPr>
          <p:cNvPr id="31790" name="Rectangle 46"/>
          <p:cNvSpPr>
            <a:spLocks noChangeArrowheads="1"/>
          </p:cNvSpPr>
          <p:nvPr/>
        </p:nvSpPr>
        <p:spPr bwMode="auto">
          <a:xfrm>
            <a:off x="2011363" y="4737100"/>
            <a:ext cx="1139825" cy="303213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fr-FR" altLang="fr-FR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Torsion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14363"/>
            <a:ext cx="89725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2" name="Groupe 20"/>
          <p:cNvGrpSpPr>
            <a:grpSpLocks/>
          </p:cNvGrpSpPr>
          <p:nvPr/>
        </p:nvGrpSpPr>
        <p:grpSpPr bwMode="auto">
          <a:xfrm>
            <a:off x="-214313" y="1339850"/>
            <a:ext cx="2420938" cy="1190625"/>
            <a:chOff x="850448" y="672355"/>
            <a:chExt cx="2421319" cy="1190750"/>
          </a:xfrm>
        </p:grpSpPr>
        <p:sp>
          <p:nvSpPr>
            <p:cNvPr id="1036" name="ZoneTexte 8"/>
            <p:cNvSpPr txBox="1">
              <a:spLocks noChangeArrowheads="1"/>
            </p:cNvSpPr>
            <p:nvPr/>
          </p:nvSpPr>
          <p:spPr bwMode="auto">
            <a:xfrm>
              <a:off x="850448" y="672355"/>
              <a:ext cx="2421319" cy="1190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>
                  <a:solidFill>
                    <a:srgbClr val="FF0000"/>
                  </a:solidFill>
                  <a:latin typeface="Calibri" panose="020F0502020204030204" pitchFamily="34" charset="0"/>
                </a:rPr>
                <a:t>Transmittance</a:t>
              </a:r>
            </a:p>
            <a:p>
              <a:pPr algn="ctr" eaLnBrk="1" hangingPunct="1"/>
              <a:endParaRPr lang="fr-FR" altLang="fr-FR">
                <a:solidFill>
                  <a:srgbClr val="0033CC"/>
                </a:solidFill>
                <a:latin typeface="Calibri" panose="020F0502020204030204" pitchFamily="34" charset="0"/>
              </a:endParaRPr>
            </a:p>
            <a:p>
              <a:pPr algn="ctr" eaLnBrk="1" hangingPunct="1"/>
              <a:endParaRPr lang="fr-FR" altLang="fr-FR">
                <a:solidFill>
                  <a:srgbClr val="0033CC"/>
                </a:solidFill>
                <a:latin typeface="Calibri" panose="020F0502020204030204" pitchFamily="34" charset="0"/>
              </a:endParaRPr>
            </a:p>
            <a:p>
              <a:pPr algn="ctr" eaLnBrk="1" hangingPunct="1"/>
              <a:r>
                <a:rPr lang="fr-FR" altLang="fr-FR">
                  <a:solidFill>
                    <a:srgbClr val="0033CC"/>
                  </a:solidFill>
                  <a:latin typeface="Calibri" panose="020F0502020204030204" pitchFamily="34" charset="0"/>
                </a:rPr>
                <a:t>en %</a:t>
              </a:r>
            </a:p>
          </p:txBody>
        </p:sp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1520734" y="1025525"/>
            <a:ext cx="1171575" cy="560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9" name="Equation" r:id="rId3" imgW="901440" imgH="431640" progId="Equation.DSMT4">
                    <p:embed/>
                  </p:oleObj>
                </mc:Choice>
                <mc:Fallback>
                  <p:oleObj name="Equation" r:id="rId3" imgW="901440" imgH="43164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0734" y="1025525"/>
                          <a:ext cx="1171575" cy="560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7" name="Group 13"/>
          <p:cNvGrpSpPr>
            <a:grpSpLocks/>
          </p:cNvGrpSpPr>
          <p:nvPr/>
        </p:nvGrpSpPr>
        <p:grpSpPr bwMode="auto">
          <a:xfrm>
            <a:off x="679450" y="184150"/>
            <a:ext cx="8280400" cy="5964238"/>
            <a:chOff x="428" y="116"/>
            <a:chExt cx="5216" cy="3757"/>
          </a:xfrm>
        </p:grpSpPr>
        <p:pic>
          <p:nvPicPr>
            <p:cNvPr id="102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" y="232"/>
              <a:ext cx="11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Image 2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6" y="116"/>
              <a:ext cx="1564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1" name="ZoneTexte 9"/>
            <p:cNvSpPr txBox="1">
              <a:spLocks noChangeArrowheads="1"/>
            </p:cNvSpPr>
            <p:nvPr/>
          </p:nvSpPr>
          <p:spPr bwMode="auto">
            <a:xfrm>
              <a:off x="4148" y="2568"/>
              <a:ext cx="1496" cy="1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0000"/>
                </a:solidFill>
                <a:latin typeface="Calibri" panose="020F0502020204030204" pitchFamily="34" charset="0"/>
              </a:endParaRPr>
            </a:p>
            <a:p>
              <a:pPr algn="ctr" eaLnBrk="1" hangingPunct="1"/>
              <a:r>
                <a:rPr lang="fr-FR" altLang="fr-FR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Nombre d’onde</a:t>
              </a:r>
            </a:p>
            <a:p>
              <a:pPr algn="ctr" eaLnBrk="1" hangingPunct="1"/>
              <a:r>
                <a:rPr lang="fr-FR" altLang="fr-FR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(wavenumber) </a:t>
              </a:r>
            </a:p>
            <a:p>
              <a:pPr algn="ctr" eaLnBrk="1" hangingPunct="1"/>
              <a:r>
                <a:rPr lang="fr-FR" altLang="fr-FR" sz="2400" b="1">
                  <a:cs typeface="Times New Roman" panose="02020603050405020304" pitchFamily="18" charset="0"/>
                  <a:sym typeface="Symbol" panose="05050102010706020507" pitchFamily="18" charset="2"/>
                </a:rPr>
                <a:t></a:t>
              </a:r>
              <a:r>
                <a:rPr lang="fr-FR" altLang="fr-FR" b="1">
                  <a:cs typeface="Times New Roman" panose="02020603050405020304" pitchFamily="18" charset="0"/>
                </a:rPr>
                <a:t> </a:t>
              </a:r>
              <a:r>
                <a:rPr lang="fr-FR" altLang="fr-FR" b="1">
                  <a:cs typeface="Times New Roman" panose="02020603050405020304" pitchFamily="18" charset="0"/>
                  <a:sym typeface="Symbol" panose="05050102010706020507" pitchFamily="18" charset="2"/>
                </a:rPr>
                <a:t>= 1 / </a:t>
              </a:r>
              <a:r>
                <a:rPr lang="fr-FR" altLang="fr-FR" sz="2400" b="1">
                  <a:latin typeface="Symbol" panose="05050102010706020507" pitchFamily="18" charset="2"/>
                  <a:cs typeface="Times New Roman" panose="02020603050405020304" pitchFamily="18" charset="0"/>
                  <a:sym typeface="Symbol" panose="05050102010706020507" pitchFamily="18" charset="2"/>
                </a:rPr>
                <a:t>l</a:t>
              </a:r>
              <a:r>
                <a:rPr lang="fr-FR" altLang="fr-FR" b="1">
                  <a:solidFill>
                    <a:srgbClr val="FF0000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 </a:t>
              </a:r>
              <a:endParaRPr lang="fr-FR" altLang="fr-FR" b="1">
                <a:solidFill>
                  <a:srgbClr val="FF0000"/>
                </a:solidFill>
                <a:latin typeface="Calibri" panose="020F0502020204030204" pitchFamily="34" charset="0"/>
              </a:endParaRPr>
            </a:p>
            <a:p>
              <a:pPr algn="ctr" eaLnBrk="1" hangingPunct="1"/>
              <a:endParaRPr lang="fr-FR" altLang="fr-FR" sz="500">
                <a:latin typeface="Calibri" panose="020F0502020204030204" pitchFamily="34" charset="0"/>
              </a:endParaRPr>
            </a:p>
            <a:p>
              <a:pPr algn="ctr" eaLnBrk="1" hangingPunct="1"/>
              <a:r>
                <a:rPr lang="fr-FR" altLang="fr-FR" sz="1400">
                  <a:latin typeface="Calibri" panose="020F0502020204030204" pitchFamily="34" charset="0"/>
                </a:rPr>
                <a:t>inverse de la </a:t>
              </a:r>
            </a:p>
            <a:p>
              <a:pPr algn="ctr" eaLnBrk="1" hangingPunct="1"/>
              <a:r>
                <a:rPr lang="fr-FR" altLang="fr-FR" sz="1400">
                  <a:latin typeface="Calibri" panose="020F0502020204030204" pitchFamily="34" charset="0"/>
                </a:rPr>
                <a:t>longueur d’onde</a:t>
              </a:r>
            </a:p>
            <a:p>
              <a:pPr algn="ctr" eaLnBrk="1" hangingPunct="1"/>
              <a:endParaRPr lang="fr-FR" altLang="fr-FR" sz="500">
                <a:solidFill>
                  <a:srgbClr val="0033CC"/>
                </a:solidFill>
                <a:cs typeface="Times New Roman" panose="02020603050405020304" pitchFamily="18" charset="0"/>
              </a:endParaRPr>
            </a:p>
            <a:p>
              <a:pPr algn="ctr" eaLnBrk="1" hangingPunct="1"/>
              <a:r>
                <a:rPr lang="fr-FR" altLang="fr-FR" sz="1400">
                  <a:solidFill>
                    <a:srgbClr val="0033CC"/>
                  </a:solidFill>
                  <a:cs typeface="Times New Roman" panose="02020603050405020304" pitchFamily="18" charset="0"/>
                </a:rPr>
                <a:t>en cm</a:t>
              </a:r>
              <a:r>
                <a:rPr lang="fr-FR" altLang="fr-FR" sz="1400" baseline="30000">
                  <a:solidFill>
                    <a:srgbClr val="0033CC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-1</a:t>
              </a:r>
              <a:r>
                <a:rPr lang="fr-FR" altLang="fr-FR" sz="1400">
                  <a:solidFill>
                    <a:srgbClr val="0033CC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lang="fr-FR" altLang="fr-FR" sz="1400">
                <a:solidFill>
                  <a:srgbClr val="0033CC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034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55" t="12067" r="1276" b="22591"/>
            <a:stretch>
              <a:fillRect/>
            </a:stretch>
          </p:blipFill>
          <p:spPr bwMode="auto">
            <a:xfrm>
              <a:off x="918" y="1320"/>
              <a:ext cx="3461" cy="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31775"/>
            <a:ext cx="8475663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4538663"/>
            <a:ext cx="17621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4314825"/>
            <a:ext cx="56896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85763"/>
            <a:ext cx="8585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4606925"/>
            <a:ext cx="20955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191000"/>
            <a:ext cx="56896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519113" y="461963"/>
            <a:ext cx="763270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33CC"/>
                </a:solidFill>
                <a:latin typeface="Calibri" panose="020F0502020204030204" pitchFamily="34" charset="0"/>
              </a:rPr>
              <a:t>Détermination de groupes caractéristiques</a:t>
            </a:r>
          </a:p>
          <a:p>
            <a:pPr eaLnBrk="1" hangingPunct="1"/>
            <a:endParaRPr lang="fr-FR" altLang="fr-FR">
              <a:latin typeface="Calibri" panose="020F0502020204030204" pitchFamily="34" charset="0"/>
            </a:endParaRPr>
          </a:p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Associer un groupe caractéristique à une fonction dans le cas des alcool, aldéhyde, cétone, acide carboxylique, ester, amine, amide. </a:t>
            </a:r>
          </a:p>
          <a:p>
            <a:pPr eaLnBrk="1" hangingPunct="1"/>
            <a:endParaRPr lang="fr-FR" altLang="fr-FR">
              <a:latin typeface="Calibri" panose="020F0502020204030204" pitchFamily="34" charset="0"/>
            </a:endParaRPr>
          </a:p>
          <a:p>
            <a:pPr lvl="1" eaLnBrk="1" hangingPunct="1"/>
            <a:r>
              <a:rPr lang="fr-FR" altLang="fr-FR" b="1">
                <a:solidFill>
                  <a:srgbClr val="C00000"/>
                </a:solidFill>
                <a:latin typeface="Calibri" panose="020F0502020204030204" pitchFamily="34" charset="0"/>
              </a:rPr>
              <a:t>recherche de la présence de bandes caractéristiques des liaisons </a:t>
            </a:r>
          </a:p>
          <a:p>
            <a:pPr lvl="1" eaLnBrk="1" hangingPunct="1"/>
            <a:endParaRPr lang="fr-FR" altLang="fr-FR" b="1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lvl="1" eaLnBrk="1" hangingPunct="1"/>
            <a:r>
              <a:rPr lang="fr-FR" altLang="fr-FR" b="1">
                <a:solidFill>
                  <a:srgbClr val="C00000"/>
                </a:solidFill>
                <a:latin typeface="Calibri" panose="020F0502020204030204" pitchFamily="34" charset="0"/>
              </a:rPr>
              <a:t>recherche de l’absence de bandes caractéristiques des liaisons </a:t>
            </a:r>
          </a:p>
          <a:p>
            <a:pPr lvl="1" eaLnBrk="1" hangingPunct="1"/>
            <a:endParaRPr lang="fr-FR" altLang="fr-FR" b="1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lvl="1" eaLnBrk="1" hangingPunct="1"/>
            <a:r>
              <a:rPr lang="fr-FR" altLang="fr-FR" b="1">
                <a:solidFill>
                  <a:srgbClr val="C00000"/>
                </a:solidFill>
                <a:latin typeface="Calibri" panose="020F0502020204030204" pitchFamily="34" charset="0"/>
              </a:rPr>
              <a:t>associer les informations pour déterminer les groupes caractéristiques</a:t>
            </a:r>
          </a:p>
        </p:txBody>
      </p:sp>
      <p:pic>
        <p:nvPicPr>
          <p:cNvPr id="10243" name="Picture 2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3802063"/>
            <a:ext cx="7402512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90538"/>
            <a:ext cx="8342313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4213225"/>
            <a:ext cx="20383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3" y="4210050"/>
            <a:ext cx="5691187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346075"/>
            <a:ext cx="838835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4367213"/>
            <a:ext cx="25241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4430713"/>
            <a:ext cx="5691187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461963"/>
            <a:ext cx="8247063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637088"/>
            <a:ext cx="26670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http://upload.wikimedia.org/wikipedia/commons/7/7a/BandeI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4649788"/>
            <a:ext cx="5197475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842963"/>
            <a:ext cx="88011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277813"/>
            <a:ext cx="8140700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3459163"/>
            <a:ext cx="8126412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ebpeda.ac-montpellier.fr/spc/ABCDORGA/Famille/alcosp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63" y="442913"/>
            <a:ext cx="599598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73038" y="4298950"/>
            <a:ext cx="24828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>
                <a:solidFill>
                  <a:srgbClr val="C00000"/>
                </a:solidFill>
                <a:cs typeface="Times New Roman" panose="02020603050405020304" pitchFamily="18" charset="0"/>
              </a:rPr>
              <a:t>Cétones</a:t>
            </a:r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/>
            </a:r>
            <a:b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</a:br>
            <a:endParaRPr lang="fr-FR" altLang="fr-FR" sz="120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C=O (vibration de valence)</a:t>
            </a:r>
            <a:endParaRPr lang="fr-FR" altLang="fr-FR" sz="200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50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6388" name="Picture 4" descr="http://webpeda.ac-montpellier.fr/spc/ABCDORGA/Famille/cetosp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5" y="3652838"/>
            <a:ext cx="59626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92088" y="739775"/>
            <a:ext cx="257016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>
                <a:solidFill>
                  <a:srgbClr val="C00000"/>
                </a:solidFill>
                <a:cs typeface="Times New Roman" panose="02020603050405020304" pitchFamily="18" charset="0"/>
              </a:rPr>
              <a:t>Alcools</a:t>
            </a:r>
          </a:p>
          <a:p>
            <a:endParaRPr lang="fr-FR" altLang="fr-FR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O-H (vibration de valence) </a:t>
            </a:r>
          </a:p>
          <a:p>
            <a:pPr eaLnBrk="1" hangingPunct="1"/>
            <a:endParaRPr lang="fr-FR" altLang="fr-FR" sz="2000" u="sng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000">
                <a:solidFill>
                  <a:srgbClr val="000000"/>
                </a:solidFill>
                <a:cs typeface="Times New Roman" panose="02020603050405020304" pitchFamily="18" charset="0"/>
              </a:rPr>
              <a:t>* </a:t>
            </a:r>
            <a:r>
              <a:rPr lang="fr-FR" altLang="fr-FR" sz="1000" u="sng">
                <a:solidFill>
                  <a:srgbClr val="000000"/>
                </a:solidFill>
                <a:cs typeface="Times New Roman" panose="02020603050405020304" pitchFamily="18" charset="0"/>
              </a:rPr>
              <a:t>en phase vapeur</a:t>
            </a:r>
            <a:r>
              <a:rPr lang="fr-FR" altLang="fr-FR" sz="1000">
                <a:solidFill>
                  <a:srgbClr val="000000"/>
                </a:solidFill>
                <a:cs typeface="Times New Roman" panose="02020603050405020304" pitchFamily="18" charset="0"/>
              </a:rPr>
              <a:t> (pas de liaison hydrogène) : pic vers 3600 cm</a:t>
            </a:r>
            <a:r>
              <a:rPr lang="fr-FR" altLang="fr-FR" sz="1000" baseline="30000">
                <a:solidFill>
                  <a:srgbClr val="000000"/>
                </a:solidFill>
                <a:cs typeface="Times New Roman" panose="02020603050405020304" pitchFamily="18" charset="0"/>
              </a:rPr>
              <a:t>-1</a:t>
            </a:r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1000" u="sng">
                <a:solidFill>
                  <a:srgbClr val="000000"/>
                </a:solidFill>
                <a:cs typeface="Times New Roman" panose="02020603050405020304" pitchFamily="18" charset="0"/>
              </a:rPr>
              <a:t>en phase liquide</a:t>
            </a:r>
            <a:r>
              <a:rPr lang="fr-FR" altLang="fr-FR" sz="1000">
                <a:solidFill>
                  <a:srgbClr val="000000"/>
                </a:solidFill>
                <a:cs typeface="Times New Roman" panose="02020603050405020304" pitchFamily="18" charset="0"/>
              </a:rPr>
              <a:t> (liaisons hydrogène): pic assez large et arrondi entre 3200 et 3400 cm</a:t>
            </a:r>
            <a:r>
              <a:rPr lang="fr-FR" altLang="fr-FR" sz="1000" baseline="30000">
                <a:solidFill>
                  <a:srgbClr val="000000"/>
                </a:solidFill>
                <a:cs typeface="Times New Roman" panose="02020603050405020304" pitchFamily="18" charset="0"/>
              </a:rPr>
              <a:t>-1</a:t>
            </a:r>
            <a:r>
              <a:rPr lang="fr-FR" altLang="fr-FR" sz="100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b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</a:br>
            <a:endParaRPr lang="fr-FR" altLang="fr-FR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220663" y="1116013"/>
            <a:ext cx="2551112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>
                <a:solidFill>
                  <a:srgbClr val="C00000"/>
                </a:solidFill>
                <a:cs typeface="Times New Roman" panose="02020603050405020304" pitchFamily="18" charset="0"/>
              </a:rPr>
              <a:t>Aldéhydes </a:t>
            </a:r>
          </a:p>
          <a:p>
            <a:pPr eaLnBrk="1" hangingPunct="1"/>
            <a:endParaRPr lang="fr-FR" altLang="fr-FR" sz="120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C=O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</a:t>
            </a:r>
            <a:r>
              <a:rPr lang="fr-FR" altLang="fr-FR" sz="14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(sp2)</a:t>
            </a:r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-H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endParaRPr lang="fr-FR" altLang="fr-FR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80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7411" name="Picture 2" descr="http://webpeda.ac-montpellier.fr/spc/ABCDORGA/Famille/aldesp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85763"/>
            <a:ext cx="60118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269875" y="3959225"/>
            <a:ext cx="243522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>
                <a:solidFill>
                  <a:srgbClr val="C00000"/>
                </a:solidFill>
                <a:cs typeface="Times New Roman" panose="02020603050405020304" pitchFamily="18" charset="0"/>
              </a:rPr>
              <a:t>Acides</a:t>
            </a:r>
          </a:p>
          <a:p>
            <a:endParaRPr lang="fr-FR" altLang="fr-FR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C=O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C-O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O-H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endParaRPr lang="fr-FR" altLang="fr-FR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80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7413" name="Picture 4" descr="http://webpeda.ac-montpellier.fr/spc/ABCDORGA/Famille/acidsp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3522663"/>
            <a:ext cx="6021387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34938" y="2033588"/>
            <a:ext cx="256063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u="sng">
                <a:solidFill>
                  <a:srgbClr val="C00000"/>
                </a:solidFill>
                <a:cs typeface="Times New Roman" panose="02020603050405020304" pitchFamily="18" charset="0"/>
              </a:rPr>
              <a:t>esters</a:t>
            </a:r>
          </a:p>
          <a:p>
            <a:endParaRPr lang="fr-FR" altLang="fr-FR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C=O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  <a:t>C-O vibration de valence </a:t>
            </a:r>
            <a:br>
              <a:rPr lang="fr-FR" altLang="fr-FR" sz="1400">
                <a:solidFill>
                  <a:srgbClr val="000000"/>
                </a:solidFill>
                <a:cs typeface="Times New Roman" panose="02020603050405020304" pitchFamily="18" charset="0"/>
              </a:rPr>
            </a:br>
            <a:endParaRPr lang="fr-FR" altLang="fr-FR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fr-FR" altLang="fr-FR" sz="1200">
                <a:solidFill>
                  <a:srgbClr val="0000FF"/>
                </a:solidFill>
                <a:cs typeface="Times New Roman" panose="02020603050405020304" pitchFamily="18" charset="0"/>
              </a:rPr>
              <a:t>  </a:t>
            </a:r>
            <a:endParaRPr lang="fr-FR" altLang="fr-FR" sz="1740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18435" name="Picture 2" descr="http://webpeda.ac-montpellier.fr/spc/ABCDORGA/Famille/estersp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1730375"/>
            <a:ext cx="60198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687388"/>
            <a:ext cx="8335962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368</Words>
  <Application>Microsoft Office PowerPoint</Application>
  <PresentationFormat>Affichage à l'écran (4:3)</PresentationFormat>
  <Paragraphs>97</Paragraphs>
  <Slides>25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Courier New</vt:lpstr>
      <vt:lpstr>Symbol</vt:lpstr>
      <vt:lpstr>Times New Roman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50</cp:revision>
  <dcterms:created xsi:type="dcterms:W3CDTF">2012-03-25T09:12:36Z</dcterms:created>
  <dcterms:modified xsi:type="dcterms:W3CDTF">2024-01-31T11:13:47Z</dcterms:modified>
</cp:coreProperties>
</file>