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6" r:id="rId7"/>
    <p:sldId id="260" r:id="rId8"/>
    <p:sldId id="265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3" autoAdjust="0"/>
    <p:restoredTop sz="94660"/>
  </p:normalViewPr>
  <p:slideViewPr>
    <p:cSldViewPr snapToGrid="0">
      <p:cViewPr varScale="1">
        <p:scale>
          <a:sx n="67" d="100"/>
          <a:sy n="67" d="100"/>
        </p:scale>
        <p:origin x="6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22/08/2023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254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22/08/2023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965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22/08/2023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351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22/08/2023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2641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22/08/2023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020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22/08/2023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127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22/08/2023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5532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22/08/2023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9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22/08/2023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6017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22/08/2023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674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5DCFF-D0FA-4CE6-8AAD-CEA1663C5BA3}" type="datetimeFigureOut">
              <a:rPr lang="fr-FR" smtClean="0"/>
              <a:t>22/08/2023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1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5DCFF-D0FA-4CE6-8AAD-CEA1663C5BA3}" type="datetimeFigureOut">
              <a:rPr lang="fr-FR" smtClean="0"/>
              <a:t>22/08/2023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92809-03E8-44F6-A585-4D73BB77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71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5360" y="975360"/>
            <a:ext cx="102006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4000" b="1" i="1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ESPACE - TEMPS</a:t>
            </a:r>
            <a:endParaRPr lang="fr-FR" sz="8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0555" algn="just">
              <a:spcAft>
                <a:spcPts val="0"/>
              </a:spcAft>
            </a:pPr>
            <a:r>
              <a:rPr lang="fr-FR" sz="8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630555" algn="just">
              <a:spcAft>
                <a:spcPts val="0"/>
              </a:spcAft>
            </a:pPr>
            <a:r>
              <a:rPr lang="fr-FR" sz="8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630555" algn="just">
              <a:spcAft>
                <a:spcPts val="0"/>
              </a:spcAft>
            </a:pPr>
            <a:r>
              <a:rPr lang="fr-FR" sz="8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630555" algn="just">
              <a:spcAft>
                <a:spcPts val="0"/>
              </a:spcAft>
            </a:pPr>
            <a:r>
              <a:rPr lang="fr-FR" sz="8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630555" algn="just">
              <a:spcAft>
                <a:spcPts val="0"/>
              </a:spcAft>
            </a:pPr>
            <a:r>
              <a:rPr lang="fr-FR" sz="8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630555" algn="ctr">
              <a:spcAft>
                <a:spcPts val="0"/>
              </a:spcAft>
            </a:pPr>
            <a:r>
              <a:rPr lang="fr-FR" sz="4000" dirty="0" smtClean="0">
                <a:solidFill>
                  <a:srgbClr val="80008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UNE ANNEE-LUMIERE</a:t>
            </a:r>
            <a:r>
              <a:rPr lang="fr-FR" sz="40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</a:p>
          <a:p>
            <a:pPr algn="ctr">
              <a:spcAft>
                <a:spcPts val="0"/>
              </a:spcAft>
            </a:pPr>
            <a:r>
              <a:rPr lang="fr-FR" sz="40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distance parcourue par la lumière </a:t>
            </a:r>
          </a:p>
          <a:p>
            <a:pPr algn="ctr">
              <a:spcAft>
                <a:spcPts val="0"/>
              </a:spcAft>
            </a:pPr>
            <a:r>
              <a:rPr lang="fr-FR" sz="40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 une année </a:t>
            </a:r>
          </a:p>
          <a:p>
            <a:pPr algn="ctr">
              <a:spcAft>
                <a:spcPts val="0"/>
              </a:spcAft>
            </a:pPr>
            <a:r>
              <a:rPr lang="fr-FR" sz="40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(à la vitesse de : 300 000 km/seconde)</a:t>
            </a:r>
          </a:p>
          <a:p>
            <a:pPr algn="ctr">
              <a:spcAft>
                <a:spcPts val="0"/>
              </a:spcAft>
            </a:pPr>
            <a:r>
              <a:rPr lang="fr-FR" sz="40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soit environ </a:t>
            </a:r>
            <a:r>
              <a:rPr lang="fr-FR" sz="4000" b="1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9500 milliards de kilomètres</a:t>
            </a:r>
            <a:r>
              <a:rPr lang="fr-FR" sz="4000" dirty="0" smtClean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4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652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219200" y="737096"/>
            <a:ext cx="8603530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400" b="1" i="1" u="none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LE SYSTEME SOLAIRE (partiel !)</a:t>
            </a:r>
            <a:endParaRPr kumimoji="0" lang="fr-FR" alt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153920" y="440753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218319"/>
            <a:ext cx="10058400" cy="350853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343399" y="5930799"/>
            <a:ext cx="3160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(Echelle non respectée)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978316" y="4282812"/>
            <a:ext cx="824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Jupiter</a:t>
            </a:r>
          </a:p>
          <a:p>
            <a:r>
              <a:rPr lang="fr-FR" dirty="0" smtClean="0"/>
              <a:t>(5 UA) 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913036" y="4282811"/>
            <a:ext cx="9410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Saturne</a:t>
            </a:r>
          </a:p>
          <a:p>
            <a:r>
              <a:rPr lang="fr-FR" dirty="0" smtClean="0"/>
              <a:t>(10 UA)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2919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688148" y="736620"/>
            <a:ext cx="7923212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400" b="1" i="1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NOTRE GALAXIE ("voie lactée")</a:t>
            </a:r>
            <a:endParaRPr kumimoji="0" lang="fr-FR" alt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8434388" y="5084444"/>
            <a:ext cx="6196012" cy="1275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737684" y="24785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49" y="2055494"/>
            <a:ext cx="10048875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909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60" y="0"/>
            <a:ext cx="7822734" cy="6858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893956" y="803097"/>
            <a:ext cx="18664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Voisinage </a:t>
            </a:r>
          </a:p>
          <a:p>
            <a:r>
              <a:rPr lang="fr-FR" sz="3200" dirty="0" smtClean="0"/>
              <a:t>du Soleil</a:t>
            </a:r>
            <a:endParaRPr lang="fr-FR" sz="3200" dirty="0"/>
          </a:p>
        </p:txBody>
      </p:sp>
      <p:sp>
        <p:nvSpPr>
          <p:cNvPr id="6" name="Rectangle 5"/>
          <p:cNvSpPr/>
          <p:nvPr/>
        </p:nvSpPr>
        <p:spPr>
          <a:xfrm>
            <a:off x="8645194" y="6211669"/>
            <a:ext cx="18031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original author</a:t>
            </a:r>
            <a:endParaRPr lang="fr-FR" dirty="0" smtClean="0"/>
          </a:p>
          <a:p>
            <a:r>
              <a:rPr lang="en-US" b="1" dirty="0" smtClean="0"/>
              <a:t>Andrew Z. Colvin</a:t>
            </a:r>
            <a:endParaRPr lang="fr-FR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781343" y="3098397"/>
            <a:ext cx="2888045" cy="175432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kumimoji="0" lang="fr-FR" altLang="fr-FR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</a:rPr>
              <a:t>Alpha </a:t>
            </a:r>
            <a:r>
              <a:rPr kumimoji="0" lang="fr-FR" altLang="fr-FR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</a:rPr>
              <a:t>Centauri</a:t>
            </a:r>
            <a:r>
              <a:rPr kumimoji="0" lang="fr-FR" altLang="fr-FR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cs typeface="Arial" panose="020B0604020202020204" pitchFamily="34" charset="0"/>
              </a:rPr>
              <a:t> (</a:t>
            </a:r>
            <a:r>
              <a:rPr kumimoji="0" lang="fr-FR" altLang="fr-FR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cs typeface="Arial" panose="020B0604020202020204" pitchFamily="34" charset="0"/>
              </a:rPr>
              <a:t>α Cen)</a:t>
            </a:r>
            <a:r>
              <a:rPr kumimoji="0" lang="fr-FR" altLang="fr-FR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cs typeface="Arial" panose="020B0604020202020204" pitchFamily="34" charset="0"/>
              </a:rPr>
              <a:t>,  </a:t>
            </a:r>
          </a:p>
          <a:p>
            <a:pPr lvl="0"/>
            <a:r>
              <a:rPr kumimoji="0" lang="fr-FR" altLang="fr-FR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cs typeface="Arial" panose="020B0604020202020204" pitchFamily="34" charset="0"/>
              </a:rPr>
              <a:t>système stellaire (</a:t>
            </a:r>
            <a:r>
              <a:rPr lang="fr-FR" altLang="fr-FR" dirty="0" smtClean="0">
                <a:solidFill>
                  <a:srgbClr val="002060"/>
                </a:solidFill>
                <a:cs typeface="Arial" panose="020B0604020202020204" pitchFamily="34" charset="0"/>
              </a:rPr>
              <a:t>3 étoiles) </a:t>
            </a:r>
            <a:r>
              <a:rPr kumimoji="0" lang="fr-FR" altLang="fr-FR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cs typeface="Arial" panose="020B0604020202020204" pitchFamily="34" charset="0"/>
              </a:rPr>
              <a:t>et planétaire le plus proche du système solaire. </a:t>
            </a:r>
          </a:p>
          <a:p>
            <a:pPr lvl="0"/>
            <a:r>
              <a:rPr kumimoji="0" lang="fr-FR" altLang="fr-FR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cs typeface="Arial" panose="020B0604020202020204" pitchFamily="34" charset="0"/>
              </a:rPr>
              <a:t>4,37 années-lumière</a:t>
            </a:r>
            <a:endParaRPr kumimoji="0" lang="fr-FR" altLang="fr-FR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54762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pload.wikimedia.org/wikipedia/commons/c/c6/Coupe-de-la-voie-lact%C3%A9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41" y="1068097"/>
            <a:ext cx="6243983" cy="469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upload.wikimedia.org/wikipedia/commons/thumb/9/9a/Milky_Way_2010.jpg/1024px-Milky_Way_20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003" y="1068097"/>
            <a:ext cx="4694381" cy="469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838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E:\ARISTARQ\IMAGES\13_MILK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152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9730" y="612727"/>
            <a:ext cx="4953000" cy="1371600"/>
          </a:xfrm>
        </p:spPr>
        <p:txBody>
          <a:bodyPr>
            <a:normAutofit fontScale="92500" lnSpcReduction="20000"/>
          </a:bodyPr>
          <a:lstStyle/>
          <a:p>
            <a:r>
              <a:rPr lang="fr-FR" altLang="fr-FR" sz="4000" b="1" dirty="0">
                <a:solidFill>
                  <a:srgbClr val="FF0000"/>
                </a:solidFill>
              </a:rPr>
              <a:t>Notre Galaxie</a:t>
            </a:r>
            <a:r>
              <a:rPr lang="fr-FR" altLang="fr-FR" dirty="0" smtClean="0">
                <a:solidFill>
                  <a:srgbClr val="FF0000"/>
                </a:solidFill>
              </a:rPr>
              <a:t> :</a:t>
            </a:r>
          </a:p>
          <a:p>
            <a:r>
              <a:rPr lang="fr-FR" altLang="fr-FR" sz="3000" b="1" i="1" dirty="0" smtClean="0">
                <a:solidFill>
                  <a:srgbClr val="FF0000"/>
                </a:solidFill>
              </a:rPr>
              <a:t>« la voie lactée »</a:t>
            </a:r>
          </a:p>
          <a:p>
            <a:r>
              <a:rPr lang="fr-FR" altLang="fr-FR" b="1" i="1" dirty="0" smtClean="0">
                <a:solidFill>
                  <a:srgbClr val="FF0000"/>
                </a:solidFill>
              </a:rPr>
              <a:t>(image virtuelle !)</a:t>
            </a:r>
            <a:endParaRPr lang="fr-FR" altLang="fr-FR" b="1" dirty="0" smtClean="0">
              <a:solidFill>
                <a:srgbClr val="FF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205554" y="2490281"/>
            <a:ext cx="20958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00FF"/>
                </a:solidFill>
              </a:rPr>
              <a:t>3</a:t>
            </a:r>
            <a:r>
              <a:rPr lang="fr-FR" sz="2800" b="1" dirty="0" smtClean="0">
                <a:solidFill>
                  <a:srgbClr val="0000FF"/>
                </a:solidFill>
              </a:rPr>
              <a:t>00 </a:t>
            </a:r>
            <a:r>
              <a:rPr lang="fr-FR" sz="2800" b="1" dirty="0">
                <a:solidFill>
                  <a:srgbClr val="0000FF"/>
                </a:solidFill>
              </a:rPr>
              <a:t>milliards</a:t>
            </a:r>
          </a:p>
          <a:p>
            <a:r>
              <a:rPr lang="fr-FR" sz="2800" b="1" dirty="0">
                <a:solidFill>
                  <a:srgbClr val="0000FF"/>
                </a:solidFill>
              </a:rPr>
              <a:t>d’étoiles (?)</a:t>
            </a:r>
          </a:p>
        </p:txBody>
      </p:sp>
      <p:cxnSp>
        <p:nvCxnSpPr>
          <p:cNvPr id="4" name="Connecteur droit avec flèche 3"/>
          <p:cNvCxnSpPr/>
          <p:nvPr/>
        </p:nvCxnSpPr>
        <p:spPr bwMode="auto">
          <a:xfrm>
            <a:off x="2207568" y="3429000"/>
            <a:ext cx="590465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5" name="ZoneTexte 4"/>
          <p:cNvSpPr txBox="1"/>
          <p:nvPr/>
        </p:nvSpPr>
        <p:spPr>
          <a:xfrm>
            <a:off x="3575721" y="2967335"/>
            <a:ext cx="635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150 000 années-lumière</a:t>
            </a:r>
          </a:p>
        </p:txBody>
      </p:sp>
      <p:cxnSp>
        <p:nvCxnSpPr>
          <p:cNvPr id="8" name="Connecteur droit avec flèche 7"/>
          <p:cNvCxnSpPr/>
          <p:nvPr/>
        </p:nvCxnSpPr>
        <p:spPr bwMode="auto">
          <a:xfrm>
            <a:off x="5159896" y="3429000"/>
            <a:ext cx="18256" cy="199967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11" name="ZoneTexte 10"/>
          <p:cNvSpPr txBox="1"/>
          <p:nvPr/>
        </p:nvSpPr>
        <p:spPr>
          <a:xfrm>
            <a:off x="5151703" y="4167227"/>
            <a:ext cx="635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>28 </a:t>
            </a:r>
            <a:r>
              <a:rPr lang="fr-FR" sz="2800" b="1" dirty="0">
                <a:solidFill>
                  <a:srgbClr val="FF0000"/>
                </a:solidFill>
              </a:rPr>
              <a:t>000 années-lumière</a:t>
            </a:r>
          </a:p>
        </p:txBody>
      </p:sp>
      <p:cxnSp>
        <p:nvCxnSpPr>
          <p:cNvPr id="10" name="Connecteur droit avec flèche 9"/>
          <p:cNvCxnSpPr/>
          <p:nvPr/>
        </p:nvCxnSpPr>
        <p:spPr bwMode="auto">
          <a:xfrm flipH="1" flipV="1">
            <a:off x="5178152" y="5459924"/>
            <a:ext cx="4230216" cy="303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ZoneTexte 15"/>
          <p:cNvSpPr txBox="1"/>
          <p:nvPr/>
        </p:nvSpPr>
        <p:spPr>
          <a:xfrm>
            <a:off x="9481137" y="5481836"/>
            <a:ext cx="10775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Soleil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9059505" y="6457890"/>
            <a:ext cx="2449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</a:rPr>
              <a:t>1 al ≈ 9 500 milliards km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9205553" y="3490118"/>
            <a:ext cx="20958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00FF"/>
                </a:solidFill>
              </a:rPr>
              <a:t>Au centre : </a:t>
            </a:r>
          </a:p>
          <a:p>
            <a:r>
              <a:rPr lang="fr-FR" sz="2400" b="1" dirty="0" smtClean="0">
                <a:solidFill>
                  <a:srgbClr val="0000FF"/>
                </a:solidFill>
              </a:rPr>
              <a:t>un trou noir super-massif</a:t>
            </a:r>
            <a:endParaRPr lang="fr-FR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16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ur un fond noir, des taches lumineuses forment une barre à peu près horizontale qui est plus prononcée en hauteur en son centr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74" y="405115"/>
            <a:ext cx="10408872" cy="5207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38558" y="5761209"/>
            <a:ext cx="81851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 smtClean="0"/>
              <a:t>Panorama de la Voie lactée</a:t>
            </a:r>
          </a:p>
          <a:p>
            <a:pPr algn="ctr"/>
            <a:r>
              <a:rPr lang="fr-FR" sz="2800" dirty="0" smtClean="0"/>
              <a:t>le centre de la galaxie est visible au milieu de la photo.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217012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48" y="347538"/>
            <a:ext cx="10058400" cy="561325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274343" y="5960794"/>
            <a:ext cx="35836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Voisinage galactique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366762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645920" y="490240"/>
            <a:ext cx="4998720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LE GROUPE LOCAL</a:t>
            </a:r>
            <a:endParaRPr kumimoji="0" lang="fr-FR" alt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824480" y="377952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kumimoji="0" lang="fr-FR" altLang="fr-F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23" y="2110561"/>
            <a:ext cx="10058400" cy="283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92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52" y="896264"/>
            <a:ext cx="10058400" cy="508116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873658" y="6108569"/>
            <a:ext cx="1767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Groupe local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436328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783045" y="5824338"/>
            <a:ext cx="88726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Superamas de la Vierge (10 000 galaxies)</a:t>
            </a:r>
          </a:p>
          <a:p>
            <a:r>
              <a:rPr lang="fr-FR" sz="2800" dirty="0" smtClean="0"/>
              <a:t>diamètre : 200 </a:t>
            </a:r>
            <a:r>
              <a:rPr lang="fr-FR" sz="2800" dirty="0"/>
              <a:t>millions d'années-lumière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" t="27393" r="4839" b="18160"/>
          <a:stretch/>
        </p:blipFill>
        <p:spPr>
          <a:xfrm>
            <a:off x="1564850" y="293204"/>
            <a:ext cx="8823488" cy="543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136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109</Words>
  <Application>Microsoft Office PowerPoint</Application>
  <PresentationFormat>Grand écran</PresentationFormat>
  <Paragraphs>44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claude marot</dc:creator>
  <cp:lastModifiedBy>jean claude marot</cp:lastModifiedBy>
  <cp:revision>20</cp:revision>
  <dcterms:created xsi:type="dcterms:W3CDTF">2016-11-03T16:20:19Z</dcterms:created>
  <dcterms:modified xsi:type="dcterms:W3CDTF">2023-08-22T12:58:40Z</dcterms:modified>
</cp:coreProperties>
</file>