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63" r:id="rId4"/>
    <p:sldId id="262" r:id="rId5"/>
    <p:sldId id="261" r:id="rId6"/>
    <p:sldId id="257" r:id="rId7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17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E1085-B0F1-4125-AB54-69F006766289}" type="datetimeFigureOut">
              <a:rPr lang="fr-FR"/>
              <a:pPr>
                <a:defRPr/>
              </a:pPr>
              <a:t>05/09/2024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C2B50-8264-4C7F-A619-6D24EC9941D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06070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2DE54-6077-4EF4-84FE-0F92403FE655}" type="datetimeFigureOut">
              <a:rPr lang="fr-FR"/>
              <a:pPr>
                <a:defRPr/>
              </a:pPr>
              <a:t>05/09/2024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C9B9E-611E-4D2A-B20D-FFA52D10B9F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5028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D61AE-A23B-4C29-85A6-52AA073ABFC5}" type="datetimeFigureOut">
              <a:rPr lang="fr-FR"/>
              <a:pPr>
                <a:defRPr/>
              </a:pPr>
              <a:t>05/09/2024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0D09A-6C7A-45EF-AA31-50FE6FE6794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72650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AAC4F-DC2D-49E5-BDAC-24A4A5542DFC}" type="datetimeFigureOut">
              <a:rPr lang="fr-FR"/>
              <a:pPr>
                <a:defRPr/>
              </a:pPr>
              <a:t>05/09/2024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0D5E8-3E65-46EF-9ACD-C5105431C5F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24862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EE9B9-0AE7-4115-85DC-1B4723079361}" type="datetimeFigureOut">
              <a:rPr lang="fr-FR"/>
              <a:pPr>
                <a:defRPr/>
              </a:pPr>
              <a:t>05/09/2024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A6B40-07A9-4C1F-99C0-1F1112AF2E5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09786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87BA7-5237-40EC-AD2F-4207688DED69}" type="datetimeFigureOut">
              <a:rPr lang="fr-FR"/>
              <a:pPr>
                <a:defRPr/>
              </a:pPr>
              <a:t>05/09/2024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9FF7B-DAF4-4022-B439-24532D87408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13348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DEACB-B3F1-436E-BB92-23C62E3C8790}" type="datetimeFigureOut">
              <a:rPr lang="fr-FR"/>
              <a:pPr>
                <a:defRPr/>
              </a:pPr>
              <a:t>05/09/2024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A3A75-6243-4530-8101-68A9415BF56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32178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A9079-E4F3-4A76-A55E-EAC2F193F661}" type="datetimeFigureOut">
              <a:rPr lang="fr-FR"/>
              <a:pPr>
                <a:defRPr/>
              </a:pPr>
              <a:t>05/09/2024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DB748-9528-4191-B2E4-544862A341D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53048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01D94-A300-414E-8AE7-E8BF091F86EF}" type="datetimeFigureOut">
              <a:rPr lang="fr-FR"/>
              <a:pPr>
                <a:defRPr/>
              </a:pPr>
              <a:t>05/09/2024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5D7B3-F0A9-425D-9787-EF86ADBE3EF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28144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CC929-D111-468C-9E0A-80053895E557}" type="datetimeFigureOut">
              <a:rPr lang="fr-FR"/>
              <a:pPr>
                <a:defRPr/>
              </a:pPr>
              <a:t>05/09/2024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DE398-E520-4BEC-88C9-954E933C6CD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86055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CE607-9BD0-468F-B999-F7606E9DDA35}" type="datetimeFigureOut">
              <a:rPr lang="fr-FR"/>
              <a:pPr>
                <a:defRPr/>
              </a:pPr>
              <a:t>05/09/2024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89459-7615-4CA8-8B36-42D2E12B8CA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19700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6EA60F9-FC1D-4A3E-8BBD-FDC4B094784C}" type="datetimeFigureOut">
              <a:rPr lang="fr-FR"/>
              <a:pPr>
                <a:defRPr/>
              </a:pPr>
              <a:t>05/09/2024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DBE0FA0-FF97-4FCB-B60D-D03E540F3FA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611560" y="2420888"/>
            <a:ext cx="7772400" cy="1470025"/>
          </a:xfrm>
        </p:spPr>
        <p:txBody>
          <a:bodyPr/>
          <a:lstStyle/>
          <a:p>
            <a:pPr eaLnBrk="1" hangingPunct="1"/>
            <a:r>
              <a:rPr lang="fr-FR" altLang="fr-FR" sz="5400" dirty="0" smtClean="0">
                <a:solidFill>
                  <a:srgbClr val="0000FF"/>
                </a:solidFill>
              </a:rPr>
              <a:t>L’invention de la gravitation universelle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827584" y="908720"/>
            <a:ext cx="8001000" cy="981076"/>
            <a:chOff x="611560" y="533400"/>
            <a:chExt cx="8001000" cy="981076"/>
          </a:xfrm>
        </p:grpSpPr>
        <p:sp>
          <p:nvSpPr>
            <p:cNvPr id="3075" name="Line 5"/>
            <p:cNvSpPr>
              <a:spLocks noChangeShapeType="1"/>
            </p:cNvSpPr>
            <p:nvPr/>
          </p:nvSpPr>
          <p:spPr bwMode="auto">
            <a:xfrm>
              <a:off x="611560" y="609600"/>
              <a:ext cx="800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76" name="Group 9"/>
            <p:cNvGrpSpPr>
              <a:grpSpLocks/>
            </p:cNvGrpSpPr>
            <p:nvPr/>
          </p:nvGrpSpPr>
          <p:grpSpPr bwMode="auto">
            <a:xfrm>
              <a:off x="6711951" y="533400"/>
              <a:ext cx="1573213" cy="981076"/>
              <a:chOff x="4228" y="336"/>
              <a:chExt cx="991" cy="618"/>
            </a:xfrm>
          </p:grpSpPr>
          <p:sp>
            <p:nvSpPr>
              <p:cNvPr id="3081" name="Text Box 3"/>
              <p:cNvSpPr txBox="1">
                <a:spLocks noChangeArrowheads="1"/>
              </p:cNvSpPr>
              <p:nvPr/>
            </p:nvSpPr>
            <p:spPr bwMode="auto">
              <a:xfrm>
                <a:off x="4228" y="512"/>
                <a:ext cx="991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fr-FR" sz="1800" b="1" dirty="0"/>
                  <a:t>NEWTON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fr-FR" sz="1600" b="1" dirty="0">
                    <a:latin typeface="Arial" panose="020B0604020202020204" pitchFamily="34" charset="0"/>
                  </a:rPr>
                  <a:t>1642 - 1727</a:t>
                </a:r>
              </a:p>
            </p:txBody>
          </p:sp>
          <p:sp>
            <p:nvSpPr>
              <p:cNvPr id="3082" name="Line 6"/>
              <p:cNvSpPr>
                <a:spLocks noChangeShapeType="1"/>
              </p:cNvSpPr>
              <p:nvPr/>
            </p:nvSpPr>
            <p:spPr bwMode="auto">
              <a:xfrm flipH="1">
                <a:off x="4680" y="336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077" name="Line 7"/>
            <p:cNvSpPr>
              <a:spLocks noChangeShapeType="1"/>
            </p:cNvSpPr>
            <p:nvPr/>
          </p:nvSpPr>
          <p:spPr bwMode="auto">
            <a:xfrm>
              <a:off x="3021026" y="533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078" name="Text Box 8"/>
            <p:cNvSpPr txBox="1">
              <a:spLocks noChangeArrowheads="1"/>
            </p:cNvSpPr>
            <p:nvPr/>
          </p:nvSpPr>
          <p:spPr bwMode="auto">
            <a:xfrm>
              <a:off x="2433909" y="855861"/>
              <a:ext cx="1154113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1600" b="1" dirty="0">
                  <a:latin typeface="Arial" panose="020B0604020202020204" pitchFamily="34" charset="0"/>
                </a:rPr>
                <a:t>KEPLER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1600" b="1" dirty="0">
                  <a:latin typeface="Arial" panose="020B0604020202020204" pitchFamily="34" charset="0"/>
                </a:rPr>
                <a:t>1571-1630</a:t>
              </a:r>
            </a:p>
          </p:txBody>
        </p:sp>
      </p:grpSp>
      <p:pic>
        <p:nvPicPr>
          <p:cNvPr id="3079" name="Picture 11" descr="http://astronomy.nmsu.edu/msussman/110/Kepler/keple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" t="-762" r="-688" b="14931"/>
          <a:stretch/>
        </p:blipFill>
        <p:spPr bwMode="auto">
          <a:xfrm>
            <a:off x="2517418" y="2435275"/>
            <a:ext cx="1700653" cy="1888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13" descr="http://badada.interplanete.com/blog/files/2008/09/newto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1" r="4038"/>
          <a:stretch/>
        </p:blipFill>
        <p:spPr bwMode="auto">
          <a:xfrm>
            <a:off x="6834622" y="2939331"/>
            <a:ext cx="1849821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4726252" y="1196653"/>
            <a:ext cx="127951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800" b="1" dirty="0" smtClean="0"/>
              <a:t>DESCARTES</a:t>
            </a:r>
            <a:endParaRPr lang="en-US" altLang="fr-FR" sz="18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600" b="1" dirty="0" smtClean="0">
                <a:latin typeface="Arial" panose="020B0604020202020204" pitchFamily="34" charset="0"/>
              </a:rPr>
              <a:t>1596 </a:t>
            </a:r>
            <a:r>
              <a:rPr lang="en-US" altLang="fr-FR" sz="1600" b="1" dirty="0">
                <a:latin typeface="Arial" panose="020B0604020202020204" pitchFamily="34" charset="0"/>
              </a:rPr>
              <a:t>- </a:t>
            </a:r>
            <a:r>
              <a:rPr lang="en-US" altLang="fr-FR" sz="1600" b="1" dirty="0" smtClean="0">
                <a:latin typeface="Arial" panose="020B0604020202020204" pitchFamily="34" charset="0"/>
              </a:rPr>
              <a:t>1650</a:t>
            </a:r>
            <a:endParaRPr lang="en-US" altLang="fr-FR" sz="1600" b="1" dirty="0">
              <a:latin typeface="Arial" panose="020B0604020202020204" pitchFamily="34" charset="0"/>
            </a:endParaRPr>
          </a:p>
        </p:txBody>
      </p:sp>
      <p:sp>
        <p:nvSpPr>
          <p:cNvPr id="13" name="Line 6"/>
          <p:cNvSpPr>
            <a:spLocks noChangeShapeType="1"/>
          </p:cNvSpPr>
          <p:nvPr/>
        </p:nvSpPr>
        <p:spPr bwMode="auto">
          <a:xfrm flipH="1">
            <a:off x="5366011" y="90872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7" t="7611" r="23094" b="38143"/>
          <a:stretch/>
        </p:blipFill>
        <p:spPr>
          <a:xfrm>
            <a:off x="4665432" y="2693890"/>
            <a:ext cx="1757229" cy="187220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587824" y="4633352"/>
            <a:ext cx="1917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Lois des mouvements planétaires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5006950" y="4811539"/>
            <a:ext cx="1296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Théorie des tourbillons</a:t>
            </a:r>
          </a:p>
          <a:p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7085606" y="4900869"/>
            <a:ext cx="1444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Force d’interaction à distance</a:t>
            </a:r>
          </a:p>
          <a:p>
            <a:endParaRPr lang="fr-FR" dirty="0"/>
          </a:p>
        </p:txBody>
      </p:sp>
      <p:sp>
        <p:nvSpPr>
          <p:cNvPr id="19" name="Line 7"/>
          <p:cNvSpPr>
            <a:spLocks noChangeShapeType="1"/>
          </p:cNvSpPr>
          <p:nvPr/>
        </p:nvSpPr>
        <p:spPr bwMode="auto">
          <a:xfrm>
            <a:off x="1020688" y="90872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3091" name="Picture 19" descr="Tycho Brahé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3"/>
          <a:stretch/>
        </p:blipFill>
        <p:spPr bwMode="auto">
          <a:xfrm>
            <a:off x="350225" y="2075235"/>
            <a:ext cx="1719832" cy="206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192180" y="1270330"/>
            <a:ext cx="16850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600" b="1" dirty="0" smtClean="0">
                <a:latin typeface="Arial" panose="020B0604020202020204" pitchFamily="34" charset="0"/>
              </a:rPr>
              <a:t>TYCHO BRAHE</a:t>
            </a:r>
            <a:endParaRPr lang="en-US" altLang="fr-FR" sz="1600" b="1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600" b="1" dirty="0" smtClean="0">
                <a:latin typeface="Arial" panose="020B0604020202020204" pitchFamily="34" charset="0"/>
              </a:rPr>
              <a:t>1546-1601</a:t>
            </a:r>
            <a:endParaRPr lang="en-US" altLang="fr-FR" sz="1600" b="1" dirty="0"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4781" y="4356353"/>
            <a:ext cx="17044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Observations </a:t>
            </a:r>
            <a:r>
              <a:rPr lang="fr-FR" dirty="0">
                <a:solidFill>
                  <a:srgbClr val="0000FF"/>
                </a:solidFill>
              </a:rPr>
              <a:t>très précises des positions de </a:t>
            </a:r>
            <a:r>
              <a:rPr lang="fr-FR" dirty="0" smtClean="0">
                <a:solidFill>
                  <a:srgbClr val="0000FF"/>
                </a:solidFill>
              </a:rPr>
              <a:t>Mars</a:t>
            </a:r>
            <a:endParaRPr lang="fr-FR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9" descr="Tycho Brahé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3"/>
          <a:stretch/>
        </p:blipFill>
        <p:spPr bwMode="auto">
          <a:xfrm>
            <a:off x="755576" y="670235"/>
            <a:ext cx="1719832" cy="206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https://upload.wikimedia.org/wikipedia/commons/thumb/4/40/Tycho_instrument_sextant_mounting_19.jpg/220px-Tycho_instrument_sextant_mounting_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156843"/>
            <a:ext cx="2095500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7220" y="5562610"/>
            <a:ext cx="1981200" cy="762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616" y="1723190"/>
            <a:ext cx="2772162" cy="371526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901" y="2492896"/>
            <a:ext cx="2829320" cy="3686689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4139952" y="675098"/>
            <a:ext cx="39421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Pointage des positions des planètes </a:t>
            </a:r>
          </a:p>
          <a:p>
            <a:r>
              <a:rPr lang="fr-FR" dirty="0" smtClean="0">
                <a:solidFill>
                  <a:srgbClr val="0000FF"/>
                </a:solidFill>
              </a:rPr>
              <a:t>(Mars en particulier) à l’œil nu…</a:t>
            </a:r>
            <a:endParaRPr lang="fr-F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907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5616" y="2692945"/>
            <a:ext cx="41044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202122"/>
                </a:solidFill>
              </a:rPr>
              <a:t>D</a:t>
            </a:r>
            <a:r>
              <a:rPr lang="fr-FR" dirty="0" smtClean="0">
                <a:solidFill>
                  <a:srgbClr val="202122"/>
                </a:solidFill>
              </a:rPr>
              <a:t>eux </a:t>
            </a:r>
            <a:r>
              <a:rPr lang="fr-FR" dirty="0">
                <a:solidFill>
                  <a:srgbClr val="202122"/>
                </a:solidFill>
              </a:rPr>
              <a:t>premières </a:t>
            </a:r>
            <a:r>
              <a:rPr lang="fr-FR" dirty="0" smtClean="0">
                <a:solidFill>
                  <a:srgbClr val="202122"/>
                </a:solidFill>
              </a:rPr>
              <a:t>lois publiées en</a:t>
            </a:r>
            <a:r>
              <a:rPr lang="fr-FR" dirty="0">
                <a:solidFill>
                  <a:srgbClr val="202122"/>
                </a:solidFill>
              </a:rPr>
              <a:t> </a:t>
            </a:r>
            <a:r>
              <a:rPr lang="fr-FR" dirty="0"/>
              <a:t>1609</a:t>
            </a:r>
            <a:r>
              <a:rPr lang="fr-FR" dirty="0">
                <a:solidFill>
                  <a:srgbClr val="202122"/>
                </a:solidFill>
              </a:rPr>
              <a:t> dans </a:t>
            </a:r>
            <a:r>
              <a:rPr lang="fr-FR" i="1" dirty="0" err="1">
                <a:solidFill>
                  <a:srgbClr val="202122"/>
                </a:solidFill>
              </a:rPr>
              <a:t>Astronomia</a:t>
            </a:r>
            <a:r>
              <a:rPr lang="fr-FR" i="1" dirty="0">
                <a:solidFill>
                  <a:srgbClr val="202122"/>
                </a:solidFill>
              </a:rPr>
              <a:t> </a:t>
            </a:r>
            <a:r>
              <a:rPr lang="fr-FR" i="1" dirty="0" smtClean="0">
                <a:solidFill>
                  <a:srgbClr val="202122"/>
                </a:solidFill>
              </a:rPr>
              <a:t>nova. </a:t>
            </a:r>
          </a:p>
          <a:p>
            <a:endParaRPr lang="fr-FR" dirty="0">
              <a:solidFill>
                <a:srgbClr val="202122"/>
              </a:solidFill>
            </a:endParaRPr>
          </a:p>
          <a:p>
            <a:r>
              <a:rPr lang="fr-FR" dirty="0" smtClean="0">
                <a:solidFill>
                  <a:srgbClr val="202122"/>
                </a:solidFill>
              </a:rPr>
              <a:t>Troisième loi publiée en</a:t>
            </a:r>
            <a:r>
              <a:rPr lang="fr-FR" dirty="0">
                <a:solidFill>
                  <a:srgbClr val="202122"/>
                </a:solidFill>
              </a:rPr>
              <a:t> </a:t>
            </a:r>
            <a:r>
              <a:rPr lang="fr-FR" dirty="0"/>
              <a:t>1619</a:t>
            </a:r>
            <a:r>
              <a:rPr lang="fr-FR" dirty="0">
                <a:solidFill>
                  <a:srgbClr val="202122"/>
                </a:solidFill>
              </a:rPr>
              <a:t> dans </a:t>
            </a:r>
            <a:r>
              <a:rPr lang="fr-FR" i="1" dirty="0" err="1">
                <a:solidFill>
                  <a:srgbClr val="202122"/>
                </a:solidFill>
              </a:rPr>
              <a:t>Harmonices</a:t>
            </a:r>
            <a:r>
              <a:rPr lang="fr-FR" i="1" dirty="0">
                <a:solidFill>
                  <a:srgbClr val="202122"/>
                </a:solidFill>
              </a:rPr>
              <a:t> </a:t>
            </a:r>
            <a:r>
              <a:rPr lang="fr-FR" i="1" dirty="0" err="1" smtClean="0">
                <a:solidFill>
                  <a:srgbClr val="202122"/>
                </a:solidFill>
              </a:rPr>
              <a:t>Mundi</a:t>
            </a:r>
            <a:r>
              <a:rPr lang="fr-FR" dirty="0" smtClean="0">
                <a:solidFill>
                  <a:srgbClr val="202122"/>
                </a:solidFill>
              </a:rPr>
              <a:t>. </a:t>
            </a:r>
          </a:p>
          <a:p>
            <a:endParaRPr lang="fr-FR" dirty="0">
              <a:solidFill>
                <a:srgbClr val="202122"/>
              </a:solidFill>
            </a:endParaRPr>
          </a:p>
        </p:txBody>
      </p:sp>
      <p:pic>
        <p:nvPicPr>
          <p:cNvPr id="3" name="Picture 11" descr="http://astronomy.nmsu.edu/msussman/110/Kepler/keple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8"/>
          <a:stretch/>
        </p:blipFill>
        <p:spPr bwMode="auto">
          <a:xfrm>
            <a:off x="971600" y="607060"/>
            <a:ext cx="1583563" cy="1877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609" y="3620697"/>
            <a:ext cx="3467100" cy="1035052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8609" y="939145"/>
            <a:ext cx="3467100" cy="2409825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1539450" y="5084613"/>
            <a:ext cx="63983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dirty="0" smtClean="0">
                <a:solidFill>
                  <a:srgbClr val="0000FF"/>
                </a:solidFill>
              </a:rPr>
              <a:t>[…] on </a:t>
            </a:r>
            <a:r>
              <a:rPr lang="fr-FR" sz="1400" dirty="0">
                <a:solidFill>
                  <a:srgbClr val="0000FF"/>
                </a:solidFill>
              </a:rPr>
              <a:t>ne s’étonnera plus qu’une </a:t>
            </a:r>
            <a:r>
              <a:rPr lang="fr-FR" sz="1400" b="1" i="1" dirty="0">
                <a:solidFill>
                  <a:srgbClr val="0000FF"/>
                </a:solidFill>
              </a:rPr>
              <a:t>organisation des sons </a:t>
            </a:r>
            <a:r>
              <a:rPr lang="fr-FR" sz="1400" dirty="0">
                <a:solidFill>
                  <a:srgbClr val="0000FF"/>
                </a:solidFill>
              </a:rPr>
              <a:t>et d’un système musical d’excellence ait été mis en place par les hommes, puisqu'ils ne font rien d’autre que singer Dieu le Créateur et </a:t>
            </a:r>
            <a:r>
              <a:rPr lang="fr-FR" sz="1400" b="1" i="1" dirty="0">
                <a:solidFill>
                  <a:srgbClr val="0000FF"/>
                </a:solidFill>
              </a:rPr>
              <a:t>reproduisent</a:t>
            </a:r>
            <a:r>
              <a:rPr lang="fr-FR" sz="1400" dirty="0">
                <a:solidFill>
                  <a:srgbClr val="0000FF"/>
                </a:solidFill>
              </a:rPr>
              <a:t> comme sur un théâtre </a:t>
            </a:r>
            <a:r>
              <a:rPr lang="fr-FR" sz="1400" b="1" i="1" dirty="0">
                <a:solidFill>
                  <a:srgbClr val="0000FF"/>
                </a:solidFill>
              </a:rPr>
              <a:t>la coordination des mouvements célestes</a:t>
            </a:r>
            <a:r>
              <a:rPr lang="fr-FR" sz="1400" dirty="0" smtClean="0">
                <a:solidFill>
                  <a:srgbClr val="0000FF"/>
                </a:solidFill>
              </a:rPr>
              <a:t>.</a:t>
            </a:r>
            <a:r>
              <a:rPr lang="fr-FR" sz="1400" dirty="0">
                <a:solidFill>
                  <a:srgbClr val="0000FF"/>
                </a:solidFill>
              </a:rPr>
              <a:t> (</a:t>
            </a:r>
            <a:r>
              <a:rPr lang="fr-FR" sz="1400" i="1" dirty="0" err="1">
                <a:solidFill>
                  <a:srgbClr val="0000FF"/>
                </a:solidFill>
              </a:rPr>
              <a:t>Harmonices</a:t>
            </a:r>
            <a:r>
              <a:rPr lang="fr-FR" sz="1400" i="1" dirty="0">
                <a:solidFill>
                  <a:srgbClr val="0000FF"/>
                </a:solidFill>
              </a:rPr>
              <a:t> </a:t>
            </a:r>
            <a:r>
              <a:rPr lang="fr-FR" sz="1400" i="1" dirty="0" err="1">
                <a:solidFill>
                  <a:srgbClr val="0000FF"/>
                </a:solidFill>
              </a:rPr>
              <a:t>Mundi</a:t>
            </a:r>
            <a:r>
              <a:rPr lang="fr-FR" sz="1400" dirty="0">
                <a:solidFill>
                  <a:srgbClr val="0000FF"/>
                </a:solidFill>
              </a:rPr>
              <a:t>, Livre V).</a:t>
            </a:r>
          </a:p>
        </p:txBody>
      </p:sp>
    </p:spTree>
    <p:extLst>
      <p:ext uri="{BB962C8B-B14F-4D97-AF65-F5344CB8AC3E}">
        <p14:creationId xmlns:p14="http://schemas.microsoft.com/office/powerpoint/2010/main" val="4025963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7704" y="3429000"/>
            <a:ext cx="37444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</a:t>
            </a:r>
            <a:r>
              <a:rPr lang="fr-FR" dirty="0" smtClean="0"/>
              <a:t>e </a:t>
            </a:r>
            <a:r>
              <a:rPr lang="fr-FR" dirty="0"/>
              <a:t>vide n'existe pas</a:t>
            </a:r>
            <a:endParaRPr lang="fr-FR" dirty="0" smtClean="0">
              <a:solidFill>
                <a:srgbClr val="000000"/>
              </a:solidFill>
              <a:latin typeface="roboto_slabregular"/>
            </a:endParaRPr>
          </a:p>
          <a:p>
            <a:endParaRPr lang="fr-FR" dirty="0">
              <a:solidFill>
                <a:srgbClr val="000000"/>
              </a:solidFill>
              <a:latin typeface="roboto_slabregular"/>
            </a:endParaRPr>
          </a:p>
          <a:p>
            <a:r>
              <a:rPr lang="fr-FR" dirty="0" smtClean="0">
                <a:solidFill>
                  <a:srgbClr val="000000"/>
                </a:solidFill>
                <a:latin typeface="roboto_slabregular"/>
              </a:rPr>
              <a:t>L'espace </a:t>
            </a:r>
            <a:r>
              <a:rPr lang="fr-FR" dirty="0">
                <a:solidFill>
                  <a:srgbClr val="000000"/>
                </a:solidFill>
                <a:latin typeface="roboto_slabregular"/>
              </a:rPr>
              <a:t>entre le Soleil et les planètes est </a:t>
            </a:r>
            <a:r>
              <a:rPr lang="fr-FR" dirty="0" smtClean="0">
                <a:solidFill>
                  <a:srgbClr val="000000"/>
                </a:solidFill>
                <a:latin typeface="roboto_slabregular"/>
              </a:rPr>
              <a:t>rempli d’un élément subtil </a:t>
            </a:r>
            <a:r>
              <a:rPr lang="fr-FR" dirty="0">
                <a:solidFill>
                  <a:srgbClr val="000000"/>
                </a:solidFill>
                <a:latin typeface="roboto_slabregular"/>
              </a:rPr>
              <a:t>organisé en d'énormes </a:t>
            </a:r>
            <a:r>
              <a:rPr lang="fr-FR" dirty="0" smtClean="0">
                <a:solidFill>
                  <a:srgbClr val="000000"/>
                </a:solidFill>
                <a:latin typeface="roboto_slabregular"/>
              </a:rPr>
              <a:t>tourbillons.</a:t>
            </a:r>
          </a:p>
          <a:p>
            <a:endParaRPr lang="fr-FR" dirty="0">
              <a:solidFill>
                <a:srgbClr val="000000"/>
              </a:solidFill>
              <a:latin typeface="roboto_slabregular"/>
            </a:endParaRPr>
          </a:p>
          <a:p>
            <a:r>
              <a:rPr lang="fr-FR" dirty="0" smtClean="0"/>
              <a:t>La </a:t>
            </a:r>
            <a:r>
              <a:rPr lang="fr-FR" dirty="0"/>
              <a:t>gravité </a:t>
            </a:r>
            <a:r>
              <a:rPr lang="fr-FR" dirty="0" smtClean="0"/>
              <a:t>résulte d'une</a:t>
            </a:r>
            <a:r>
              <a:rPr lang="fr-FR" dirty="0"/>
              <a:t> </a:t>
            </a:r>
            <a:r>
              <a:rPr lang="fr-FR" dirty="0" smtClean="0"/>
              <a:t>pression </a:t>
            </a:r>
            <a:r>
              <a:rPr lang="fr-FR" dirty="0"/>
              <a:t>exercée sur les corps par la matière des </a:t>
            </a:r>
            <a:r>
              <a:rPr lang="fr-FR" dirty="0" smtClean="0"/>
              <a:t>tourbillons.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7" t="4958" r="23094" b="33218"/>
          <a:stretch/>
        </p:blipFill>
        <p:spPr>
          <a:xfrm>
            <a:off x="1367644" y="620688"/>
            <a:ext cx="1728192" cy="209851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764704"/>
            <a:ext cx="3729927" cy="316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721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45" name="Text Box 13"/>
          <p:cNvSpPr txBox="1">
            <a:spLocks noChangeArrowheads="1"/>
          </p:cNvSpPr>
          <p:nvPr/>
        </p:nvSpPr>
        <p:spPr bwMode="auto">
          <a:xfrm>
            <a:off x="4800600" y="365125"/>
            <a:ext cx="3414713" cy="15398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/>
              <a:t>En 1 seconde là haut la Lune « tombe » de :</a:t>
            </a:r>
            <a:endParaRPr lang="fr-FR" altLang="fr-FR" sz="2000" b="1" noProof="1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 noProof="1">
                <a:solidFill>
                  <a:srgbClr val="FF0000"/>
                </a:solidFill>
              </a:rPr>
              <a:t>h</a:t>
            </a:r>
            <a:r>
              <a:rPr lang="fr-FR" altLang="fr-FR" sz="2000" b="1" baseline="-25000">
                <a:solidFill>
                  <a:srgbClr val="FF0000"/>
                </a:solidFill>
              </a:rPr>
              <a:t>2</a:t>
            </a:r>
            <a:r>
              <a:rPr lang="fr-FR" altLang="fr-FR" sz="2000" b="1" noProof="1">
                <a:solidFill>
                  <a:srgbClr val="FF0000"/>
                </a:solidFill>
              </a:rPr>
              <a:t> = 1,4 </a:t>
            </a:r>
            <a:r>
              <a:rPr lang="fr-FR" altLang="fr-FR" sz="2000" b="1">
                <a:solidFill>
                  <a:srgbClr val="FF0000"/>
                </a:solidFill>
              </a:rPr>
              <a:t>10</a:t>
            </a:r>
            <a:r>
              <a:rPr lang="fr-FR" altLang="fr-FR" sz="2000" b="1" baseline="30000">
                <a:solidFill>
                  <a:srgbClr val="FF0000"/>
                </a:solidFill>
              </a:rPr>
              <a:t>-3</a:t>
            </a:r>
            <a:r>
              <a:rPr lang="fr-FR" altLang="fr-FR" sz="2000" b="1">
                <a:solidFill>
                  <a:srgbClr val="FF0000"/>
                </a:solidFill>
              </a:rPr>
              <a:t> </a:t>
            </a:r>
            <a:r>
              <a:rPr lang="fr-FR" altLang="fr-FR" sz="2000" b="1" noProof="1">
                <a:solidFill>
                  <a:srgbClr val="FF0000"/>
                </a:solidFill>
              </a:rPr>
              <a:t>m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/>
              <a:t>    </a:t>
            </a:r>
            <a:r>
              <a:rPr lang="fr-FR" altLang="fr-FR" sz="2000" b="1" noProof="1"/>
              <a:t> </a:t>
            </a:r>
            <a:r>
              <a:rPr lang="fr-FR" altLang="fr-FR" sz="2000" b="1">
                <a:solidFill>
                  <a:srgbClr val="FF0000"/>
                </a:solidFill>
                <a:sym typeface="Symbol" panose="05050102010706020507" pitchFamily="18" charset="2"/>
              </a:rPr>
              <a:t></a:t>
            </a:r>
            <a:r>
              <a:rPr lang="fr-FR" altLang="fr-FR" sz="2000" b="1" noProof="1">
                <a:solidFill>
                  <a:srgbClr val="FF0000"/>
                </a:solidFill>
              </a:rPr>
              <a:t> 5 / 3600    =   5 / (60)</a:t>
            </a:r>
            <a:r>
              <a:rPr lang="fr-FR" altLang="fr-FR" sz="2000" b="1" baseline="30000" noProof="1">
                <a:solidFill>
                  <a:srgbClr val="FF0000"/>
                </a:solidFill>
              </a:rPr>
              <a:t>2</a:t>
            </a:r>
            <a:endParaRPr lang="fr-FR" altLang="fr-FR" sz="2000" b="1" noProof="1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200">
              <a:solidFill>
                <a:srgbClr val="FF0000"/>
              </a:solidFill>
            </a:endParaRPr>
          </a:p>
        </p:txBody>
      </p:sp>
      <p:sp>
        <p:nvSpPr>
          <p:cNvPr id="69646" name="Text Box 14"/>
          <p:cNvSpPr txBox="1">
            <a:spLocks noChangeArrowheads="1"/>
          </p:cNvSpPr>
          <p:nvPr/>
        </p:nvSpPr>
        <p:spPr bwMode="auto">
          <a:xfrm>
            <a:off x="4572000" y="4714875"/>
            <a:ext cx="39290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/>
              <a:t>En 1 seconde ici, au niveau du sol terrestre, un objet tombe de 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2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>
                <a:solidFill>
                  <a:srgbClr val="7030A0"/>
                </a:solidFill>
              </a:rPr>
              <a:t>h</a:t>
            </a:r>
            <a:r>
              <a:rPr lang="fr-FR" altLang="fr-FR" sz="2000" b="1" baseline="-25000">
                <a:solidFill>
                  <a:srgbClr val="7030A0"/>
                </a:solidFill>
              </a:rPr>
              <a:t>1</a:t>
            </a:r>
            <a:r>
              <a:rPr lang="fr-FR" altLang="fr-FR" sz="2000" b="1">
                <a:solidFill>
                  <a:srgbClr val="7030A0"/>
                </a:solidFill>
              </a:rPr>
              <a:t> = (1/2 g t</a:t>
            </a:r>
            <a:r>
              <a:rPr lang="fr-FR" altLang="fr-FR" sz="2000" b="1" baseline="30000">
                <a:solidFill>
                  <a:srgbClr val="7030A0"/>
                </a:solidFill>
              </a:rPr>
              <a:t>2</a:t>
            </a:r>
            <a:r>
              <a:rPr lang="fr-FR" altLang="fr-FR" sz="2000" b="1">
                <a:solidFill>
                  <a:srgbClr val="7030A0"/>
                </a:solidFill>
              </a:rPr>
              <a:t>) </a:t>
            </a:r>
            <a:r>
              <a:rPr lang="fr-FR" altLang="fr-FR" sz="2000" b="1">
                <a:solidFill>
                  <a:srgbClr val="7030A0"/>
                </a:solidFill>
                <a:sym typeface="Symbol" panose="05050102010706020507" pitchFamily="18" charset="2"/>
              </a:rPr>
              <a:t></a:t>
            </a:r>
            <a:r>
              <a:rPr lang="fr-FR" altLang="fr-FR" sz="2000" b="1">
                <a:solidFill>
                  <a:srgbClr val="7030A0"/>
                </a:solidFill>
              </a:rPr>
              <a:t> 5 m</a:t>
            </a:r>
            <a:endParaRPr lang="fr-FR" altLang="fr-FR" sz="1800" b="1">
              <a:solidFill>
                <a:srgbClr val="7030A0"/>
              </a:solidFill>
            </a:endParaRPr>
          </a:p>
        </p:txBody>
      </p:sp>
      <p:sp>
        <p:nvSpPr>
          <p:cNvPr id="69647" name="Text Box 15"/>
          <p:cNvSpPr txBox="1">
            <a:spLocks noChangeArrowheads="1"/>
          </p:cNvSpPr>
          <p:nvPr/>
        </p:nvSpPr>
        <p:spPr bwMode="auto">
          <a:xfrm>
            <a:off x="4800600" y="2133600"/>
            <a:ext cx="3438525" cy="19383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/>
              <a:t>         </a:t>
            </a:r>
            <a:r>
              <a:rPr lang="fr-FR" altLang="fr-FR" sz="2400" b="1"/>
              <a:t>R</a:t>
            </a:r>
            <a:r>
              <a:rPr lang="fr-FR" altLang="fr-FR" sz="2400" b="1" baseline="-25000"/>
              <a:t>2</a:t>
            </a:r>
            <a:r>
              <a:rPr lang="fr-FR" altLang="fr-FR" sz="2400" b="1"/>
              <a:t> </a:t>
            </a:r>
            <a:r>
              <a:rPr lang="fr-FR" altLang="fr-FR" sz="2400" b="1">
                <a:sym typeface="Symbol" panose="05050102010706020507" pitchFamily="18" charset="2"/>
              </a:rPr>
              <a:t> </a:t>
            </a:r>
            <a:r>
              <a:rPr lang="fr-FR" altLang="fr-FR" sz="2400" b="1"/>
              <a:t>60 </a:t>
            </a:r>
            <a:r>
              <a:rPr lang="fr-FR" altLang="fr-FR" sz="1800" b="1"/>
              <a:t>x</a:t>
            </a:r>
            <a:r>
              <a:rPr lang="fr-FR" altLang="fr-FR" sz="2400" b="1"/>
              <a:t> R</a:t>
            </a:r>
            <a:r>
              <a:rPr lang="fr-FR" altLang="fr-FR" sz="2400" b="1" baseline="-25000"/>
              <a:t>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/>
              <a:t>Donc la force de gravitation exercée par la Terre est en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FF0000"/>
                </a:solidFill>
              </a:rPr>
              <a:t>1 / r</a:t>
            </a:r>
            <a:r>
              <a:rPr lang="fr-FR" altLang="fr-FR" sz="2400" b="1" baseline="30000">
                <a:solidFill>
                  <a:srgbClr val="FF0000"/>
                </a:solidFill>
              </a:rPr>
              <a:t>2</a:t>
            </a:r>
            <a:r>
              <a:rPr lang="fr-FR" altLang="fr-FR" sz="2400" b="1" baseline="30000"/>
              <a:t>   </a:t>
            </a:r>
            <a:endParaRPr lang="fr-FR" altLang="fr-FR" sz="2400" b="1"/>
          </a:p>
        </p:txBody>
      </p:sp>
      <p:grpSp>
        <p:nvGrpSpPr>
          <p:cNvPr id="4101" name="Group 18"/>
          <p:cNvGrpSpPr>
            <a:grpSpLocks/>
          </p:cNvGrpSpPr>
          <p:nvPr/>
        </p:nvGrpSpPr>
        <p:grpSpPr bwMode="auto">
          <a:xfrm>
            <a:off x="1071563" y="304800"/>
            <a:ext cx="3571875" cy="6161088"/>
            <a:chOff x="624" y="192"/>
            <a:chExt cx="1892" cy="3881"/>
          </a:xfrm>
        </p:grpSpPr>
        <p:grpSp>
          <p:nvGrpSpPr>
            <p:cNvPr id="4102" name="Group 16"/>
            <p:cNvGrpSpPr>
              <a:grpSpLocks/>
            </p:cNvGrpSpPr>
            <p:nvPr/>
          </p:nvGrpSpPr>
          <p:grpSpPr bwMode="auto">
            <a:xfrm>
              <a:off x="624" y="192"/>
              <a:ext cx="1892" cy="3881"/>
              <a:chOff x="624" y="192"/>
              <a:chExt cx="1892" cy="3881"/>
            </a:xfrm>
          </p:grpSpPr>
          <p:sp>
            <p:nvSpPr>
              <p:cNvPr id="4104" name="Oval 4"/>
              <p:cNvSpPr>
                <a:spLocks noChangeArrowheads="1"/>
              </p:cNvSpPr>
              <p:nvPr/>
            </p:nvSpPr>
            <p:spPr bwMode="auto">
              <a:xfrm>
                <a:off x="1532" y="327"/>
                <a:ext cx="265" cy="28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800"/>
              </a:p>
            </p:txBody>
          </p:sp>
          <p:sp>
            <p:nvSpPr>
              <p:cNvPr id="4105" name="Oval 5"/>
              <p:cNvSpPr>
                <a:spLocks noChangeArrowheads="1"/>
              </p:cNvSpPr>
              <p:nvPr/>
            </p:nvSpPr>
            <p:spPr bwMode="auto">
              <a:xfrm>
                <a:off x="1267" y="2880"/>
                <a:ext cx="832" cy="93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800"/>
              </a:p>
            </p:txBody>
          </p:sp>
          <p:sp>
            <p:nvSpPr>
              <p:cNvPr id="4106" name="Freeform 6"/>
              <p:cNvSpPr>
                <a:spLocks/>
              </p:cNvSpPr>
              <p:nvPr/>
            </p:nvSpPr>
            <p:spPr bwMode="auto">
              <a:xfrm>
                <a:off x="701" y="470"/>
                <a:ext cx="964" cy="226"/>
              </a:xfrm>
              <a:custGeom>
                <a:avLst/>
                <a:gdLst>
                  <a:gd name="T0" fmla="*/ 452 w 2055"/>
                  <a:gd name="T1" fmla="*/ 0 h 542"/>
                  <a:gd name="T2" fmla="*/ 389 w 2055"/>
                  <a:gd name="T3" fmla="*/ 0 h 542"/>
                  <a:gd name="T4" fmla="*/ 313 w 2055"/>
                  <a:gd name="T5" fmla="*/ 3 h 542"/>
                  <a:gd name="T6" fmla="*/ 231 w 2055"/>
                  <a:gd name="T7" fmla="*/ 13 h 542"/>
                  <a:gd name="T8" fmla="*/ 152 w 2055"/>
                  <a:gd name="T9" fmla="*/ 32 h 542"/>
                  <a:gd name="T10" fmla="*/ 73 w 2055"/>
                  <a:gd name="T11" fmla="*/ 58 h 542"/>
                  <a:gd name="T12" fmla="*/ 0 w 2055"/>
                  <a:gd name="T13" fmla="*/ 94 h 5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55"/>
                  <a:gd name="T22" fmla="*/ 0 h 542"/>
                  <a:gd name="T23" fmla="*/ 2055 w 2055"/>
                  <a:gd name="T24" fmla="*/ 542 h 5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55" h="542">
                    <a:moveTo>
                      <a:pt x="2055" y="2"/>
                    </a:moveTo>
                    <a:cubicBezTo>
                      <a:pt x="2008" y="2"/>
                      <a:pt x="1875" y="0"/>
                      <a:pt x="1770" y="2"/>
                    </a:cubicBezTo>
                    <a:cubicBezTo>
                      <a:pt x="1665" y="4"/>
                      <a:pt x="1545" y="4"/>
                      <a:pt x="1425" y="17"/>
                    </a:cubicBezTo>
                    <a:cubicBezTo>
                      <a:pt x="1305" y="30"/>
                      <a:pt x="1172" y="50"/>
                      <a:pt x="1050" y="77"/>
                    </a:cubicBezTo>
                    <a:cubicBezTo>
                      <a:pt x="928" y="104"/>
                      <a:pt x="810" y="140"/>
                      <a:pt x="690" y="182"/>
                    </a:cubicBezTo>
                    <a:cubicBezTo>
                      <a:pt x="570" y="224"/>
                      <a:pt x="445" y="272"/>
                      <a:pt x="330" y="332"/>
                    </a:cubicBezTo>
                    <a:cubicBezTo>
                      <a:pt x="215" y="392"/>
                      <a:pt x="69" y="498"/>
                      <a:pt x="0" y="542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07" name="Line 7"/>
              <p:cNvSpPr>
                <a:spLocks noChangeShapeType="1"/>
              </p:cNvSpPr>
              <p:nvPr/>
            </p:nvSpPr>
            <p:spPr bwMode="auto">
              <a:xfrm>
                <a:off x="1665" y="471"/>
                <a:ext cx="0" cy="2881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08" name="Line 8"/>
              <p:cNvSpPr>
                <a:spLocks noChangeShapeType="1"/>
              </p:cNvSpPr>
              <p:nvPr/>
            </p:nvSpPr>
            <p:spPr bwMode="auto">
              <a:xfrm flipH="1">
                <a:off x="624" y="471"/>
                <a:ext cx="134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09" name="Line 9"/>
              <p:cNvSpPr>
                <a:spLocks noChangeShapeType="1"/>
              </p:cNvSpPr>
              <p:nvPr/>
            </p:nvSpPr>
            <p:spPr bwMode="auto">
              <a:xfrm>
                <a:off x="1686" y="2889"/>
                <a:ext cx="0" cy="457"/>
              </a:xfrm>
              <a:prstGeom prst="line">
                <a:avLst/>
              </a:prstGeom>
              <a:noFill/>
              <a:ln w="28575" cap="rnd">
                <a:solidFill>
                  <a:srgbClr val="0000FF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10" name="Line 10"/>
              <p:cNvSpPr>
                <a:spLocks noChangeShapeType="1"/>
              </p:cNvSpPr>
              <p:nvPr/>
            </p:nvSpPr>
            <p:spPr bwMode="auto">
              <a:xfrm>
                <a:off x="905" y="483"/>
                <a:ext cx="36" cy="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11" name="Line 11"/>
              <p:cNvSpPr>
                <a:spLocks noChangeShapeType="1"/>
              </p:cNvSpPr>
              <p:nvPr/>
            </p:nvSpPr>
            <p:spPr bwMode="auto">
              <a:xfrm>
                <a:off x="1686" y="2714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12" name="Text Box 12"/>
              <p:cNvSpPr txBox="1">
                <a:spLocks noChangeArrowheads="1"/>
              </p:cNvSpPr>
              <p:nvPr/>
            </p:nvSpPr>
            <p:spPr bwMode="auto">
              <a:xfrm>
                <a:off x="638" y="192"/>
                <a:ext cx="1878" cy="38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400"/>
                  <a:t>                                </a:t>
                </a:r>
                <a:r>
                  <a:rPr lang="fr-FR" altLang="fr-FR" sz="1400" b="1">
                    <a:solidFill>
                      <a:srgbClr val="FF0000"/>
                    </a:solidFill>
                  </a:rPr>
                  <a:t>L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8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800" b="1">
                    <a:solidFill>
                      <a:srgbClr val="FF0000"/>
                    </a:solidFill>
                  </a:rPr>
                  <a:t>h</a:t>
                </a:r>
                <a:r>
                  <a:rPr lang="fr-FR" altLang="fr-FR" sz="1800" b="1" baseline="-25000">
                    <a:solidFill>
                      <a:srgbClr val="FF0000"/>
                    </a:solidFill>
                  </a:rPr>
                  <a:t>2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20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2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2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2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2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2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2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200" b="1"/>
                  <a:t>                                         </a:t>
                </a:r>
                <a:r>
                  <a:rPr lang="fr-FR" altLang="fr-FR" sz="1800" b="1">
                    <a:solidFill>
                      <a:srgbClr val="FF0000"/>
                    </a:solidFill>
                  </a:rPr>
                  <a:t>R</a:t>
                </a:r>
                <a:r>
                  <a:rPr lang="fr-FR" altLang="fr-FR" sz="1800" b="1" baseline="-25000">
                    <a:solidFill>
                      <a:srgbClr val="FF0000"/>
                    </a:solidFill>
                  </a:rPr>
                  <a:t>2</a:t>
                </a:r>
                <a:endParaRPr lang="fr-FR" altLang="fr-FR" sz="1800" b="1">
                  <a:solidFill>
                    <a:srgbClr val="FF0000"/>
                  </a:solidFill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8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2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2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2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200" b="1"/>
                  <a:t>                              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2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200" b="1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200" b="1"/>
                  <a:t>                                             </a:t>
                </a:r>
                <a:r>
                  <a:rPr lang="fr-FR" altLang="fr-FR" sz="1800" b="1">
                    <a:solidFill>
                      <a:srgbClr val="0000FF"/>
                    </a:solidFill>
                  </a:rPr>
                  <a:t>h</a:t>
                </a:r>
                <a:r>
                  <a:rPr lang="fr-FR" altLang="fr-FR" sz="1800" b="1" baseline="-25000">
                    <a:solidFill>
                      <a:srgbClr val="0000FF"/>
                    </a:solidFill>
                  </a:rPr>
                  <a:t>1</a:t>
                </a:r>
                <a:endParaRPr lang="fr-FR" altLang="fr-FR" sz="1800" b="1">
                  <a:solidFill>
                    <a:srgbClr val="0000FF"/>
                  </a:solidFill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200" b="1"/>
                  <a:t>                                                                       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800" b="1">
                    <a:solidFill>
                      <a:srgbClr val="0000FF"/>
                    </a:solidFill>
                  </a:rPr>
                  <a:t>                            R</a:t>
                </a:r>
                <a:r>
                  <a:rPr lang="fr-FR" altLang="fr-FR" sz="1800" b="1" baseline="-25000">
                    <a:solidFill>
                      <a:srgbClr val="0000FF"/>
                    </a:solidFill>
                  </a:rPr>
                  <a:t>1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400" b="1" baseline="-25000">
                    <a:solidFill>
                      <a:srgbClr val="0000FF"/>
                    </a:solidFill>
                  </a:rPr>
                  <a:t>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400" b="1" baseline="-25000">
                    <a:solidFill>
                      <a:srgbClr val="0000FF"/>
                    </a:solidFill>
                  </a:rPr>
                  <a:t>                                    </a:t>
                </a:r>
                <a:r>
                  <a:rPr lang="fr-FR" altLang="fr-FR" sz="1400" b="1">
                    <a:solidFill>
                      <a:srgbClr val="0000FF"/>
                    </a:solidFill>
                  </a:rPr>
                  <a:t>T</a:t>
                </a:r>
              </a:p>
            </p:txBody>
          </p:sp>
        </p:grpSp>
        <p:sp>
          <p:nvSpPr>
            <p:cNvPr id="4103" name="Oval 17"/>
            <p:cNvSpPr>
              <a:spLocks noChangeArrowheads="1"/>
            </p:cNvSpPr>
            <p:nvPr/>
          </p:nvSpPr>
          <p:spPr bwMode="auto">
            <a:xfrm>
              <a:off x="1638" y="259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</p:grpSp>
      <p:pic>
        <p:nvPicPr>
          <p:cNvPr id="17" name="Picture 13" descr="http://badada.interplanete.com/blog/files/2008/09/newto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1" r="4038"/>
          <a:stretch/>
        </p:blipFill>
        <p:spPr bwMode="auto">
          <a:xfrm>
            <a:off x="482127" y="2133600"/>
            <a:ext cx="1641224" cy="1597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3266714"/>
              </p:ext>
            </p:extLst>
          </p:nvPr>
        </p:nvGraphicFramePr>
        <p:xfrm>
          <a:off x="1071563" y="3894931"/>
          <a:ext cx="474663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Imagen" r:id="rId4" imgW="475013" imgH="592853" progId="MS_ClipArt_Gallery.2">
                  <p:embed/>
                </p:oleObj>
              </mc:Choice>
              <mc:Fallback>
                <p:oleObj name="Imagen" r:id="rId4" imgW="475013" imgH="592853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63" y="3894931"/>
                        <a:ext cx="474663" cy="592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9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4792E-6 L -0.00104 0.4863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430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5" grpId="0" animBg="1" autoUpdateAnimBg="0"/>
      <p:bldP spid="69646" grpId="0" autoUpdateAnimBg="0"/>
      <p:bldP spid="69647" grpId="0" animBg="1" autoUpdateAnimBg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193</Words>
  <Application>Microsoft Office PowerPoint</Application>
  <PresentationFormat>Affichage à l'écran (4:3)</PresentationFormat>
  <Paragraphs>56</Paragraphs>
  <Slides>6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roboto_slabregular</vt:lpstr>
      <vt:lpstr>Symbol</vt:lpstr>
      <vt:lpstr>Thème Office</vt:lpstr>
      <vt:lpstr>Imagen</vt:lpstr>
      <vt:lpstr>L’invention de la gravitation universelle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JC</dc:creator>
  <cp:lastModifiedBy>jean claude marot</cp:lastModifiedBy>
  <cp:revision>21</cp:revision>
  <dcterms:created xsi:type="dcterms:W3CDTF">2008-06-08T17:14:50Z</dcterms:created>
  <dcterms:modified xsi:type="dcterms:W3CDTF">2024-09-05T15:04:01Z</dcterms:modified>
</cp:coreProperties>
</file>