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306" r:id="rId10"/>
    <p:sldId id="308" r:id="rId11"/>
    <p:sldId id="314" r:id="rId12"/>
    <p:sldId id="307" r:id="rId13"/>
    <p:sldId id="315" r:id="rId14"/>
    <p:sldId id="312" r:id="rId15"/>
    <p:sldId id="311" r:id="rId16"/>
    <p:sldId id="313" r:id="rId17"/>
    <p:sldId id="270" r:id="rId18"/>
    <p:sldId id="310" r:id="rId19"/>
    <p:sldId id="271" r:id="rId20"/>
    <p:sldId id="272" r:id="rId2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3399FF"/>
    <a:srgbClr val="0066FF"/>
    <a:srgbClr val="FFFFCC"/>
    <a:srgbClr val="FFFF00"/>
    <a:srgbClr val="FF3300"/>
    <a:srgbClr val="FF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1" d="100"/>
          <a:sy n="51" d="100"/>
        </p:scale>
        <p:origin x="72" y="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53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1B0F65-0C00-4F0D-B64D-BC26EDEEEB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4627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05E9D-7A99-4BD9-BE05-E6E7AF0EB0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01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CDEEC-7655-434E-9068-9056E745FE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72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6A324-F396-4D07-ADDC-D23DA117950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047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15665-0788-467C-B52A-80675CA7E7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750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99F78-D819-4870-A1BD-1F0C09D40C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514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D7AE8-58F9-463E-86AC-3650AE2141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043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ACAD56-A3E5-448F-8E86-BDD6812586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463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184D9-60B6-413C-9223-B737E993316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39152-DF03-40DC-B658-B5C18AD754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784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CD2E17-8B27-4801-A916-DFC65CFAC88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502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5225F-0322-498C-B57C-66149C06FB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070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0F3109-65A3-4EA5-B2EB-A2A60A2D504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fr.wikipedia.org/wiki/Image:Orbite_Quaoar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//upload.wikimedia.org/wikipedia/commons/3/38/EightTNOs-fr.p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fr.wikipedia.org/wiki/NEAR_Shoemaker" TargetMode="External"/><Relationship Id="rId3" Type="http://schemas.openxmlformats.org/officeDocument/2006/relationships/hyperlink" Target="http://astro2009.futura-sciences.com/astronomie/2009/09/18/ida-et-dactyle/" TargetMode="External"/><Relationship Id="rId7" Type="http://schemas.openxmlformats.org/officeDocument/2006/relationships/hyperlink" Target="http://fr.wikipedia.org/wiki/(433)_%C3%89ro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Ast%C3%A9ro%C3%AFde_g%C3%A9ocroiseur" TargetMode="External"/><Relationship Id="rId5" Type="http://schemas.openxmlformats.org/officeDocument/2006/relationships/image" Target="../media/image16.jpeg"/><Relationship Id="rId10" Type="http://schemas.openxmlformats.org/officeDocument/2006/relationships/image" Target="../media/image17.jpeg"/><Relationship Id="rId4" Type="http://schemas.openxmlformats.org/officeDocument/2006/relationships/hyperlink" Target="//upload.wikimedia.org/wikipedia/commons/2/2e/433eros.jpg" TargetMode="External"/><Relationship Id="rId9" Type="http://schemas.openxmlformats.org/officeDocument/2006/relationships/hyperlink" Target="http://fr.wikipedia.org/wiki/Fichier:4179_Toutatis_(Chang%27e_2).jp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//upload.wikimedia.org/wikipedia/commons/5/5e/Kuiper_oort_%28french%29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//upload.wikimedia.org/wikipedia/commons/9/97/444226main_exoplanet20100414-a-full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r.wikipedia.org/wiki/Observatoire_du_Mont_Palomar" TargetMode="External"/><Relationship Id="rId4" Type="http://schemas.openxmlformats.org/officeDocument/2006/relationships/hyperlink" Target="http://fr.wikipedia.org/wiki/HR_8799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505200" y="5029200"/>
            <a:ext cx="4295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(missions Apollo)</a:t>
            </a:r>
            <a:r>
              <a:rPr lang="fr-FR" altLang="fr-FR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:\ARISTARQ\IMAGES\03_NEAR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114800" y="5410200"/>
            <a:ext cx="335915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rgbClr val="CCFFCC"/>
                </a:solidFill>
              </a:rPr>
              <a:t>TERRE - LUNE   </a:t>
            </a:r>
          </a:p>
          <a:p>
            <a:pPr algn="ctr"/>
            <a:r>
              <a:rPr lang="fr-FR" altLang="fr-FR" b="1">
                <a:solidFill>
                  <a:srgbClr val="CCFFCC"/>
                </a:solidFill>
              </a:rPr>
              <a:t>(missions Apollo)</a:t>
            </a:r>
            <a:endParaRPr lang="fr-FR" altLang="fr-FR" sz="3600" b="1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1447800"/>
            <a:ext cx="1524000" cy="762000"/>
          </a:xfrm>
        </p:spPr>
        <p:txBody>
          <a:bodyPr/>
          <a:lstStyle/>
          <a:p>
            <a:r>
              <a:rPr lang="fr-FR" altLang="fr-FR" b="1" smtClean="0">
                <a:solidFill>
                  <a:srgbClr val="FF0000"/>
                </a:solidFill>
              </a:rPr>
              <a:t>MARS</a:t>
            </a:r>
            <a:endParaRPr lang="fr-FR" altLang="fr-FR" b="1" smtClean="0"/>
          </a:p>
        </p:txBody>
      </p:sp>
      <p:pic>
        <p:nvPicPr>
          <p:cNvPr id="5123" name="Picture 4" descr="E:\ARISTARQ\IMAGES\04_MAR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105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:\ARISTARQ\IMAGES\05_JUP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"/>
            <a:ext cx="545306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371600" y="609600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>
                <a:solidFill>
                  <a:srgbClr val="FF9900"/>
                </a:solidFill>
              </a:rPr>
              <a:t>JUPITER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E:\ARISTARQ\IMAGES\06_SA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7245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4495800"/>
            <a:ext cx="2209800" cy="685800"/>
          </a:xfrm>
        </p:spPr>
        <p:txBody>
          <a:bodyPr/>
          <a:lstStyle/>
          <a:p>
            <a:r>
              <a:rPr lang="fr-FR" altLang="fr-FR" b="1" i="1" smtClean="0">
                <a:solidFill>
                  <a:srgbClr val="FFFF00"/>
                </a:solidFill>
              </a:rPr>
              <a:t>SATURNE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:\ARISTARQ\IMAGES\07_HS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76325"/>
            <a:ext cx="90487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1333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 b="1">
                <a:solidFill>
                  <a:srgbClr val="FFFF00"/>
                </a:solidFill>
              </a:rPr>
              <a:t>Pluton</a:t>
            </a:r>
            <a:endParaRPr lang="fr-FR" altLang="fr-FR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72200" y="1371600"/>
            <a:ext cx="1350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rgbClr val="FF9900"/>
                </a:solidFill>
              </a:rPr>
              <a:t>Charon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FFFF00"/>
                </a:solidFill>
              </a:rPr>
              <a:t>SOLEIL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00063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chier:EightTNOs-f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92150"/>
            <a:ext cx="76200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oneTexte 4"/>
          <p:cNvSpPr txBox="1">
            <a:spLocks noChangeArrowheads="1"/>
          </p:cNvSpPr>
          <p:nvPr/>
        </p:nvSpPr>
        <p:spPr bwMode="auto">
          <a:xfrm>
            <a:off x="539750" y="404813"/>
            <a:ext cx="541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solidFill>
                  <a:srgbClr val="FFFF00"/>
                </a:solidFill>
              </a:rPr>
              <a:t>Ceinture d’astéroïdes entre Mars et Jupiter</a:t>
            </a:r>
          </a:p>
        </p:txBody>
      </p:sp>
      <p:pic>
        <p:nvPicPr>
          <p:cNvPr id="14339" name="Picture 4" descr="asteroide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96975"/>
            <a:ext cx="5065713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39580" tIns="612582" rIns="539580" bIns="899829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a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91306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971550" y="3716338"/>
            <a:ext cx="1908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hlinkClick r:id="rId3" tooltip="Permanent Link to Ida et Dactyle"/>
              </a:rPr>
              <a:t>Ida et Dactyle</a:t>
            </a:r>
            <a:endParaRPr lang="fr-FR" altLang="fr-FR"/>
          </a:p>
        </p:txBody>
      </p:sp>
      <p:pic>
        <p:nvPicPr>
          <p:cNvPr id="15364" name="Picture 4" descr="Fichier:433ero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836613"/>
            <a:ext cx="377983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27538" y="3284538"/>
            <a:ext cx="45720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L’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  <a:hlinkClick r:id="rId6" action="ppaction://hlinkfile" tooltip="Astéroïde géocroiseur"/>
              </a:rPr>
              <a:t>astéroïde </a:t>
            </a:r>
            <a:r>
              <a:rPr lang="fr-FR" dirty="0" err="1">
                <a:solidFill>
                  <a:schemeClr val="bg1">
                    <a:lumMod val="95000"/>
                  </a:schemeClr>
                </a:solidFill>
                <a:hlinkClick r:id="rId6" action="ppaction://hlinkfile" tooltip="Astéroïde géocroiseur"/>
              </a:rPr>
              <a:t>géocroiseur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  <a:hlinkClick r:id="rId7" action="ppaction://hlinkfile" tooltip="(433) Éros"/>
              </a:rPr>
              <a:t>433 Éros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 où s’est posée la sonde 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  <a:hlinkClick r:id="rId8" action="ppaction://hlinkfile" tooltip="NEAR Shoemaker"/>
              </a:rPr>
              <a:t>NEAR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323850" y="260350"/>
            <a:ext cx="3159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>
                <a:solidFill>
                  <a:srgbClr val="FFFF00"/>
                </a:solidFill>
              </a:rPr>
              <a:t>ASTEROIDES</a:t>
            </a:r>
          </a:p>
        </p:txBody>
      </p:sp>
      <p:pic>
        <p:nvPicPr>
          <p:cNvPr id="15367" name="Picture 6" descr="Description de cette image, également commentée ci-aprè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437063"/>
            <a:ext cx="206692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5580063" y="5516563"/>
            <a:ext cx="2062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solidFill>
                  <a:schemeClr val="bg1"/>
                </a:solidFill>
              </a:rPr>
              <a:t>(4179) Toutatis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9853" r="49318" b="59206"/>
          <a:stretch>
            <a:fillRect/>
          </a:stretch>
        </p:blipFill>
        <p:spPr bwMode="auto">
          <a:xfrm>
            <a:off x="611188" y="1196975"/>
            <a:ext cx="784860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chier:Kuiper oort (french)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25538"/>
            <a:ext cx="6094412" cy="52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ZoneTexte 4"/>
          <p:cNvSpPr txBox="1">
            <a:spLocks noChangeArrowheads="1"/>
          </p:cNvSpPr>
          <p:nvPr/>
        </p:nvSpPr>
        <p:spPr bwMode="auto">
          <a:xfrm>
            <a:off x="395288" y="260350"/>
            <a:ext cx="540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>
                <a:solidFill>
                  <a:srgbClr val="FFFF00"/>
                </a:solidFill>
              </a:rPr>
              <a:t>Ceinture de Kuiper et nuage de Oort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57200"/>
            <a:ext cx="4953000" cy="13716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00FF00"/>
                </a:solidFill>
              </a:rPr>
              <a:t>Notre Galaxie</a:t>
            </a:r>
            <a:r>
              <a:rPr lang="fr-FR" altLang="fr-FR" smtClean="0">
                <a:solidFill>
                  <a:srgbClr val="00FF00"/>
                </a:solidFill>
              </a:rPr>
              <a:t> :</a:t>
            </a:r>
          </a:p>
          <a:p>
            <a:r>
              <a:rPr lang="fr-FR" altLang="fr-FR" b="1" i="1" smtClean="0">
                <a:solidFill>
                  <a:schemeClr val="bg1"/>
                </a:solidFill>
              </a:rPr>
              <a:t>« la voie</a:t>
            </a:r>
            <a:r>
              <a:rPr lang="fr-FR" altLang="fr-FR" b="1" i="1" smtClean="0">
                <a:solidFill>
                  <a:srgbClr val="FF0066"/>
                </a:solidFill>
              </a:rPr>
              <a:t> lactée »</a:t>
            </a:r>
          </a:p>
          <a:p>
            <a:r>
              <a:rPr lang="fr-FR" altLang="fr-FR" b="1" i="1" smtClean="0">
                <a:solidFill>
                  <a:srgbClr val="00FF00"/>
                </a:solidFill>
              </a:rPr>
              <a:t>          (image virtuelle)</a:t>
            </a:r>
            <a:endParaRPr lang="fr-FR" altLang="fr-FR" b="1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313" y="404813"/>
            <a:ext cx="45720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bg1">
                    <a:lumMod val="95000"/>
                  </a:schemeClr>
                </a:solidFill>
              </a:rPr>
              <a:t>Au moins 17 milliards de «Terres» dans notre galaxie</a:t>
            </a:r>
            <a:endParaRPr lang="fr-F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9459" name="Picture 2" descr="Fichier:444226main exoplanet20100414-a-ful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73238"/>
            <a:ext cx="6264275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2916238" y="5516563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000">
                <a:solidFill>
                  <a:schemeClr val="bg1"/>
                </a:solidFill>
              </a:rPr>
              <a:t>Système planétaire </a:t>
            </a:r>
            <a:r>
              <a:rPr lang="fr-FR" altLang="fr-FR" sz="2000">
                <a:solidFill>
                  <a:schemeClr val="bg1"/>
                </a:solidFill>
                <a:hlinkClick r:id="rId4" action="ppaction://hlinkfile" tooltip="HR 8799"/>
              </a:rPr>
              <a:t>HR 8799</a:t>
            </a:r>
            <a:r>
              <a:rPr lang="fr-FR" altLang="fr-FR" sz="2000">
                <a:solidFill>
                  <a:schemeClr val="bg1"/>
                </a:solidFill>
              </a:rPr>
              <a:t> observé le 14 avril 2010 à l'</a:t>
            </a:r>
            <a:r>
              <a:rPr lang="fr-FR" altLang="fr-FR" sz="2000">
                <a:solidFill>
                  <a:schemeClr val="bg1"/>
                </a:solidFill>
                <a:hlinkClick r:id="rId5" action="ppaction://hlinkfile" tooltip="Observatoire du Mont Palomar"/>
              </a:rPr>
              <a:t>observatoire du Mont Palomar</a:t>
            </a:r>
            <a:r>
              <a:rPr lang="fr-FR" altLang="fr-FR" sz="2000">
                <a:solidFill>
                  <a:schemeClr val="bg1"/>
                </a:solidFill>
              </a:rPr>
              <a:t> en Californie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E:\ARISTARQ\IMAGES\15_AN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"/>
            <a:ext cx="3886200" cy="1757363"/>
          </a:xfrm>
        </p:spPr>
        <p:txBody>
          <a:bodyPr/>
          <a:lstStyle/>
          <a:p>
            <a:r>
              <a:rPr lang="fr-FR" altLang="fr-FR" b="1" i="1" smtClean="0">
                <a:solidFill>
                  <a:schemeClr val="hlink"/>
                </a:solidFill>
              </a:rPr>
              <a:t>Notre voisine :</a:t>
            </a:r>
          </a:p>
          <a:p>
            <a:r>
              <a:rPr lang="fr-FR" altLang="fr-FR" b="1" i="1" smtClean="0">
                <a:solidFill>
                  <a:schemeClr val="hlink"/>
                </a:solidFill>
              </a:rPr>
              <a:t>La Galaxie d ’Andromède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E:\ARISTARQ\IMAGES\16_HST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8686800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5638800" y="6096000"/>
            <a:ext cx="1774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chemeClr val="hlink"/>
                </a:solidFill>
              </a:rPr>
              <a:t>NGC 4414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93</Words>
  <Application>Microsoft Office PowerPoint</Application>
  <PresentationFormat>Affichage à l'écran (4:3)</PresentationFormat>
  <Paragraphs>24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Times New Roman</vt:lpstr>
      <vt:lpstr>Arial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72</cp:revision>
  <dcterms:created xsi:type="dcterms:W3CDTF">2003-09-18T10:01:29Z</dcterms:created>
  <dcterms:modified xsi:type="dcterms:W3CDTF">2016-07-05T15:03:07Z</dcterms:modified>
</cp:coreProperties>
</file>