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1"/>
  </p:notesMasterIdLst>
  <p:sldIdLst>
    <p:sldId id="267" r:id="rId2"/>
    <p:sldId id="316" r:id="rId3"/>
    <p:sldId id="342" r:id="rId4"/>
    <p:sldId id="346" r:id="rId5"/>
    <p:sldId id="257" r:id="rId6"/>
    <p:sldId id="258" r:id="rId7"/>
    <p:sldId id="302" r:id="rId8"/>
    <p:sldId id="271" r:id="rId9"/>
    <p:sldId id="275" r:id="rId10"/>
    <p:sldId id="259" r:id="rId11"/>
    <p:sldId id="284" r:id="rId12"/>
    <p:sldId id="304" r:id="rId13"/>
    <p:sldId id="287" r:id="rId14"/>
    <p:sldId id="288" r:id="rId15"/>
    <p:sldId id="289" r:id="rId16"/>
    <p:sldId id="260" r:id="rId17"/>
    <p:sldId id="299" r:id="rId18"/>
    <p:sldId id="298" r:id="rId19"/>
    <p:sldId id="292" r:id="rId20"/>
    <p:sldId id="293" r:id="rId21"/>
    <p:sldId id="294" r:id="rId22"/>
    <p:sldId id="295" r:id="rId23"/>
    <p:sldId id="296" r:id="rId24"/>
    <p:sldId id="268" r:id="rId25"/>
    <p:sldId id="269" r:id="rId26"/>
    <p:sldId id="339" r:id="rId27"/>
    <p:sldId id="344" r:id="rId28"/>
    <p:sldId id="337" r:id="rId29"/>
    <p:sldId id="334" r:id="rId30"/>
    <p:sldId id="280" r:id="rId31"/>
    <p:sldId id="270" r:id="rId32"/>
    <p:sldId id="308" r:id="rId33"/>
    <p:sldId id="315" r:id="rId34"/>
    <p:sldId id="312" r:id="rId35"/>
    <p:sldId id="314" r:id="rId36"/>
    <p:sldId id="278" r:id="rId37"/>
    <p:sldId id="326" r:id="rId38"/>
    <p:sldId id="305" r:id="rId39"/>
    <p:sldId id="321" r:id="rId40"/>
    <p:sldId id="318" r:id="rId41"/>
    <p:sldId id="322" r:id="rId42"/>
    <p:sldId id="324" r:id="rId43"/>
    <p:sldId id="319" r:id="rId44"/>
    <p:sldId id="325" r:id="rId45"/>
    <p:sldId id="330" r:id="rId46"/>
    <p:sldId id="331" r:id="rId47"/>
    <p:sldId id="332" r:id="rId48"/>
    <p:sldId id="345" r:id="rId49"/>
    <p:sldId id="343" r:id="rId50"/>
  </p:sldIdLst>
  <p:sldSz cx="9144000" cy="6858000" type="screen4x3"/>
  <p:notesSz cx="6858000" cy="9144000"/>
  <p:embeddedFontLst>
    <p:embeddedFont>
      <p:font typeface="Bauhaus 93" panose="04030905020B02020C02" pitchFamily="82" charset="0"/>
      <p:regular r:id="rId52"/>
    </p:embeddedFont>
    <p:embeddedFont>
      <p:font typeface="Cambria Math" panose="02040503050406030204" pitchFamily="18" charset="0"/>
      <p:regular r:id="rId53"/>
    </p:embeddedFont>
    <p:embeddedFont>
      <p:font typeface="Verdana" panose="020B0604030504040204" pitchFamily="34" charset="0"/>
      <p:regular r:id="rId54"/>
      <p:bold r:id="rId55"/>
      <p:italic r:id="rId56"/>
      <p:boldItalic r:id="rId57"/>
    </p:embeddedFont>
    <p:embeddedFont>
      <p:font typeface="Wingdings 3" panose="05040102010807070707" pitchFamily="18" charset="2"/>
      <p:regular r:id="rId58"/>
    </p:embeddedFont>
  </p:embeddedFont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A0FB1"/>
    <a:srgbClr val="60BC04"/>
    <a:srgbClr val="9933FF"/>
    <a:srgbClr val="FFFF66"/>
    <a:srgbClr val="0000CC"/>
    <a:srgbClr val="2B24B6"/>
    <a:srgbClr val="015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523" autoAdjust="0"/>
    <p:restoredTop sz="93837" autoAdjust="0"/>
  </p:normalViewPr>
  <p:slideViewPr>
    <p:cSldViewPr>
      <p:cViewPr varScale="1">
        <p:scale>
          <a:sx n="88" d="100"/>
          <a:sy n="88" d="100"/>
        </p:scale>
        <p:origin x="441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180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92DF08-36C5-47EB-853F-81D754D76CD5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768F9D-467D-4879-AA9E-A73CEDF0997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096284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Nous allons vous présenter les diverses façon de mettre en scène le temps en sciences physiques et chimiques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6D08A7D-8B84-4F13-A50E-D0BED627D31D}" type="slidenum">
              <a:rPr lang="fr-FR" altLang="fr-FR"/>
              <a:pPr eaLnBrk="1" hangingPunct="1"/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03039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La première définition opératoire consiste à abstraire le temps du réel concret ; 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Newton imagine donc un temps mathématique abstrait qui va servir à la description des mouvements</a:t>
            </a:r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8F1C5CE-E972-4E6C-81AB-18D38B48199E}" type="slidenum">
              <a:rPr lang="fr-FR" altLang="fr-FR"/>
              <a:pPr eaLnBrk="1" hangingPunct="1"/>
              <a:t>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24843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mais il s’agit de décrire l’insaisissable c’est-à-dire l’instant ; 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par exemple si on veut décrire le plus précisément le mouvement d’une voiture sur la route il faut connaitre à chaque instant sa vitesse (et pas seulement la vitesse moyenne au cours du déplacement) ; de même il faut pouvoir décrire les conditions, les causes qui vont agir sur ce mouvement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  c’est l’invention du calcul différentiel au 18</a:t>
            </a:r>
            <a:r>
              <a:rPr lang="fr-FR" altLang="fr-FR" baseline="30000" dirty="0"/>
              <a:t>e</a:t>
            </a:r>
            <a:r>
              <a:rPr lang="fr-FR" altLang="fr-FR" dirty="0"/>
              <a:t> et 19</a:t>
            </a:r>
            <a:r>
              <a:rPr lang="fr-FR" altLang="fr-FR" baseline="30000" dirty="0"/>
              <a:t>e</a:t>
            </a:r>
            <a:r>
              <a:rPr lang="fr-FR" altLang="fr-FR" dirty="0"/>
              <a:t>  siècle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Et par exemple la seconde loi de Newton sous sa formulation mathématique est une loi </a:t>
            </a:r>
            <a:r>
              <a:rPr lang="fr-FR" altLang="fr-FR" dirty="0" err="1"/>
              <a:t>instantannée</a:t>
            </a:r>
            <a:r>
              <a:rPr lang="fr-FR" altLang="fr-FR" dirty="0"/>
              <a:t> qui contient la causalité : ensemble de force comme cause ; </a:t>
            </a:r>
            <a:r>
              <a:rPr lang="fr-FR" altLang="fr-FR" dirty="0" err="1"/>
              <a:t>accélaration</a:t>
            </a:r>
            <a:r>
              <a:rPr lang="fr-FR" altLang="fr-FR" dirty="0"/>
              <a:t> (variation de vitesse) comme conséquence 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Et donc toute la physique va consister chercher les équations différentielles capables de représenter l’instant des diverses situations </a:t>
            </a:r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56FF8A-9479-489B-BB2F-A21A722F6D27}" type="slidenum">
              <a:rPr lang="fr-FR" altLang="fr-FR"/>
              <a:pPr eaLnBrk="1" hangingPunct="1"/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6018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/>
              <a:t>On retrouve ensuite la même démarche en chimie</a:t>
            </a:r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861F195-BAAC-47AD-83EB-08C21FC41B60}" type="slidenum">
              <a:rPr lang="fr-FR" altLang="fr-FR"/>
              <a:pPr eaLnBrk="1" hangingPunct="1"/>
              <a:t>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5449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/>
              <a:t>Ou encore en radioactivité</a:t>
            </a:r>
          </a:p>
          <a:p>
            <a:pPr eaLnBrk="1" hangingPunct="1">
              <a:spcBef>
                <a:spcPct val="0"/>
              </a:spcBef>
            </a:pPr>
            <a:endParaRPr lang="fr-FR" altLang="fr-FR"/>
          </a:p>
          <a:p>
            <a:pPr eaLnBrk="1" hangingPunct="1">
              <a:spcBef>
                <a:spcPct val="0"/>
              </a:spcBef>
            </a:pPr>
            <a:r>
              <a:rPr lang="fr-FR" altLang="fr-FR"/>
              <a:t>Ce qui permettra la découverte et l’utilisation des horloges naturelles que sont les radioéléments</a:t>
            </a:r>
          </a:p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033C723-3A3C-47AB-8D0A-D2D910A9AF9A}" type="slidenum">
              <a:rPr lang="fr-FR" altLang="fr-FR"/>
              <a:pPr eaLnBrk="1" hangingPunct="1"/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87453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Mais la physique de newton et l’idée d’un temps qui s’écoulerait uniformément vont être remises en question fondamentalement fin 19</a:t>
            </a:r>
            <a:r>
              <a:rPr lang="fr-FR" altLang="fr-FR" baseline="30000" dirty="0"/>
              <a:t>ème</a:t>
            </a:r>
            <a:r>
              <a:rPr lang="fr-FR" altLang="fr-FR" dirty="0"/>
              <a:t> début 20</a:t>
            </a:r>
            <a:r>
              <a:rPr lang="fr-FR" altLang="fr-FR" baseline="30000" dirty="0"/>
              <a:t>ème</a:t>
            </a:r>
            <a:r>
              <a:rPr lang="fr-FR" altLang="fr-FR" dirty="0"/>
              <a:t> siècle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L’un des obstacles insurmontables est l’invariance de la vitesse de la lumière (quel que soit le référentiel la vitesse de la lumière ne change pas ; expérience de Michelson et </a:t>
            </a:r>
            <a:r>
              <a:rPr lang="fr-FR" altLang="fr-FR" dirty="0" err="1"/>
              <a:t>Morlay</a:t>
            </a:r>
            <a:r>
              <a:rPr lang="fr-FR" altLang="fr-FR" dirty="0"/>
              <a:t>)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Nécessité de construire un nouveau cadre théorique : relativité restreinte d’Einstein</a:t>
            </a:r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3805FA-60BC-4E1C-8AC6-5CFC2C6994F0}" type="slidenum">
              <a:rPr lang="fr-FR" altLang="fr-FR"/>
              <a:pPr eaLnBrk="1" hangingPunct="1"/>
              <a:t>10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71679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/>
              <a:t>Les conséquence de la relativité sur nos conceptions du monde sont considérables </a:t>
            </a:r>
          </a:p>
          <a:p>
            <a:pPr eaLnBrk="1" hangingPunct="1">
              <a:spcBef>
                <a:spcPct val="0"/>
              </a:spcBef>
            </a:pPr>
            <a:endParaRPr lang="fr-FR" altLang="fr-FR"/>
          </a:p>
          <a:p>
            <a:pPr eaLnBrk="1" hangingPunct="1">
              <a:spcBef>
                <a:spcPct val="0"/>
              </a:spcBef>
            </a:pPr>
            <a:r>
              <a:rPr lang="fr-FR" altLang="fr-FR"/>
              <a:t>Par exemple il est impossible de réaliser une image instantané de l’univers puisque l’information se propage à vitesse finie celle de » la lumière</a:t>
            </a:r>
          </a:p>
          <a:p>
            <a:pPr eaLnBrk="1" hangingPunct="1">
              <a:spcBef>
                <a:spcPct val="0"/>
              </a:spcBef>
            </a:pPr>
            <a:endParaRPr lang="fr-FR" altLang="fr-FR"/>
          </a:p>
          <a:p>
            <a:pPr eaLnBrk="1" hangingPunct="1">
              <a:spcBef>
                <a:spcPct val="0"/>
              </a:spcBef>
            </a:pPr>
            <a:r>
              <a:rPr lang="fr-FR" altLang="fr-FR"/>
              <a:t>Lorsqu’on observe la galaxie d’Andromède on ne la voit pas telle qu’elle est maintenant mais telle qu’elle était il y a 2,55 millions d’années</a:t>
            </a:r>
          </a:p>
          <a:p>
            <a:pPr eaLnBrk="1" hangingPunct="1">
              <a:spcBef>
                <a:spcPct val="0"/>
              </a:spcBef>
            </a:pPr>
            <a:endParaRPr lang="fr-FR" altLang="fr-FR"/>
          </a:p>
          <a:p>
            <a:pPr eaLnBrk="1" hangingPunct="1">
              <a:spcBef>
                <a:spcPct val="0"/>
              </a:spcBef>
            </a:pPr>
            <a:r>
              <a:rPr lang="fr-FR" altLang="fr-FR"/>
              <a:t>Plonger dans l’espace c’esqt en même temps plonger dans le temps</a:t>
            </a:r>
          </a:p>
          <a:p>
            <a:pPr eaLnBrk="1" hangingPunct="1">
              <a:spcBef>
                <a:spcPct val="0"/>
              </a:spcBef>
            </a:pPr>
            <a:endParaRPr lang="fr-FR" altLang="fr-FR"/>
          </a:p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937695A-F9A7-4922-8F6A-57A4DB2FA52D}" type="slidenum">
              <a:rPr lang="fr-FR" altLang="fr-FR"/>
              <a:pPr eaLnBrk="1" hangingPunct="1"/>
              <a:t>12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4743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Mais une rupture encore plus fondamentale encore survient avec la relativité générale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La structure de l’espace-temps est modelée par la matière-énergie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(il y a une animation en cliquant sur le cadre noir)  </a:t>
            </a:r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91E510-DBCA-493D-983C-7127D21BED09}" type="slidenum">
              <a:rPr lang="fr-FR" altLang="fr-FR"/>
              <a:pPr eaLnBrk="1" hangingPunct="1"/>
              <a:t>16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68806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68F9D-467D-4879-AA9E-A73CEDF09976}" type="slidenum">
              <a:rPr lang="fr-FR" altLang="fr-FR" smtClean="0"/>
              <a:pPr/>
              <a:t>22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48463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Autre question à résoudre par la physique : celle de l’irréversibilité ; l’impossibilité de remonter dans le temps (vieillissement etc…)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FF75E5-8138-49A4-9409-D04B3AC9E843}" type="slidenum">
              <a:rPr lang="fr-FR" altLang="fr-FR"/>
              <a:pPr eaLnBrk="1" hangingPunct="1"/>
              <a:t>24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982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/>
              <a:t>C’est la construction de la thermodynamique avec en particulier le concept d’entropie au 19</a:t>
            </a:r>
            <a:r>
              <a:rPr lang="fr-FR" altLang="fr-FR" baseline="30000"/>
              <a:t>ème</a:t>
            </a:r>
            <a:r>
              <a:rPr lang="fr-FR" altLang="fr-FR"/>
              <a:t> siècle</a:t>
            </a:r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317568F-B06B-497D-B5AA-EAAA6F941195}" type="slidenum">
              <a:rPr lang="fr-FR" altLang="fr-FR"/>
              <a:pPr eaLnBrk="1" hangingPunct="1"/>
              <a:t>25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39649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68F9D-467D-4879-AA9E-A73CEDF09976}" type="slidenum">
              <a:rPr lang="fr-FR" altLang="fr-FR" smtClean="0"/>
              <a:pPr/>
              <a:t>28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95781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De même qu’il y a peu de chance qu’un morceau de sucre apparaisse spontanément à partir de l’eau sucrée ; c’est ça la flèche du temps 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Traduction en thermodynamique : l’entropie (c’est-à-dire le désordre) d’un système isolé augmente nécessairement jusqu’à un état d’équilibre qui n’évoluera plus </a:t>
            </a:r>
          </a:p>
        </p:txBody>
      </p:sp>
      <p:sp>
        <p:nvSpPr>
          <p:cNvPr id="3789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C1FBAB8-5BEC-420A-9225-4669A381DB2C}" type="slidenum">
              <a:rPr lang="fr-FR" altLang="fr-FR"/>
              <a:pPr eaLnBrk="1" hangingPunct="1"/>
              <a:t>30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6553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Mais comment rendre compte de la construction de ces structure complexes ; comment rendre compte aussi du nuage de vapeur ; peut on prévoir l’évolution atmosphérique pour prévoir le temps (au sens du climat) ?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C’est ce qu’explore la thermodynamique moderne à partir du début du 20</a:t>
            </a:r>
            <a:r>
              <a:rPr lang="fr-FR" altLang="fr-FR" baseline="30000" dirty="0"/>
              <a:t>ème</a:t>
            </a:r>
            <a:r>
              <a:rPr lang="fr-FR" altLang="fr-FR" dirty="0"/>
              <a:t> siècle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</p:txBody>
      </p:sp>
      <p:sp>
        <p:nvSpPr>
          <p:cNvPr id="4096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412A64-777F-48CB-8DDF-4AABA63AEDFC}" type="slidenum">
              <a:rPr lang="fr-FR" altLang="fr-FR"/>
              <a:pPr eaLnBrk="1" hangingPunct="1"/>
              <a:t>31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0325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Moteur à ATP </a:t>
            </a:r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A6364B-96EE-4337-AB9B-CF724553E84C}" type="slidenum">
              <a:rPr lang="fr-FR" altLang="fr-FR"/>
              <a:pPr eaLnBrk="1" hangingPunct="1"/>
              <a:t>36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39223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 </a:t>
            </a:r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A70293F-D9F9-4EFA-9BAD-19C96AB33C7B}" type="slidenum">
              <a:rPr lang="fr-FR" altLang="fr-FR"/>
              <a:pPr eaLnBrk="1" hangingPunct="1"/>
              <a:t>37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93198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68F9D-467D-4879-AA9E-A73CEDF09976}" type="slidenum">
              <a:rPr lang="fr-FR" altLang="fr-FR" smtClean="0"/>
              <a:pPr/>
              <a:t>46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04210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DDEEA-94E9-4529-B1BD-D1CE94BEF965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34020-558F-456B-9A19-C2B5ECA58C3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1967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D615C-B250-4D8F-8859-F6B95868AA6D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8E3EE-5171-432A-BA9F-F1F1B731ECD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94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FCB04-D134-41DF-9A39-E8A33A400146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3478F-2076-4C2B-9CCF-5569DD57757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3552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85A70-41F6-4653-BF0C-DFC88560C5E9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68FAA-0F4C-4F64-AD23-3D74E21597E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3374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FB82F-1F40-4605-B5AB-4A092F079BCF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F2C41D-E5CC-443D-B7C5-3F91D4FBDAD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00163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3CE03-7F14-47C2-9D99-9B67B31B7756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3AE94-611F-4F13-876D-658A4D28B61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212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A1A9D-B23D-41D2-9363-2C68A6B95CD6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17BE3-174C-46B8-A8B7-64AA7F2601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82387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9DBD9-5EEF-4A93-B0D7-FFB1FB3789B2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00F0B-1037-4BD1-8911-B4E99064A8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4456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1261B-152E-4FD4-BABE-12DD04D34D02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EBC69-8BE8-4F9B-836B-F550ED5DD71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5755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E0358-47E0-4C63-B30C-6902C5AEB34B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9A8AC6-4373-4A7C-B0A7-6629F97A8D8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5921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10001-4524-479A-926F-DAB178111239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7FCB0-E51D-46AD-B677-9A5FB72C549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51989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799EF-009A-465E-8F47-2D1F387F7B16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9884E-BD71-4ADD-8B2F-2EB7A2850C9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7039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0">
              <a:srgbClr val="C2D1ED"/>
            </a:gs>
            <a:gs pos="28000">
              <a:srgbClr val="DFE7F4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D0E786-4837-476C-B5D7-60FB42B7E7FD}" type="datetimeFigureOut">
              <a:rPr lang="fr-FR"/>
              <a:pPr>
                <a:defRPr/>
              </a:pPr>
              <a:t>04/06/2025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E8D1C5E-5576-4F78-8FBD-71A6D902A80B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jcmarot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Fichier:GodfreyKneller-IsaacNewton-1689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6/65/Mechanism_SN1Hydrolysis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3/Hendrik_Antoon_Lorentz.jpg" TargetMode="Externa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://fr.wikipedia.org/wiki/Fichier:Albert_Einstein_(Nobel).png" TargetMode="Externa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antwrp.gsfc.nasa.gov/apod/image/0210/m31_gendler_big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3.mp4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e79tSIpLiDk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s://www.orionpx.fr/project/blog/les-etoiles-qui-sont-ell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microsoft.com/office/2007/relationships/media" Target="../media/media7.mp4"/><Relationship Id="rId7" Type="http://schemas.openxmlformats.org/officeDocument/2006/relationships/image" Target="../media/image4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49.png"/><Relationship Id="rId4" Type="http://schemas.openxmlformats.org/officeDocument/2006/relationships/video" Target="../media/media7.mp4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9" Type="http://schemas.openxmlformats.org/officeDocument/2006/relationships/image" Target="../media/image87.png"/><Relationship Id="rId21" Type="http://schemas.openxmlformats.org/officeDocument/2006/relationships/image" Target="../media/image69.png"/><Relationship Id="rId34" Type="http://schemas.openxmlformats.org/officeDocument/2006/relationships/image" Target="../media/image82.png"/><Relationship Id="rId42" Type="http://schemas.openxmlformats.org/officeDocument/2006/relationships/image" Target="../media/image90.png"/><Relationship Id="rId47" Type="http://schemas.openxmlformats.org/officeDocument/2006/relationships/image" Target="../media/image95.png"/><Relationship Id="rId50" Type="http://schemas.openxmlformats.org/officeDocument/2006/relationships/image" Target="../media/image98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9" Type="http://schemas.openxmlformats.org/officeDocument/2006/relationships/image" Target="../media/image77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32" Type="http://schemas.openxmlformats.org/officeDocument/2006/relationships/image" Target="../media/image80.png"/><Relationship Id="rId37" Type="http://schemas.openxmlformats.org/officeDocument/2006/relationships/image" Target="../media/image85.png"/><Relationship Id="rId40" Type="http://schemas.openxmlformats.org/officeDocument/2006/relationships/image" Target="../media/image88.png"/><Relationship Id="rId45" Type="http://schemas.openxmlformats.org/officeDocument/2006/relationships/image" Target="../media/image93.png"/><Relationship Id="rId53" Type="http://schemas.openxmlformats.org/officeDocument/2006/relationships/image" Target="../media/image101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31" Type="http://schemas.openxmlformats.org/officeDocument/2006/relationships/image" Target="../media/image79.png"/><Relationship Id="rId44" Type="http://schemas.openxmlformats.org/officeDocument/2006/relationships/image" Target="../media/image92.png"/><Relationship Id="rId52" Type="http://schemas.openxmlformats.org/officeDocument/2006/relationships/image" Target="../media/image100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Relationship Id="rId27" Type="http://schemas.openxmlformats.org/officeDocument/2006/relationships/image" Target="../media/image75.png"/><Relationship Id="rId30" Type="http://schemas.openxmlformats.org/officeDocument/2006/relationships/image" Target="../media/image78.png"/><Relationship Id="rId35" Type="http://schemas.openxmlformats.org/officeDocument/2006/relationships/image" Target="../media/image83.png"/><Relationship Id="rId43" Type="http://schemas.openxmlformats.org/officeDocument/2006/relationships/image" Target="../media/image91.png"/><Relationship Id="rId48" Type="http://schemas.openxmlformats.org/officeDocument/2006/relationships/image" Target="../media/image96.png"/><Relationship Id="rId8" Type="http://schemas.openxmlformats.org/officeDocument/2006/relationships/image" Target="../media/image56.png"/><Relationship Id="rId51" Type="http://schemas.openxmlformats.org/officeDocument/2006/relationships/image" Target="../media/image99.png"/><Relationship Id="rId3" Type="http://schemas.openxmlformats.org/officeDocument/2006/relationships/image" Target="../media/image51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33" Type="http://schemas.openxmlformats.org/officeDocument/2006/relationships/image" Target="../media/image81.png"/><Relationship Id="rId38" Type="http://schemas.openxmlformats.org/officeDocument/2006/relationships/image" Target="../media/image86.png"/><Relationship Id="rId46" Type="http://schemas.openxmlformats.org/officeDocument/2006/relationships/image" Target="../media/image94.png"/><Relationship Id="rId20" Type="http://schemas.openxmlformats.org/officeDocument/2006/relationships/image" Target="../media/image68.png"/><Relationship Id="rId41" Type="http://schemas.openxmlformats.org/officeDocument/2006/relationships/image" Target="../media/image89.png"/><Relationship Id="rId54" Type="http://schemas.openxmlformats.org/officeDocument/2006/relationships/image" Target="../media/image10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28" Type="http://schemas.openxmlformats.org/officeDocument/2006/relationships/image" Target="../media/image76.png"/><Relationship Id="rId36" Type="http://schemas.openxmlformats.org/officeDocument/2006/relationships/image" Target="../media/image84.png"/><Relationship Id="rId49" Type="http://schemas.openxmlformats.org/officeDocument/2006/relationships/image" Target="../media/image9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4.png"/><Relationship Id="rId7" Type="http://schemas.openxmlformats.org/officeDocument/2006/relationships/image" Target="../media/image10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5" Type="http://schemas.openxmlformats.org/officeDocument/2006/relationships/image" Target="../media/image105.png"/><Relationship Id="rId4" Type="http://schemas.openxmlformats.org/officeDocument/2006/relationships/image" Target="http://tbn1.google.com/images?q=tbn:c8_dLVzfpZFWrM:http://wehner.org/primes/turing.gif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microsoft.com/office/2007/relationships/media" Target="../media/media9.mp4"/><Relationship Id="rId7" Type="http://schemas.openxmlformats.org/officeDocument/2006/relationships/image" Target="../media/image109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hyperlink" Target="https://www.youtube.com/watch?v=Eud7uG5JHng" TargetMode="External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9.mp4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118.png"/><Relationship Id="rId5" Type="http://schemas.openxmlformats.org/officeDocument/2006/relationships/hyperlink" Target="https://www.youtube.com/wtch?v=y-uuk4Pr2i8" TargetMode="External"/><Relationship Id="rId4" Type="http://schemas.openxmlformats.org/officeDocument/2006/relationships/notesSlide" Target="../notesSlides/notesSlide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hyperlink" Target="https://fr.dreamstime.com/m%C3%A8re-choqu%C3%A9e-d%C3%A9sordre-chambre-des-enfants-l-illustration-color%C3%A9e-vecteur-d-image177764827" TargetMode="Externa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ekladata.com/ddo01ye8s3IBj2ljpvErr-5D8Vg.png" TargetMode="External"/><Relationship Id="rId4" Type="http://schemas.openxmlformats.org/officeDocument/2006/relationships/hyperlink" Target="https://www.sarreguemines.fr/articles/2024/1433-definition-des-zones-dacceleration-des-energies-renouvelables-zaern-reunion-publique-de-concertation_w1500.jpeg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jpe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2.cnrs.fr/sites/journal/image/infog_page_20_350.jpg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12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Mod%C3%A8le_%CE%9BCD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jcmarot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oneTexte 3"/>
          <p:cNvSpPr txBox="1">
            <a:spLocks noChangeArrowheads="1"/>
          </p:cNvSpPr>
          <p:nvPr/>
        </p:nvSpPr>
        <p:spPr bwMode="auto">
          <a:xfrm>
            <a:off x="827584" y="1700808"/>
            <a:ext cx="257474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4400" i="1" dirty="0">
                <a:solidFill>
                  <a:srgbClr val="0000FF"/>
                </a:solidFill>
                <a:latin typeface="Bauhaus 93" pitchFamily="82" charset="0"/>
              </a:rPr>
              <a:t>Un temps </a:t>
            </a:r>
          </a:p>
          <a:p>
            <a:pPr eaLnBrk="1" hangingPunct="1"/>
            <a:r>
              <a:rPr lang="fr-FR" altLang="fr-FR" sz="4400" i="1" dirty="0">
                <a:solidFill>
                  <a:srgbClr val="0000FF"/>
                </a:solidFill>
                <a:latin typeface="Bauhaus 93" pitchFamily="82" charset="0"/>
              </a:rPr>
              <a:t>pour tout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43608" y="4221088"/>
            <a:ext cx="6840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rgbClr val="9933FF"/>
                </a:solidFill>
                <a:latin typeface="+mn-lt"/>
                <a:cs typeface="Arial" charset="0"/>
              </a:rPr>
              <a:t>Les inventions du temps </a:t>
            </a:r>
          </a:p>
          <a:p>
            <a:pPr algn="ctr">
              <a:defRPr/>
            </a:pPr>
            <a:r>
              <a:rPr lang="fr-FR" sz="3200" b="1" dirty="0">
                <a:solidFill>
                  <a:srgbClr val="9933FF"/>
                </a:solidFill>
                <a:latin typeface="+mn-lt"/>
                <a:cs typeface="Arial" charset="0"/>
              </a:rPr>
              <a:t>en sciences </a:t>
            </a:r>
          </a:p>
          <a:p>
            <a:pPr algn="ctr">
              <a:defRPr/>
            </a:pPr>
            <a:r>
              <a:rPr lang="fr-FR" sz="3200" b="1" dirty="0">
                <a:solidFill>
                  <a:srgbClr val="9933FF"/>
                </a:solidFill>
                <a:latin typeface="+mn-lt"/>
                <a:cs typeface="Arial" charset="0"/>
              </a:rPr>
              <a:t>physiques et chimiques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004048" y="6375378"/>
            <a:ext cx="403027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Chantiers de Sciences </a:t>
            </a:r>
            <a:r>
              <a:rPr lang="fr-FR" sz="1600" dirty="0">
                <a:hlinkClick r:id="rId3"/>
              </a:rPr>
              <a:t>https://jcmarot.com</a:t>
            </a:r>
            <a:endParaRPr lang="fr-FR" sz="1600" dirty="0"/>
          </a:p>
          <a:p>
            <a:endParaRPr lang="fr-FR" dirty="0"/>
          </a:p>
        </p:txBody>
      </p:sp>
      <p:pic>
        <p:nvPicPr>
          <p:cNvPr id="5123" name="Picture 2" descr="http://www.vide.fr/static/images/510x510-10845/Salvador-Dali-Montre-Molle-au-Mo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4" t="8424" r="9244" b="11548"/>
          <a:stretch>
            <a:fillRect/>
          </a:stretch>
        </p:blipFill>
        <p:spPr bwMode="auto">
          <a:xfrm>
            <a:off x="3779912" y="764704"/>
            <a:ext cx="4482499" cy="3240360"/>
          </a:xfrm>
          <a:prstGeom prst="rect">
            <a:avLst/>
          </a:prstGeom>
          <a:blipFill dpi="0" rotWithShape="1">
            <a:blip r:embed="rId5"/>
            <a:srcRect l="9244" t="8424" r="9244" b="11548"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908102" y="580922"/>
            <a:ext cx="57864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 i="1" dirty="0">
                <a:solidFill>
                  <a:srgbClr val="0000FF"/>
                </a:solidFill>
              </a:rPr>
              <a:t>1. Le temps classique</a:t>
            </a:r>
          </a:p>
        </p:txBody>
      </p:sp>
      <p:sp>
        <p:nvSpPr>
          <p:cNvPr id="5" name="ZoneTexte 2"/>
          <p:cNvSpPr txBox="1">
            <a:spLocks noChangeArrowheads="1"/>
          </p:cNvSpPr>
          <p:nvPr/>
        </p:nvSpPr>
        <p:spPr bwMode="auto">
          <a:xfrm>
            <a:off x="899592" y="1379676"/>
            <a:ext cx="774776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 i="1" dirty="0">
                <a:solidFill>
                  <a:srgbClr val="0000FF"/>
                </a:solidFill>
              </a:rPr>
              <a:t>2. L’espace - temps </a:t>
            </a:r>
          </a:p>
          <a:p>
            <a:pPr eaLnBrk="1" hangingPunct="1"/>
            <a:r>
              <a:rPr lang="fr-FR" altLang="fr-FR" sz="3200" b="1" i="1" dirty="0">
                <a:solidFill>
                  <a:srgbClr val="0000FF"/>
                </a:solidFill>
              </a:rPr>
              <a:t>        </a:t>
            </a:r>
            <a:r>
              <a:rPr lang="fr-FR" altLang="fr-FR" sz="2400" b="1" i="1" dirty="0">
                <a:solidFill>
                  <a:srgbClr val="0000FF"/>
                </a:solidFill>
              </a:rPr>
              <a:t>relativité restreinte</a:t>
            </a: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899592" y="2703115"/>
            <a:ext cx="798782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 i="1" dirty="0">
                <a:solidFill>
                  <a:srgbClr val="0000FF"/>
                </a:solidFill>
              </a:rPr>
              <a:t>3. L’espace - temps - matière - énergie  </a:t>
            </a:r>
          </a:p>
          <a:p>
            <a:pPr eaLnBrk="1" hangingPunct="1"/>
            <a:r>
              <a:rPr lang="fr-FR" altLang="fr-FR" sz="3200" b="1" i="1" dirty="0">
                <a:solidFill>
                  <a:srgbClr val="0000FF"/>
                </a:solidFill>
              </a:rPr>
              <a:t>        </a:t>
            </a:r>
            <a:r>
              <a:rPr lang="fr-FR" altLang="fr-FR" sz="2400" b="1" i="1" dirty="0">
                <a:solidFill>
                  <a:srgbClr val="0000FF"/>
                </a:solidFill>
              </a:rPr>
              <a:t>relativité générale</a:t>
            </a:r>
            <a:endParaRPr lang="fr-FR" altLang="fr-FR" sz="3200" b="1" i="1" dirty="0">
              <a:solidFill>
                <a:srgbClr val="0000FF"/>
              </a:solidFill>
            </a:endParaRPr>
          </a:p>
        </p:txBody>
      </p:sp>
      <p:sp>
        <p:nvSpPr>
          <p:cNvPr id="7" name="ZoneTexte 3"/>
          <p:cNvSpPr txBox="1">
            <a:spLocks noChangeArrowheads="1"/>
          </p:cNvSpPr>
          <p:nvPr/>
        </p:nvSpPr>
        <p:spPr bwMode="auto">
          <a:xfrm>
            <a:off x="908102" y="5197874"/>
            <a:ext cx="602557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 i="1" dirty="0">
                <a:solidFill>
                  <a:srgbClr val="0000FF"/>
                </a:solidFill>
              </a:rPr>
              <a:t>5. Le temps cosmique</a:t>
            </a:r>
          </a:p>
          <a:p>
            <a:pPr eaLnBrk="1" hangingPunct="1"/>
            <a:r>
              <a:rPr lang="fr-FR" altLang="fr-FR" sz="2400" b="1" i="1" dirty="0">
                <a:solidFill>
                  <a:srgbClr val="0000FF"/>
                </a:solidFill>
              </a:rPr>
              <a:t>          l’univers à une histoire </a:t>
            </a:r>
          </a:p>
        </p:txBody>
      </p:sp>
      <p:sp>
        <p:nvSpPr>
          <p:cNvPr id="8" name="ZoneTexte 5"/>
          <p:cNvSpPr txBox="1">
            <a:spLocks noChangeArrowheads="1"/>
          </p:cNvSpPr>
          <p:nvPr/>
        </p:nvSpPr>
        <p:spPr bwMode="auto">
          <a:xfrm>
            <a:off x="895088" y="4012050"/>
            <a:ext cx="43885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3200" b="1" i="1" dirty="0">
                <a:solidFill>
                  <a:srgbClr val="0000FF"/>
                </a:solidFill>
              </a:rPr>
              <a:t>4. La flèche du temps</a:t>
            </a:r>
          </a:p>
          <a:p>
            <a:pPr eaLnBrk="1" hangingPunct="1"/>
            <a:r>
              <a:rPr lang="fr-FR" altLang="fr-FR" sz="2400" b="1" i="1" dirty="0">
                <a:solidFill>
                  <a:srgbClr val="0000FF"/>
                </a:solidFill>
              </a:rPr>
              <a:t>           thermodynamique</a:t>
            </a:r>
          </a:p>
        </p:txBody>
      </p:sp>
    </p:spTree>
    <p:extLst>
      <p:ext uri="{BB962C8B-B14F-4D97-AF65-F5344CB8AC3E}">
        <p14:creationId xmlns:p14="http://schemas.microsoft.com/office/powerpoint/2010/main" val="1316430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11560" y="1196752"/>
            <a:ext cx="6768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60BC04"/>
                </a:solidFill>
              </a:rPr>
              <a:t>La mesure des durées ne date pas d’hier</a:t>
            </a:r>
          </a:p>
        </p:txBody>
      </p:sp>
      <p:pic>
        <p:nvPicPr>
          <p:cNvPr id="6" name="Imag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24600"/>
            <a:ext cx="6264696" cy="48592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9C6446B-476E-7A9C-531C-31EC8DE6E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667" y="404664"/>
            <a:ext cx="57864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4000" b="1" i="1" dirty="0">
                <a:solidFill>
                  <a:srgbClr val="0000FF"/>
                </a:solidFill>
              </a:rPr>
              <a:t>1. Le temps classique</a:t>
            </a:r>
          </a:p>
        </p:txBody>
      </p:sp>
    </p:spTree>
    <p:extLst>
      <p:ext uri="{BB962C8B-B14F-4D97-AF65-F5344CB8AC3E}">
        <p14:creationId xmlns:p14="http://schemas.microsoft.com/office/powerpoint/2010/main" val="474082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D363375-619D-231F-5500-ECDDF71C659A}"/>
              </a:ext>
            </a:extLst>
          </p:cNvPr>
          <p:cNvSpPr txBox="1"/>
          <p:nvPr/>
        </p:nvSpPr>
        <p:spPr>
          <a:xfrm>
            <a:off x="539552" y="729154"/>
            <a:ext cx="33843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0000FF"/>
                </a:solidFill>
              </a:rPr>
              <a:t>Galilée expérimente le mouvement </a:t>
            </a:r>
          </a:p>
          <a:p>
            <a:r>
              <a:rPr lang="fr-FR" sz="2800" i="1" dirty="0">
                <a:solidFill>
                  <a:srgbClr val="0000FF"/>
                </a:solidFill>
              </a:rPr>
              <a:t>de chute</a:t>
            </a:r>
            <a:r>
              <a:rPr lang="fr-FR" sz="1400" i="1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6" name="Image 5" descr="Une image contenant peinture, habits, personne, mythologie&#10;&#10;Le contenu généré par l’IA peut être incorrect.">
            <a:extLst>
              <a:ext uri="{FF2B5EF4-FFF2-40B4-BE49-F238E27FC236}">
                <a16:creationId xmlns:a16="http://schemas.microsoft.com/office/drawing/2014/main" id="{05F1FB7F-6C65-0284-268F-7A113FC2B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692696"/>
            <a:ext cx="4178935" cy="194126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313BE0-D6E6-40E8-77DA-834148C7A38C}"/>
              </a:ext>
            </a:extLst>
          </p:cNvPr>
          <p:cNvSpPr txBox="1"/>
          <p:nvPr/>
        </p:nvSpPr>
        <p:spPr>
          <a:xfrm>
            <a:off x="4959498" y="2633959"/>
            <a:ext cx="302433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b="0" i="1" dirty="0">
                <a:solidFill>
                  <a:srgbClr val="555555"/>
                </a:solidFill>
                <a:effectLst/>
                <a:latin typeface="Verdana" panose="020B0604030504040204" pitchFamily="34" charset="0"/>
              </a:rPr>
              <a:t>Galilée démontrant la loi de la chute des corps à </a:t>
            </a:r>
            <a:r>
              <a:rPr lang="fr-FR" sz="1100" b="1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Don Giovanni de Medici </a:t>
            </a:r>
            <a:r>
              <a:rPr lang="fr-FR" sz="1100" b="0" i="1" dirty="0">
                <a:effectLst/>
                <a:latin typeface="Verdana" panose="020B0604030504040204" pitchFamily="34" charset="0"/>
              </a:rPr>
              <a:t>Giuseppe </a:t>
            </a:r>
            <a:r>
              <a:rPr lang="fr-FR" sz="1100" b="0" i="1" dirty="0" err="1">
                <a:effectLst/>
                <a:latin typeface="Verdana" panose="020B0604030504040204" pitchFamily="34" charset="0"/>
              </a:rPr>
              <a:t>Bezzuoli</a:t>
            </a:r>
            <a:r>
              <a:rPr lang="fr-FR" sz="1100" i="1" dirty="0">
                <a:latin typeface="Verdana" panose="020B0604030504040204" pitchFamily="34" charset="0"/>
              </a:rPr>
              <a:t> </a:t>
            </a:r>
            <a:r>
              <a:rPr lang="fr-FR" sz="1100" b="0" i="1" dirty="0">
                <a:effectLst/>
                <a:latin typeface="Verdana" panose="020B0604030504040204" pitchFamily="34" charset="0"/>
              </a:rPr>
              <a:t>(fragment)</a:t>
            </a:r>
            <a:endParaRPr lang="fr-FR" sz="1100" i="1" dirty="0"/>
          </a:p>
        </p:txBody>
      </p:sp>
      <p:pic>
        <p:nvPicPr>
          <p:cNvPr id="10" name="Image 9" descr="Une image contenant mur, sol, escaliers, rampe&#10;&#10;Le contenu généré par l’IA peut être incorrect.">
            <a:extLst>
              <a:ext uri="{FF2B5EF4-FFF2-40B4-BE49-F238E27FC236}">
                <a16:creationId xmlns:a16="http://schemas.microsoft.com/office/drawing/2014/main" id="{0FC16E6F-6493-59C1-060B-1CC22E985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3356992"/>
            <a:ext cx="3231802" cy="24482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5CF758-36C4-91D3-D2F1-BFDB37BDF9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728" r="14416"/>
          <a:stretch/>
        </p:blipFill>
        <p:spPr>
          <a:xfrm>
            <a:off x="2339752" y="1750072"/>
            <a:ext cx="819546" cy="99868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BC3AC8A-BB1F-EAFB-7755-5B2C14BC1462}"/>
              </a:ext>
            </a:extLst>
          </p:cNvPr>
          <p:cNvSpPr txBox="1"/>
          <p:nvPr/>
        </p:nvSpPr>
        <p:spPr>
          <a:xfrm>
            <a:off x="4466595" y="3933056"/>
            <a:ext cx="3840393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Discours concernant deux sciences nouvelles. 1638</a:t>
            </a:r>
            <a:endParaRPr lang="fr-FR" sz="1800" i="1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just"/>
            <a:endParaRPr lang="fr-FR" sz="600" i="1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just"/>
            <a:r>
              <a:rPr lang="fr-FR" sz="18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[…] dans ces expériences répétées une bonne centaine de fois, nous avons toujours trouvé que </a:t>
            </a:r>
            <a:r>
              <a:rPr lang="fr-FR" sz="1800" b="1" i="1" dirty="0">
                <a:solidFill>
                  <a:srgbClr val="8A0FB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les espaces parcourus étaient entre eux comme les carrés des temps</a:t>
            </a:r>
            <a:r>
              <a:rPr lang="fr-FR" b="1" i="1" dirty="0">
                <a:solidFill>
                  <a:srgbClr val="8A0FB1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 </a:t>
            </a:r>
            <a:r>
              <a:rPr lang="fr-FR" i="1" dirty="0">
                <a:latin typeface="Calibri" panose="020F0502020204030204" pitchFamily="34" charset="0"/>
                <a:ea typeface="Aptos" panose="020B0004020202020204" pitchFamily="34" charset="0"/>
              </a:rPr>
              <a:t>[…]</a:t>
            </a:r>
          </a:p>
          <a:p>
            <a:pPr algn="just"/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660271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3980802" y="1916832"/>
            <a:ext cx="4216548" cy="395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400" i="1" dirty="0"/>
              <a:t>Le temps absolu, vrai et mathématique, en lui-même et de sa propre nature, </a:t>
            </a:r>
          </a:p>
          <a:p>
            <a:pPr algn="ctr" eaLnBrk="1" hangingPunct="1"/>
            <a:r>
              <a:rPr lang="fr-FR" altLang="fr-FR" sz="2400" i="1" dirty="0">
                <a:solidFill>
                  <a:srgbClr val="0000FF"/>
                </a:solidFill>
              </a:rPr>
              <a:t>coule uniformément </a:t>
            </a:r>
          </a:p>
          <a:p>
            <a:pPr algn="ctr" eaLnBrk="1" hangingPunct="1"/>
            <a:r>
              <a:rPr lang="fr-FR" altLang="fr-FR" sz="2400" i="1" dirty="0">
                <a:solidFill>
                  <a:srgbClr val="0000FF"/>
                </a:solidFill>
              </a:rPr>
              <a:t>sans relation à rien d’extérieur</a:t>
            </a:r>
            <a:r>
              <a:rPr lang="fr-FR" altLang="fr-FR" sz="2400" i="1" dirty="0"/>
              <a:t>, </a:t>
            </a:r>
          </a:p>
          <a:p>
            <a:pPr algn="ctr" eaLnBrk="1" hangingPunct="1"/>
            <a:r>
              <a:rPr lang="fr-FR" altLang="fr-FR" sz="2400" i="1" dirty="0"/>
              <a:t>et d’un autre nom est appelé durée.</a:t>
            </a:r>
          </a:p>
          <a:p>
            <a:pPr algn="ctr" eaLnBrk="1" hangingPunct="1"/>
            <a:endParaRPr lang="fr-FR" altLang="fr-FR" sz="1100" dirty="0"/>
          </a:p>
          <a:p>
            <a:pPr algn="ctr" eaLnBrk="1" hangingPunct="1"/>
            <a:r>
              <a:rPr lang="fr-FR" altLang="fr-FR" sz="2400" dirty="0"/>
              <a:t>Sir </a:t>
            </a:r>
            <a:r>
              <a:rPr lang="fr-FR" altLang="fr-FR" sz="2400" b="1" dirty="0"/>
              <a:t>Isaac Newton </a:t>
            </a:r>
            <a:r>
              <a:rPr lang="fr-FR" altLang="fr-FR" sz="2000" dirty="0"/>
              <a:t>(1643-1727)</a:t>
            </a:r>
            <a:endParaRPr lang="fr-FR" altLang="fr-FR" sz="2400" i="1" dirty="0"/>
          </a:p>
          <a:p>
            <a:pPr algn="ctr" eaLnBrk="1" hangingPunct="1"/>
            <a:endParaRPr lang="fr-FR" altLang="fr-FR" sz="2400" dirty="0"/>
          </a:p>
        </p:txBody>
      </p:sp>
      <p:pic>
        <p:nvPicPr>
          <p:cNvPr id="7171" name="Picture 5" descr="http://upload.wikimedia.org/wikipedia/commons/thumb/3/39/GodfreyKneller-IsaacNewton-1689.jpg/250px-GodfreyKneller-IsaacNewton-1689.jpg">
            <a:hlinkClick r:id="rId3" tooltip="GodfreyKneller-IsaacNewton-1689.jpg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82"/>
          <a:stretch/>
        </p:blipFill>
        <p:spPr bwMode="auto">
          <a:xfrm>
            <a:off x="946650" y="764704"/>
            <a:ext cx="262659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759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ZoneTexte 2"/>
          <p:cNvSpPr txBox="1">
            <a:spLocks noChangeArrowheads="1"/>
          </p:cNvSpPr>
          <p:nvPr/>
        </p:nvSpPr>
        <p:spPr bwMode="auto">
          <a:xfrm>
            <a:off x="611560" y="407909"/>
            <a:ext cx="67505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dirty="0">
                <a:solidFill>
                  <a:srgbClr val="60BC04"/>
                </a:solidFill>
              </a:rPr>
              <a:t>Saisir </a:t>
            </a:r>
            <a:r>
              <a:rPr lang="fr-FR" altLang="fr-FR" sz="3600" b="1" i="1" dirty="0">
                <a:solidFill>
                  <a:srgbClr val="60BC04"/>
                </a:solidFill>
              </a:rPr>
              <a:t>l’instant </a:t>
            </a:r>
            <a:r>
              <a:rPr lang="fr-FR" altLang="fr-FR" sz="3600" b="1" dirty="0">
                <a:solidFill>
                  <a:srgbClr val="60BC04"/>
                </a:solidFill>
              </a:rPr>
              <a:t>et </a:t>
            </a:r>
            <a:r>
              <a:rPr lang="fr-FR" altLang="fr-FR" sz="3600" b="1" i="1" dirty="0">
                <a:solidFill>
                  <a:srgbClr val="60BC04"/>
                </a:solidFill>
              </a:rPr>
              <a:t>la causalité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2916238" y="4724400"/>
            <a:ext cx="1352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 b="1">
                <a:solidFill>
                  <a:srgbClr val="0000CC"/>
                </a:solidFill>
              </a:rPr>
              <a:t>Cause</a:t>
            </a:r>
            <a:r>
              <a:rPr lang="fr-FR" altLang="fr-FR" sz="2800"/>
              <a:t> </a:t>
            </a:r>
            <a:endParaRPr lang="fr-FR" altLang="fr-FR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5148263" y="4724400"/>
            <a:ext cx="2619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 b="1">
                <a:solidFill>
                  <a:srgbClr val="0000CC"/>
                </a:solidFill>
              </a:rPr>
              <a:t>Conséquence</a:t>
            </a:r>
            <a:r>
              <a:rPr lang="fr-FR" altLang="fr-FR" sz="2800"/>
              <a:t> </a:t>
            </a:r>
            <a:endParaRPr lang="fr-FR" altLang="fr-FR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428875" y="5715000"/>
            <a:ext cx="6286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2" eaLnBrk="1" hangingPunct="1"/>
            <a:r>
              <a:rPr lang="fr-FR" altLang="fr-FR" sz="3200" b="1" i="1" dirty="0">
                <a:solidFill>
                  <a:srgbClr val="8A0FB1"/>
                </a:solidFill>
              </a:rPr>
              <a:t>équations différentielles</a:t>
            </a:r>
          </a:p>
        </p:txBody>
      </p:sp>
      <p:grpSp>
        <p:nvGrpSpPr>
          <p:cNvPr id="2" name="Groupe 11"/>
          <p:cNvGrpSpPr>
            <a:grpSpLocks/>
          </p:cNvGrpSpPr>
          <p:nvPr/>
        </p:nvGrpSpPr>
        <p:grpSpPr bwMode="auto">
          <a:xfrm>
            <a:off x="251520" y="1287913"/>
            <a:ext cx="8463855" cy="1764850"/>
            <a:chOff x="-675720" y="1449823"/>
            <a:chExt cx="8352341" cy="1764858"/>
          </a:xfrm>
        </p:grpSpPr>
        <p:graphicFrame>
          <p:nvGraphicFramePr>
            <p:cNvPr id="4099" name="Object 3"/>
            <p:cNvGraphicFramePr>
              <a:graphicFrameLocks noChangeAspect="1"/>
            </p:cNvGraphicFramePr>
            <p:nvPr/>
          </p:nvGraphicFramePr>
          <p:xfrm>
            <a:off x="1214419" y="2000246"/>
            <a:ext cx="1312765" cy="11969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31640" imgH="393480" progId="Equation.DSMT4">
                    <p:embed/>
                  </p:oleObj>
                </mc:Choice>
                <mc:Fallback>
                  <p:oleObj name="Equation" r:id="rId3" imgW="431640" imgH="39348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4419" y="2000246"/>
                          <a:ext cx="1312765" cy="11969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0" name="Object 4"/>
            <p:cNvGraphicFramePr>
              <a:graphicFrameLocks noChangeAspect="1"/>
            </p:cNvGraphicFramePr>
            <p:nvPr/>
          </p:nvGraphicFramePr>
          <p:xfrm>
            <a:off x="3500451" y="2000246"/>
            <a:ext cx="1370678" cy="1214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444240" imgH="393480" progId="Equation.DSMT4">
                    <p:embed/>
                  </p:oleObj>
                </mc:Choice>
                <mc:Fallback>
                  <p:oleObj name="Equation" r:id="rId5" imgW="444240" imgH="39348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0451" y="2000246"/>
                          <a:ext cx="1370678" cy="12144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6" name="Rectangle 10"/>
            <p:cNvSpPr>
              <a:spLocks noChangeArrowheads="1"/>
            </p:cNvSpPr>
            <p:nvPr/>
          </p:nvSpPr>
          <p:spPr bwMode="auto">
            <a:xfrm>
              <a:off x="-675720" y="1449823"/>
              <a:ext cx="8352341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2" eaLnBrk="1" hangingPunct="1"/>
              <a:r>
                <a:rPr lang="fr-FR" altLang="fr-FR" sz="2800" b="1" i="1" dirty="0">
                  <a:solidFill>
                    <a:srgbClr val="8A0FB1"/>
                  </a:solidFill>
                </a:rPr>
                <a:t>calcul différentiel : vitesse et accélération</a:t>
              </a:r>
            </a:p>
          </p:txBody>
        </p:sp>
      </p:grpSp>
      <p:grpSp>
        <p:nvGrpSpPr>
          <p:cNvPr id="4" name="Groupe 13"/>
          <p:cNvGrpSpPr>
            <a:grpSpLocks/>
          </p:cNvGrpSpPr>
          <p:nvPr/>
        </p:nvGrpSpPr>
        <p:grpSpPr bwMode="auto">
          <a:xfrm>
            <a:off x="1171575" y="3447688"/>
            <a:ext cx="5416536" cy="1319575"/>
            <a:chOff x="1100137" y="3231788"/>
            <a:chExt cx="5416536" cy="1319576"/>
          </a:xfrm>
        </p:grpSpPr>
        <p:sp>
          <p:nvSpPr>
            <p:cNvPr id="3" name="Rectangle 10"/>
            <p:cNvSpPr>
              <a:spLocks noChangeArrowheads="1"/>
            </p:cNvSpPr>
            <p:nvPr/>
          </p:nvSpPr>
          <p:spPr bwMode="auto">
            <a:xfrm>
              <a:off x="1100137" y="3231788"/>
              <a:ext cx="52863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2" eaLnBrk="1" hangingPunct="1"/>
              <a:r>
                <a:rPr lang="fr-FR" altLang="fr-FR" sz="2800" b="1" i="1" dirty="0">
                  <a:solidFill>
                    <a:srgbClr val="8A0FB1"/>
                  </a:solidFill>
                </a:rPr>
                <a:t>lois instantanées</a:t>
              </a:r>
            </a:p>
          </p:txBody>
        </p:sp>
        <p:pic>
          <p:nvPicPr>
            <p:cNvPr id="1035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1736" y="3643314"/>
              <a:ext cx="3944937" cy="908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" y="1340768"/>
            <a:ext cx="8448675" cy="5000625"/>
          </a:xfrm>
          <a:prstGeom prst="rect">
            <a:avLst/>
          </a:prstGeom>
        </p:spPr>
      </p:pic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395536" y="188640"/>
            <a:ext cx="458170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 dirty="0">
                <a:solidFill>
                  <a:srgbClr val="60BC04"/>
                </a:solidFill>
              </a:rPr>
              <a:t>Décrire le mouvement </a:t>
            </a:r>
          </a:p>
          <a:p>
            <a:pPr eaLnBrk="1" hangingPunct="1"/>
            <a:r>
              <a:rPr lang="fr-FR" altLang="fr-FR" sz="3200" b="1" i="1" dirty="0">
                <a:solidFill>
                  <a:srgbClr val="60BC04"/>
                </a:solidFill>
              </a:rPr>
              <a:t>en fonction du temps</a:t>
            </a:r>
          </a:p>
        </p:txBody>
      </p:sp>
    </p:spTree>
    <p:extLst>
      <p:ext uri="{BB962C8B-B14F-4D97-AF65-F5344CB8AC3E}">
        <p14:creationId xmlns:p14="http://schemas.microsoft.com/office/powerpoint/2010/main" val="1669006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ZoneTexte 3"/>
          <p:cNvSpPr txBox="1">
            <a:spLocks noChangeArrowheads="1"/>
          </p:cNvSpPr>
          <p:nvPr/>
        </p:nvSpPr>
        <p:spPr bwMode="auto">
          <a:xfrm>
            <a:off x="930763" y="332656"/>
            <a:ext cx="1851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dirty="0">
                <a:solidFill>
                  <a:srgbClr val="60BC04"/>
                </a:solidFill>
              </a:rPr>
              <a:t>Chimie</a:t>
            </a:r>
            <a:r>
              <a:rPr lang="fr-FR" altLang="fr-FR" sz="3600" b="1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2052" name="Picture 2" descr="File:Mechanism SN1Hydrolysi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94431"/>
            <a:ext cx="564356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ZoneTexte 5"/>
          <p:cNvSpPr txBox="1">
            <a:spLocks noChangeArrowheads="1"/>
          </p:cNvSpPr>
          <p:nvPr/>
        </p:nvSpPr>
        <p:spPr bwMode="auto">
          <a:xfrm>
            <a:off x="787730" y="3284984"/>
            <a:ext cx="1909986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b="1" dirty="0">
                <a:solidFill>
                  <a:srgbClr val="8A0FB1"/>
                </a:solidFill>
              </a:rPr>
              <a:t>SN1 : </a:t>
            </a:r>
          </a:p>
          <a:p>
            <a:pPr algn="ctr" eaLnBrk="1" hangingPunct="1"/>
            <a:r>
              <a:rPr lang="fr-FR" altLang="fr-FR" b="1" dirty="0">
                <a:solidFill>
                  <a:srgbClr val="8A0FB1"/>
                </a:solidFill>
              </a:rPr>
              <a:t>Substitution</a:t>
            </a:r>
          </a:p>
          <a:p>
            <a:pPr algn="ctr" eaLnBrk="1" hangingPunct="1"/>
            <a:r>
              <a:rPr lang="fr-FR" altLang="fr-FR" b="1" dirty="0">
                <a:solidFill>
                  <a:srgbClr val="8A0FB1"/>
                </a:solidFill>
              </a:rPr>
              <a:t>Nucléophile </a:t>
            </a:r>
          </a:p>
          <a:p>
            <a:pPr algn="ctr" eaLnBrk="1" hangingPunct="1"/>
            <a:r>
              <a:rPr lang="fr-FR" altLang="fr-FR" b="1" dirty="0">
                <a:solidFill>
                  <a:srgbClr val="8A0FB1"/>
                </a:solidFill>
              </a:rPr>
              <a:t>d’ordre 1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32" y="4530833"/>
            <a:ext cx="2495550" cy="13430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C525619-A4EF-5AC4-80A1-6085F8787DF2}"/>
              </a:ext>
            </a:extLst>
          </p:cNvPr>
          <p:cNvSpPr txBox="1"/>
          <p:nvPr/>
        </p:nvSpPr>
        <p:spPr>
          <a:xfrm>
            <a:off x="363351" y="984142"/>
            <a:ext cx="3069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Vitesse de réaction </a:t>
            </a:r>
          </a:p>
          <a:p>
            <a:pPr algn="ctr"/>
            <a:r>
              <a:rPr lang="fr-FR" sz="2400" b="1" dirty="0">
                <a:solidFill>
                  <a:srgbClr val="00B050"/>
                </a:solidFill>
              </a:rPr>
              <a:t>et mécanisme </a:t>
            </a:r>
          </a:p>
          <a:p>
            <a:pPr algn="ctr"/>
            <a:r>
              <a:rPr lang="fr-FR" sz="2400" b="1" dirty="0">
                <a:solidFill>
                  <a:srgbClr val="00B050"/>
                </a:solidFill>
              </a:rPr>
              <a:t>réactionnel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ZoneTexte 1"/>
          <p:cNvSpPr txBox="1">
            <a:spLocks noChangeArrowheads="1"/>
          </p:cNvSpPr>
          <p:nvPr/>
        </p:nvSpPr>
        <p:spPr bwMode="auto">
          <a:xfrm>
            <a:off x="571500" y="571500"/>
            <a:ext cx="3057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dirty="0">
                <a:solidFill>
                  <a:srgbClr val="60BC04"/>
                </a:solidFill>
              </a:rPr>
              <a:t>Radioactivité</a:t>
            </a:r>
          </a:p>
          <a:p>
            <a:pPr eaLnBrk="1" hangingPunct="1"/>
            <a:r>
              <a:rPr lang="fr-FR" altLang="fr-FR" sz="3600" b="1" dirty="0">
                <a:solidFill>
                  <a:srgbClr val="0000FF"/>
                </a:solidFill>
              </a:rPr>
              <a:t>		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716324"/>
              </p:ext>
            </p:extLst>
          </p:nvPr>
        </p:nvGraphicFramePr>
        <p:xfrm>
          <a:off x="1198749" y="1563435"/>
          <a:ext cx="2703513" cy="164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47640" imgH="393480" progId="Equation.DSMT4">
                  <p:embed/>
                </p:oleObj>
              </mc:Choice>
              <mc:Fallback>
                <p:oleObj name="Equation" r:id="rId3" imgW="647640" imgH="3934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749" y="1563435"/>
                        <a:ext cx="2703513" cy="164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e 6"/>
          <p:cNvGrpSpPr>
            <a:grpSpLocks/>
          </p:cNvGrpSpPr>
          <p:nvPr/>
        </p:nvGrpSpPr>
        <p:grpSpPr bwMode="auto">
          <a:xfrm>
            <a:off x="399062" y="3429000"/>
            <a:ext cx="4178300" cy="2899845"/>
            <a:chOff x="1755685" y="3708064"/>
            <a:chExt cx="4178300" cy="2899440"/>
          </a:xfrm>
        </p:grpSpPr>
        <p:sp>
          <p:nvSpPr>
            <p:cNvPr id="3078" name="Rectangle 3"/>
            <p:cNvSpPr>
              <a:spLocks noChangeArrowheads="1"/>
            </p:cNvSpPr>
            <p:nvPr/>
          </p:nvSpPr>
          <p:spPr bwMode="auto">
            <a:xfrm>
              <a:off x="1755685" y="3708064"/>
              <a:ext cx="41783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200" b="1" dirty="0">
                  <a:solidFill>
                    <a:srgbClr val="9933FF"/>
                  </a:solidFill>
                </a:rPr>
                <a:t>Radiochronologie</a:t>
              </a:r>
            </a:p>
          </p:txBody>
        </p:sp>
        <p:pic>
          <p:nvPicPr>
            <p:cNvPr id="3079" name="Picture 4" descr="neandertal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7733" y="4393355"/>
              <a:ext cx="2714638" cy="2214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7" name="Picture 6" descr="C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00139"/>
            <a:ext cx="4397465" cy="50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A5A402-297D-EF89-FA76-09800FDD3B7C}"/>
              </a:ext>
            </a:extLst>
          </p:cNvPr>
          <p:cNvSpPr txBox="1"/>
          <p:nvPr/>
        </p:nvSpPr>
        <p:spPr>
          <a:xfrm>
            <a:off x="5652120" y="5625814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Exemple : </a:t>
            </a:r>
            <a:r>
              <a:rPr lang="fr-FR" sz="2400" b="1" baseline="30000" dirty="0"/>
              <a:t>14</a:t>
            </a:r>
            <a:r>
              <a:rPr lang="fr-FR" sz="2400" b="1" dirty="0"/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oneTexte 2"/>
          <p:cNvSpPr txBox="1">
            <a:spLocks noChangeArrowheads="1"/>
          </p:cNvSpPr>
          <p:nvPr/>
        </p:nvSpPr>
        <p:spPr bwMode="auto">
          <a:xfrm>
            <a:off x="711558" y="200594"/>
            <a:ext cx="77477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4000" b="1" i="1" dirty="0">
                <a:solidFill>
                  <a:srgbClr val="0000FF"/>
                </a:solidFill>
              </a:rPr>
              <a:t>2. L’espace - temps </a:t>
            </a:r>
          </a:p>
          <a:p>
            <a:pPr eaLnBrk="1" hangingPunct="1"/>
            <a:r>
              <a:rPr lang="fr-FR" altLang="fr-FR" sz="4000" b="1" i="1" dirty="0">
                <a:solidFill>
                  <a:srgbClr val="0000FF"/>
                </a:solidFill>
              </a:rPr>
              <a:t>         relativité restreinte</a:t>
            </a:r>
            <a:endParaRPr lang="fr-FR" altLang="fr-FR" sz="4400" b="1" i="1" dirty="0">
              <a:solidFill>
                <a:srgbClr val="0000FF"/>
              </a:solidFill>
            </a:endParaRPr>
          </a:p>
        </p:txBody>
      </p:sp>
      <p:grpSp>
        <p:nvGrpSpPr>
          <p:cNvPr id="8196" name="Groupe 11"/>
          <p:cNvGrpSpPr>
            <a:grpSpLocks/>
          </p:cNvGrpSpPr>
          <p:nvPr/>
        </p:nvGrpSpPr>
        <p:grpSpPr bwMode="auto">
          <a:xfrm>
            <a:off x="1634187" y="1948581"/>
            <a:ext cx="1733135" cy="2595113"/>
            <a:chOff x="500034" y="1285860"/>
            <a:chExt cx="1500198" cy="2456063"/>
          </a:xfrm>
        </p:grpSpPr>
        <p:pic>
          <p:nvPicPr>
            <p:cNvPr id="8203" name="Picture 10" descr="Fichier:Hendrik Antoon Lorentz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37" t="14249" r="32063" b="51028"/>
            <a:stretch>
              <a:fillRect/>
            </a:stretch>
          </p:blipFill>
          <p:spPr bwMode="auto">
            <a:xfrm>
              <a:off x="571472" y="1285860"/>
              <a:ext cx="1357322" cy="178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500034" y="3071967"/>
              <a:ext cx="1500198" cy="66995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fr-FR" sz="2000" dirty="0">
                  <a:latin typeface="+mn-lt"/>
                  <a:cs typeface="+mn-cs"/>
                </a:rPr>
                <a:t>H. Lorentz </a:t>
              </a:r>
            </a:p>
            <a:p>
              <a:pPr algn="ctr">
                <a:defRPr/>
              </a:pPr>
              <a:r>
                <a:rPr lang="fr-FR" sz="2000" dirty="0">
                  <a:latin typeface="+mn-lt"/>
                  <a:cs typeface="+mn-cs"/>
                </a:rPr>
                <a:t>(1853 1928)</a:t>
              </a:r>
            </a:p>
          </p:txBody>
        </p:sp>
      </p:grpSp>
      <p:grpSp>
        <p:nvGrpSpPr>
          <p:cNvPr id="8197" name="Groupe 14"/>
          <p:cNvGrpSpPr>
            <a:grpSpLocks/>
          </p:cNvGrpSpPr>
          <p:nvPr/>
        </p:nvGrpSpPr>
        <p:grpSpPr bwMode="auto">
          <a:xfrm>
            <a:off x="6156177" y="2492896"/>
            <a:ext cx="1728192" cy="3053300"/>
            <a:chOff x="2714612" y="2786058"/>
            <a:chExt cx="1441421" cy="2741198"/>
          </a:xfrm>
        </p:grpSpPr>
        <p:pic>
          <p:nvPicPr>
            <p:cNvPr id="8201" name="Picture 4" descr="Albert Einstein">
              <a:hlinkClick r:id="rId5" tooltip="Albert Einstein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639" y="2786058"/>
              <a:ext cx="1326696" cy="185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ZoneTexte 13"/>
            <p:cNvSpPr txBox="1"/>
            <p:nvPr/>
          </p:nvSpPr>
          <p:spPr>
            <a:xfrm>
              <a:off x="2714612" y="4643044"/>
              <a:ext cx="1441421" cy="8842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fr-FR" sz="2000" dirty="0">
                  <a:latin typeface="+mn-lt"/>
                  <a:cs typeface="+mn-cs"/>
                </a:rPr>
                <a:t>A. Einstein</a:t>
              </a:r>
              <a:br>
                <a:rPr lang="fr-FR" sz="2000" dirty="0">
                  <a:latin typeface="+mn-lt"/>
                  <a:cs typeface="+mn-cs"/>
                </a:rPr>
              </a:br>
              <a:r>
                <a:rPr lang="fr-FR" sz="2000" dirty="0">
                  <a:latin typeface="+mn-lt"/>
                  <a:cs typeface="+mn-cs"/>
                </a:rPr>
                <a:t>(1879-1955)</a:t>
              </a:r>
            </a:p>
            <a:p>
              <a:pPr>
                <a:defRPr/>
              </a:pPr>
              <a:endParaRPr lang="fr-FR" dirty="0">
                <a:latin typeface="Arial" charset="0"/>
                <a:cs typeface="Arial" charset="0"/>
              </a:endParaRPr>
            </a:p>
          </p:txBody>
        </p:sp>
      </p:grpSp>
      <p:grpSp>
        <p:nvGrpSpPr>
          <p:cNvPr id="8198" name="Groupe 8"/>
          <p:cNvGrpSpPr>
            <a:grpSpLocks/>
          </p:cNvGrpSpPr>
          <p:nvPr/>
        </p:nvGrpSpPr>
        <p:grpSpPr bwMode="auto">
          <a:xfrm>
            <a:off x="3988688" y="3645024"/>
            <a:ext cx="1663431" cy="2807409"/>
            <a:chOff x="992507" y="3857627"/>
            <a:chExt cx="1325948" cy="2510398"/>
          </a:xfrm>
        </p:grpSpPr>
        <p:sp>
          <p:nvSpPr>
            <p:cNvPr id="12" name="ZoneTexte 11"/>
            <p:cNvSpPr txBox="1"/>
            <p:nvPr/>
          </p:nvSpPr>
          <p:spPr>
            <a:xfrm>
              <a:off x="992507" y="5715174"/>
              <a:ext cx="1311036" cy="6528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2000" dirty="0">
                  <a:latin typeface="+mn-lt"/>
                  <a:cs typeface="+mn-cs"/>
                </a:rPr>
                <a:t>H. Minkowski</a:t>
              </a:r>
              <a:br>
                <a:rPr lang="fr-FR" sz="2000" dirty="0">
                  <a:latin typeface="+mn-lt"/>
                  <a:cs typeface="+mn-cs"/>
                </a:rPr>
              </a:br>
              <a:r>
                <a:rPr lang="fr-FR" sz="2000" dirty="0">
                  <a:latin typeface="+mn-lt"/>
                  <a:cs typeface="+mn-cs"/>
                </a:rPr>
                <a:t>(1849-1909)</a:t>
              </a:r>
            </a:p>
          </p:txBody>
        </p:sp>
        <p:pic>
          <p:nvPicPr>
            <p:cNvPr id="8200" name="Picture 8" descr="http://www.phy.syr.edu/courses/modules/LIGHTCONE/pics/minkowski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1" r="10001" b="9091"/>
            <a:stretch>
              <a:fillRect/>
            </a:stretch>
          </p:blipFill>
          <p:spPr bwMode="auto">
            <a:xfrm>
              <a:off x="1000100" y="3857627"/>
              <a:ext cx="1318355" cy="1812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16" y="2036800"/>
            <a:ext cx="7517240" cy="338437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71394" y="548680"/>
            <a:ext cx="871745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60BC04"/>
                </a:solidFill>
              </a:rPr>
              <a:t>Les expériences de Michelson et Morley </a:t>
            </a:r>
            <a:r>
              <a:rPr lang="fr-FR" b="1" dirty="0">
                <a:solidFill>
                  <a:srgbClr val="60BC04"/>
                </a:solidFill>
              </a:rPr>
              <a:t>(1881 – 1887) :</a:t>
            </a:r>
          </a:p>
          <a:p>
            <a:pPr algn="ctr"/>
            <a:r>
              <a:rPr lang="fr-FR" sz="2400" dirty="0"/>
              <a:t>la célérité de la lumière est constante,</a:t>
            </a:r>
          </a:p>
          <a:p>
            <a:pPr algn="ctr"/>
            <a:r>
              <a:rPr lang="fr-FR" sz="2400" dirty="0"/>
              <a:t>indépendante du référentiel 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26634" y="5708967"/>
            <a:ext cx="7452320" cy="1149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indent="1095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3476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algn="ctr"/>
            <a:r>
              <a:rPr lang="fr-FR" altLang="fr-FR" sz="2800" i="1" dirty="0">
                <a:solidFill>
                  <a:srgbClr val="8A0FB1"/>
                </a:solidFill>
              </a:rPr>
              <a:t>Célérité de la lumière dans le vide :   </a:t>
            </a:r>
          </a:p>
          <a:p>
            <a:pPr lvl="1" algn="ctr"/>
            <a:r>
              <a:rPr lang="fr-FR" altLang="fr-FR" sz="2800" b="1" dirty="0">
                <a:solidFill>
                  <a:srgbClr val="8A0FB1"/>
                </a:solidFill>
              </a:rPr>
              <a:t>constante physique  </a:t>
            </a:r>
            <a:r>
              <a:rPr lang="fr-FR" altLang="fr-FR" sz="2800" i="1" dirty="0"/>
              <a:t>C </a:t>
            </a:r>
            <a:r>
              <a:rPr lang="fr-FR" altLang="fr-FR" sz="2800" dirty="0"/>
              <a:t>= 299 792 458 m.s</a:t>
            </a:r>
            <a:r>
              <a:rPr lang="fr-FR" altLang="fr-FR" sz="2800" baseline="30000" dirty="0"/>
              <a:t>-1</a:t>
            </a:r>
          </a:p>
          <a:p>
            <a:pPr lvl="1" algn="ctr"/>
            <a:endParaRPr lang="fr-FR" altLang="fr-FR" sz="2800" baseline="30000" dirty="0"/>
          </a:p>
        </p:txBody>
      </p:sp>
    </p:spTree>
    <p:extLst>
      <p:ext uri="{BB962C8B-B14F-4D97-AF65-F5344CB8AC3E}">
        <p14:creationId xmlns:p14="http://schemas.microsoft.com/office/powerpoint/2010/main" val="426125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n cliquant sur l'image, vous obtiendrez une plus grande résolution.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52"/>
          <a:stretch>
            <a:fillRect/>
          </a:stretch>
        </p:blipFill>
        <p:spPr bwMode="auto">
          <a:xfrm>
            <a:off x="6000750" y="428625"/>
            <a:ext cx="235743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ZoneTexte 4"/>
          <p:cNvSpPr txBox="1">
            <a:spLocks noChangeArrowheads="1"/>
          </p:cNvSpPr>
          <p:nvPr/>
        </p:nvSpPr>
        <p:spPr bwMode="auto">
          <a:xfrm>
            <a:off x="6500813" y="2000250"/>
            <a:ext cx="1530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dirty="0"/>
              <a:t>Galaxie M31</a:t>
            </a:r>
          </a:p>
          <a:p>
            <a:pPr eaLnBrk="1" hangingPunct="1"/>
            <a:r>
              <a:rPr lang="fr-FR" altLang="fr-FR" dirty="0"/>
              <a:t>Andromède</a:t>
            </a: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781168" y="450850"/>
            <a:ext cx="26225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800" dirty="0">
                <a:solidFill>
                  <a:srgbClr val="0000FF"/>
                </a:solidFill>
              </a:rPr>
              <a:t>Pas de portrait </a:t>
            </a:r>
          </a:p>
          <a:p>
            <a:pPr algn="ctr" eaLnBrk="1" hangingPunct="1"/>
            <a:r>
              <a:rPr lang="fr-FR" altLang="fr-FR" sz="2800" dirty="0">
                <a:solidFill>
                  <a:srgbClr val="0000FF"/>
                </a:solidFill>
              </a:rPr>
              <a:t>instantané</a:t>
            </a:r>
          </a:p>
          <a:p>
            <a:pPr algn="ctr" eaLnBrk="1" hangingPunct="1"/>
            <a:r>
              <a:rPr lang="fr-FR" altLang="fr-FR" sz="2800" dirty="0">
                <a:solidFill>
                  <a:srgbClr val="0000FF"/>
                </a:solidFill>
              </a:rPr>
              <a:t>de l’Univers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rot="10800000" flipV="1">
            <a:off x="2000250" y="1357313"/>
            <a:ext cx="4714875" cy="328612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6" name="Picture 4" descr="http://romeojuliette.blog.lemonde.fr/files/regar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3" t="25020" r="47157" b="22823"/>
          <a:stretch>
            <a:fillRect/>
          </a:stretch>
        </p:blipFill>
        <p:spPr bwMode="auto">
          <a:xfrm>
            <a:off x="785813" y="4429125"/>
            <a:ext cx="11430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571750" y="2786063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 dirty="0"/>
              <a:t>2,55 (±2%) millions années</a:t>
            </a:r>
            <a:br>
              <a:rPr lang="fr-FR" altLang="fr-FR" b="1" dirty="0"/>
            </a:br>
            <a:endParaRPr lang="fr-FR" alt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04E27F-167B-8E80-5F5E-97508DE97FEE}"/>
              </a:ext>
            </a:extLst>
          </p:cNvPr>
          <p:cNvSpPr txBox="1"/>
          <p:nvPr/>
        </p:nvSpPr>
        <p:spPr>
          <a:xfrm>
            <a:off x="5209744" y="4783139"/>
            <a:ext cx="3010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>
                <a:solidFill>
                  <a:srgbClr val="0000FF"/>
                </a:solidFill>
              </a:rPr>
              <a:t>1 année-lumière ≈</a:t>
            </a:r>
          </a:p>
          <a:p>
            <a:pPr algn="ctr"/>
            <a:r>
              <a:rPr lang="fr-FR" sz="2400" dirty="0">
                <a:solidFill>
                  <a:srgbClr val="0000FF"/>
                </a:solidFill>
              </a:rPr>
              <a:t>9500 milliards de km</a:t>
            </a:r>
          </a:p>
        </p:txBody>
      </p:sp>
    </p:spTree>
    <p:extLst>
      <p:ext uri="{BB962C8B-B14F-4D97-AF65-F5344CB8AC3E}">
        <p14:creationId xmlns:p14="http://schemas.microsoft.com/office/powerpoint/2010/main" val="73755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ilat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333" b="14583"/>
          <a:stretch/>
        </p:blipFill>
        <p:spPr>
          <a:xfrm>
            <a:off x="539552" y="1988840"/>
            <a:ext cx="7966976" cy="341086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51520" y="692696"/>
            <a:ext cx="7784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60BC04"/>
                </a:solidFill>
              </a:rPr>
              <a:t>Conséquence : la dilatation des durées</a:t>
            </a:r>
          </a:p>
        </p:txBody>
      </p:sp>
    </p:spTree>
    <p:extLst>
      <p:ext uri="{BB962C8B-B14F-4D97-AF65-F5344CB8AC3E}">
        <p14:creationId xmlns:p14="http://schemas.microsoft.com/office/powerpoint/2010/main" val="127936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290" y="4869160"/>
            <a:ext cx="5425021" cy="136815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5" y="620688"/>
            <a:ext cx="8340533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3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84784"/>
            <a:ext cx="838649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17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journaldunet.com/science/science-et-nous/dossiers/07/temps/espace-temp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587" y="1752600"/>
            <a:ext cx="5286375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ZoneTexte 5"/>
          <p:cNvSpPr txBox="1">
            <a:spLocks noChangeArrowheads="1"/>
          </p:cNvSpPr>
          <p:nvPr/>
        </p:nvSpPr>
        <p:spPr bwMode="auto">
          <a:xfrm>
            <a:off x="-27188" y="210374"/>
            <a:ext cx="8964488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4000" b="1" i="1" dirty="0">
                <a:solidFill>
                  <a:srgbClr val="0000FF"/>
                </a:solidFill>
              </a:rPr>
              <a:t>3. L’espace-temps-matière-énergie </a:t>
            </a:r>
            <a:r>
              <a:rPr lang="fr-FR" altLang="fr-FR" sz="3600" b="1" i="1" dirty="0">
                <a:solidFill>
                  <a:srgbClr val="0000FF"/>
                </a:solidFill>
              </a:rPr>
              <a:t>relativité générale</a:t>
            </a:r>
            <a:endParaRPr lang="fr-FR" altLang="fr-FR" sz="3200" b="1" i="1" dirty="0">
              <a:solidFill>
                <a:srgbClr val="0000FF"/>
              </a:solidFill>
            </a:endParaRPr>
          </a:p>
        </p:txBody>
      </p:sp>
      <p:sp>
        <p:nvSpPr>
          <p:cNvPr id="11269" name="ZoneTexte 14"/>
          <p:cNvSpPr txBox="1">
            <a:spLocks noChangeArrowheads="1"/>
          </p:cNvSpPr>
          <p:nvPr/>
        </p:nvSpPr>
        <p:spPr bwMode="auto">
          <a:xfrm>
            <a:off x="971600" y="5936605"/>
            <a:ext cx="761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FF0000"/>
                </a:solidFill>
              </a:rPr>
              <a:t>Matière - énergie  </a:t>
            </a:r>
            <a:r>
              <a:rPr lang="fr-FR" altLang="fr-FR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 structure de l’espace - temps </a:t>
            </a:r>
            <a:r>
              <a:rPr lang="fr-FR" altLang="fr-FR" sz="2400" b="1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9742" y="2409363"/>
            <a:ext cx="6331210" cy="220216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11560" y="332656"/>
            <a:ext cx="6647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60BC04"/>
                </a:solidFill>
              </a:rPr>
              <a:t>Courbure de l’espace - temps</a:t>
            </a:r>
          </a:p>
        </p:txBody>
      </p:sp>
      <p:pic>
        <p:nvPicPr>
          <p:cNvPr id="2" name="courbur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9051" b="16416"/>
          <a:stretch/>
        </p:blipFill>
        <p:spPr>
          <a:xfrm>
            <a:off x="1057604" y="1988840"/>
            <a:ext cx="6875487" cy="2880320"/>
          </a:xfrm>
          <a:prstGeom prst="rect">
            <a:avLst/>
          </a:prstGeom>
        </p:spPr>
      </p:pic>
      <p:pic>
        <p:nvPicPr>
          <p:cNvPr id="7" name="precess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0323" y="1268760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73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797152"/>
            <a:ext cx="5436803" cy="141714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9"/>
          <a:stretch/>
        </p:blipFill>
        <p:spPr>
          <a:xfrm>
            <a:off x="539552" y="633674"/>
            <a:ext cx="3309658" cy="248982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999793"/>
            <a:ext cx="4276648" cy="424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98822" y="476672"/>
            <a:ext cx="8392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60BC04"/>
                </a:solidFill>
              </a:rPr>
              <a:t>Dilatation gravitationnelle des durées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" r="46987"/>
          <a:stretch/>
        </p:blipFill>
        <p:spPr>
          <a:xfrm>
            <a:off x="1043608" y="1700808"/>
            <a:ext cx="6947178" cy="353888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266948" y="5463559"/>
            <a:ext cx="65004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9933FF"/>
                </a:solidFill>
              </a:rPr>
              <a:t>Le temps s’écoule plus lentement pour l’horloge H</a:t>
            </a:r>
            <a:r>
              <a:rPr lang="fr-FR" sz="2000" b="1" baseline="-25000" dirty="0">
                <a:solidFill>
                  <a:srgbClr val="9933FF"/>
                </a:solidFill>
              </a:rPr>
              <a:t>2</a:t>
            </a:r>
            <a:r>
              <a:rPr lang="fr-FR" sz="2000" b="1" dirty="0">
                <a:solidFill>
                  <a:srgbClr val="9933FF"/>
                </a:solidFill>
              </a:rPr>
              <a:t> </a:t>
            </a:r>
          </a:p>
          <a:p>
            <a:pPr algn="ctr"/>
            <a:r>
              <a:rPr lang="fr-FR" sz="2000" b="1" dirty="0">
                <a:solidFill>
                  <a:srgbClr val="9933FF"/>
                </a:solidFill>
              </a:rPr>
              <a:t>car le champ de gravitation est plus intense. </a:t>
            </a:r>
          </a:p>
        </p:txBody>
      </p:sp>
    </p:spTree>
    <p:extLst>
      <p:ext uri="{BB962C8B-B14F-4D97-AF65-F5344CB8AC3E}">
        <p14:creationId xmlns:p14="http://schemas.microsoft.com/office/powerpoint/2010/main" val="4192599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899592" y="3284984"/>
            <a:ext cx="8122445" cy="3052759"/>
            <a:chOff x="971551" y="3443287"/>
            <a:chExt cx="10829926" cy="40703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2699743" y="3443287"/>
                  <a:ext cx="9101734" cy="40703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67151">
                    <a:lnSpc>
                      <a:spcPct val="107000"/>
                    </a:lnSpc>
                    <a:spcAft>
                      <a:spcPts val="600"/>
                    </a:spcAft>
                  </a:pPr>
                  <a:r>
                    <a:rPr lang="fr-FR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Pour une </a:t>
                  </a:r>
                  <a:r>
                    <a:rPr lang="fr-FR" b="1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hauteur de 1,8 m</a:t>
                  </a:r>
                  <a:r>
                    <a:rPr lang="fr-FR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, un effet relatif égal à :</a:t>
                  </a:r>
                  <a:endPara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R="67151">
                    <a:lnSpc>
                      <a:spcPct val="107000"/>
                    </a:lnSpc>
                    <a:spcAft>
                      <a:spcPts val="600"/>
                    </a:spcAft>
                  </a:pPr>
                  <a:r>
                    <a:rPr lang="fr-FR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∆</m:t>
                              </m:r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− </m:t>
                          </m:r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𝚫</m:t>
                          </m:r>
                          <m:sSub>
                            <m:sSubPr>
                              <m:ctrlP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∆</m:t>
                              </m:r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fr-FR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m:t>≈−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f>
                        <m:fPr>
                          <m:ctrlP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𝒈𝒉</m:t>
                          </m:r>
                        </m:num>
                        <m:den>
                          <m:sSup>
                            <m:sSupPr>
                              <m:ctrlP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=− 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𝟗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𝟖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b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𝐱</m:t>
                      </m:r>
                      <m:f>
                        <m:fPr>
                          <m:ctrlP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𝟖</m:t>
                          </m:r>
                        </m:num>
                        <m:den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𝟗</m:t>
                          </m:r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𝒙</m:t>
                          </m:r>
                          <m:sSup>
                            <m:sSupPr>
                              <m:ctrlP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fr-FR" b="1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𝟏𝟔</m:t>
                              </m:r>
                            </m:sup>
                          </m:sSup>
                        </m:den>
                      </m:f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≈− 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b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𝐱</m:t>
                      </m:r>
                      <m:sSup>
                        <m:sSupPr>
                          <m:ctrlP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𝟏𝟎</m:t>
                          </m:r>
                        </m:e>
                        <m:sup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fr-FR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𝟏𝟔</m:t>
                          </m:r>
                        </m:sup>
                      </m:sSup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𝒔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/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𝒔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</m:oMath>
                  </a14:m>
                  <a:endParaRPr lang="fr-F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R="67151">
                    <a:lnSpc>
                      <a:spcPct val="107000"/>
                    </a:lnSpc>
                    <a:spcAft>
                      <a:spcPts val="600"/>
                    </a:spcAft>
                  </a:pPr>
                  <a:r>
                    <a:rPr lang="fr-FR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 Sur une </a:t>
                  </a:r>
                  <a:r>
                    <a:rPr lang="fr-FR" b="1" dirty="0">
                      <a:solidFill>
                        <a:srgbClr val="0000FF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durée de 30 ans </a:t>
                  </a:r>
                  <a:r>
                    <a:rPr lang="fr-FR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(1 x 10</a:t>
                  </a:r>
                  <a:r>
                    <a:rPr lang="fr-FR" baseline="30000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9</a:t>
                  </a:r>
                  <a:r>
                    <a:rPr lang="fr-FR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 s) on obtient : </a:t>
                  </a:r>
                  <a:endParaRPr lang="fr-FR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R="67151">
                    <a:lnSpc>
                      <a:spcPct val="107000"/>
                    </a:lnSpc>
                    <a:spcAft>
                      <a:spcPts val="6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∆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sub>
                        </m:sSub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− 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𝚫</m:t>
                        </m:r>
                        <m:sSub>
                          <m:sSubPr>
                            <m:ctrlP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b>
                        </m:sSub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≈− 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𝟐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𝐱</m:t>
                        </m:r>
                        <m:sSup>
                          <m:sSupPr>
                            <m:ctrlP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𝟏𝟔</m:t>
                            </m:r>
                          </m:sup>
                        </m:sSup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𝐱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𝟏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𝐱</m:t>
                        </m:r>
                        <m:sSup>
                          <m:sSupPr>
                            <m:ctrlP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𝟗</m:t>
                            </m:r>
                          </m:sup>
                        </m:sSup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= −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𝟐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𝐱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𝟕</m:t>
                            </m:r>
                          </m:sup>
                        </m:sSup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𝒔</m:t>
                        </m:r>
                      </m:oMath>
                    </m:oMathPara>
                  </a14:m>
                  <a:endParaRPr lang="fr-FR" b="1" i="1" dirty="0">
                    <a:latin typeface="Cambria Math" panose="02040503050406030204" pitchFamily="18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R="67151" algn="ctr">
                    <a:lnSpc>
                      <a:spcPct val="107000"/>
                    </a:lnSpc>
                    <a:spcAft>
                      <a:spcPts val="600"/>
                    </a:spcAft>
                  </a:pPr>
                  <a:r>
                    <a:rPr lang="fr-FR" b="1" dirty="0">
                      <a:solidFill>
                        <a:srgbClr val="0000FF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= 0,2 millionième de seconde</a:t>
                  </a:r>
                  <a:r>
                    <a:rPr lang="fr-FR" sz="1600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 </a:t>
                  </a:r>
                </a:p>
                <a:p>
                  <a:pPr marR="67151" algn="ctr">
                    <a:lnSpc>
                      <a:spcPct val="107000"/>
                    </a:lnSpc>
                    <a:spcAft>
                      <a:spcPts val="600"/>
                    </a:spcAft>
                  </a:pPr>
                  <a:endParaRPr lang="fr-FR" sz="16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endParaRPr>
                </a:p>
                <a:p>
                  <a:pPr marR="67151" algn="ctr">
                    <a:lnSpc>
                      <a:spcPct val="107000"/>
                    </a:lnSpc>
                    <a:spcAft>
                      <a:spcPts val="600"/>
                    </a:spcAft>
                  </a:pPr>
                  <a:r>
                    <a:rPr lang="fr-FR" sz="2400" b="1" dirty="0">
                      <a:latin typeface="Calibri" panose="020F050202020403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Les pieds ont « vieilli » plus lentement que la tête…</a:t>
                  </a: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9743" y="3443287"/>
                  <a:ext cx="9101734" cy="4070343"/>
                </a:xfrm>
                <a:prstGeom prst="rect">
                  <a:avLst/>
                </a:prstGeom>
                <a:blipFill>
                  <a:blip r:embed="rId4"/>
                  <a:stretch>
                    <a:fillRect l="-714" b="-359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ZoneTexte 5"/>
            <p:cNvSpPr txBox="1"/>
            <p:nvPr/>
          </p:nvSpPr>
          <p:spPr>
            <a:xfrm>
              <a:off x="971551" y="3443287"/>
              <a:ext cx="184308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La tête et les pieds</a:t>
              </a:r>
            </a:p>
          </p:txBody>
        </p:sp>
      </p:grpSp>
      <p:pic>
        <p:nvPicPr>
          <p:cNvPr id="4" name="horlog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2917" b="29375"/>
          <a:stretch/>
        </p:blipFill>
        <p:spPr>
          <a:xfrm>
            <a:off x="467544" y="764704"/>
            <a:ext cx="8198660" cy="170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4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519445" y="1816803"/>
            <a:ext cx="3807000" cy="3780000"/>
            <a:chOff x="3186111" y="2393830"/>
            <a:chExt cx="5076000" cy="5040000"/>
          </a:xfrm>
        </p:grpSpPr>
        <p:grpSp>
          <p:nvGrpSpPr>
            <p:cNvPr id="15" name="Groupe 14"/>
            <p:cNvGrpSpPr/>
            <p:nvPr/>
          </p:nvGrpSpPr>
          <p:grpSpPr>
            <a:xfrm>
              <a:off x="3186111" y="2393830"/>
              <a:ext cx="5076000" cy="5040000"/>
              <a:chOff x="3096675" y="1750893"/>
              <a:chExt cx="5076000" cy="5040000"/>
            </a:xfrm>
          </p:grpSpPr>
          <p:grpSp>
            <p:nvGrpSpPr>
              <p:cNvPr id="12" name="Groupe 11"/>
              <p:cNvGrpSpPr/>
              <p:nvPr/>
            </p:nvGrpSpPr>
            <p:grpSpPr>
              <a:xfrm>
                <a:off x="3114675" y="1750893"/>
                <a:ext cx="5040001" cy="5040000"/>
                <a:chOff x="3211111" y="2110892"/>
                <a:chExt cx="5040001" cy="5040000"/>
              </a:xfrm>
            </p:grpSpPr>
            <p:sp>
              <p:nvSpPr>
                <p:cNvPr id="10" name="Arc 9"/>
                <p:cNvSpPr/>
                <p:nvPr/>
              </p:nvSpPr>
              <p:spPr>
                <a:xfrm rot="16200000">
                  <a:off x="3211112" y="2110892"/>
                  <a:ext cx="5040000" cy="5040000"/>
                </a:xfrm>
                <a:prstGeom prst="arc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Arc 10"/>
                <p:cNvSpPr/>
                <p:nvPr/>
              </p:nvSpPr>
              <p:spPr>
                <a:xfrm>
                  <a:off x="3211111" y="2110892"/>
                  <a:ext cx="5040000" cy="5040000"/>
                </a:xfrm>
                <a:prstGeom prst="arc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cxnSp>
            <p:nvCxnSpPr>
              <p:cNvPr id="13" name="Connecteur droit 12"/>
              <p:cNvCxnSpPr/>
              <p:nvPr/>
            </p:nvCxnSpPr>
            <p:spPr>
              <a:xfrm flipV="1">
                <a:off x="3096675" y="4270892"/>
                <a:ext cx="5076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Ellipse 6"/>
              <p:cNvSpPr/>
              <p:nvPr/>
            </p:nvSpPr>
            <p:spPr>
              <a:xfrm>
                <a:off x="4246425" y="2773743"/>
                <a:ext cx="2880000" cy="28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dirty="0"/>
                  <a:t>M</a:t>
                </a:r>
              </a:p>
            </p:txBody>
          </p:sp>
        </p:grpSp>
        <p:sp>
          <p:nvSpPr>
            <p:cNvPr id="14" name="ZoneTexte 13"/>
            <p:cNvSpPr txBox="1"/>
            <p:nvPr/>
          </p:nvSpPr>
          <p:spPr>
            <a:xfrm>
              <a:off x="5233320" y="2483441"/>
              <a:ext cx="128924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1 heure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619207" y="5304918"/>
            <a:ext cx="7685101" cy="446791"/>
            <a:chOff x="999145" y="5620375"/>
            <a:chExt cx="10246801" cy="595720"/>
          </a:xfrm>
        </p:grpSpPr>
        <p:cxnSp>
          <p:nvCxnSpPr>
            <p:cNvPr id="5" name="Connecteur droit 4"/>
            <p:cNvCxnSpPr/>
            <p:nvPr/>
          </p:nvCxnSpPr>
          <p:spPr>
            <a:xfrm flipV="1">
              <a:off x="999145" y="6216092"/>
              <a:ext cx="10246801" cy="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/>
            <p:cNvSpPr txBox="1"/>
            <p:nvPr/>
          </p:nvSpPr>
          <p:spPr>
            <a:xfrm>
              <a:off x="3101184" y="5620382"/>
              <a:ext cx="1289241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1 heure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7964174" y="5620375"/>
              <a:ext cx="128924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1 heure</a:t>
              </a: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2519445" y="892689"/>
            <a:ext cx="3807000" cy="447912"/>
            <a:chOff x="1045530" y="32750"/>
            <a:chExt cx="5076000" cy="597216"/>
          </a:xfrm>
        </p:grpSpPr>
        <p:cxnSp>
          <p:nvCxnSpPr>
            <p:cNvPr id="18" name="Connecteur droit 17"/>
            <p:cNvCxnSpPr/>
            <p:nvPr/>
          </p:nvCxnSpPr>
          <p:spPr>
            <a:xfrm>
              <a:off x="1045530" y="596439"/>
              <a:ext cx="5076000" cy="3352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/>
            <p:cNvSpPr txBox="1"/>
            <p:nvPr/>
          </p:nvSpPr>
          <p:spPr>
            <a:xfrm>
              <a:off x="3107074" y="32750"/>
              <a:ext cx="128924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1 heure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53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49" y="1339537"/>
            <a:ext cx="4466420" cy="371542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38498" y="550001"/>
            <a:ext cx="798327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700" b="1" dirty="0">
                <a:solidFill>
                  <a:srgbClr val="60BC04"/>
                </a:solidFill>
              </a:rPr>
              <a:t>Géolocalisation</a:t>
            </a:r>
            <a:r>
              <a:rPr lang="fr-FR" sz="2700" b="1" dirty="0">
                <a:solidFill>
                  <a:srgbClr val="00B0F0"/>
                </a:solidFill>
              </a:rPr>
              <a:t> </a:t>
            </a:r>
            <a:r>
              <a:rPr lang="fr-FR" sz="2100" b="1" i="1" dirty="0">
                <a:solidFill>
                  <a:srgbClr val="60BC04"/>
                </a:solidFill>
              </a:rPr>
              <a:t>(GPS, Galileo, </a:t>
            </a:r>
            <a:r>
              <a:rPr lang="fr-FR" sz="2100" b="1" i="1" dirty="0" err="1">
                <a:solidFill>
                  <a:srgbClr val="60BC04"/>
                </a:solidFill>
              </a:rPr>
              <a:t>Glonass</a:t>
            </a:r>
            <a:r>
              <a:rPr lang="fr-FR" sz="2100" b="1" i="1" dirty="0">
                <a:solidFill>
                  <a:srgbClr val="60BC04"/>
                </a:solidFill>
              </a:rPr>
              <a:t>, </a:t>
            </a:r>
            <a:r>
              <a:rPr lang="fr-FR" sz="2100" b="1" i="1" dirty="0" err="1">
                <a:solidFill>
                  <a:srgbClr val="60BC04"/>
                </a:solidFill>
              </a:rPr>
              <a:t>Beidou</a:t>
            </a:r>
            <a:r>
              <a:rPr lang="fr-FR" sz="2100" b="1" i="1" dirty="0">
                <a:solidFill>
                  <a:srgbClr val="60BC04"/>
                </a:solidFill>
              </a:rPr>
              <a:t>, IRNSS) </a:t>
            </a:r>
          </a:p>
        </p:txBody>
      </p:sp>
      <p:sp>
        <p:nvSpPr>
          <p:cNvPr id="5" name="Rectangle 4"/>
          <p:cNvSpPr/>
          <p:nvPr/>
        </p:nvSpPr>
        <p:spPr>
          <a:xfrm>
            <a:off x="1043294" y="5163170"/>
            <a:ext cx="32820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/>
              <a:t>Adapté de </a:t>
            </a:r>
            <a:r>
              <a:rPr lang="fr-FR" sz="900" dirty="0">
                <a:hlinkClick r:id="rId4"/>
              </a:rPr>
              <a:t>https://www.youtube.com/watch?v=e79tSIpLiDk</a:t>
            </a:r>
            <a:endParaRPr lang="fr-FR" sz="900" dirty="0"/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684316" y="2904762"/>
            <a:ext cx="2093753" cy="2181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/>
              <a:t>Mesures de durées de propagation de signaux (micro-ondes)</a:t>
            </a:r>
          </a:p>
          <a:p>
            <a:endParaRPr lang="fr-FR" sz="1500" b="1" dirty="0"/>
          </a:p>
          <a:p>
            <a:endParaRPr lang="fr-FR" sz="788" b="1" dirty="0"/>
          </a:p>
          <a:p>
            <a:r>
              <a:rPr lang="fr-FR" sz="1500" b="1" dirty="0"/>
              <a:t>Horloges atomiques </a:t>
            </a:r>
          </a:p>
          <a:p>
            <a:r>
              <a:rPr lang="fr-FR" sz="1500" b="1" dirty="0"/>
              <a:t>embarquées</a:t>
            </a:r>
          </a:p>
          <a:p>
            <a:endParaRPr lang="fr-FR" sz="788" b="1" dirty="0"/>
          </a:p>
          <a:p>
            <a:endParaRPr lang="fr-FR" sz="15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003582" y="1278448"/>
            <a:ext cx="3718192" cy="3906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b="1" dirty="0">
                <a:solidFill>
                  <a:srgbClr val="C00000"/>
                </a:solidFill>
              </a:rPr>
              <a:t>Corrections relativistes</a:t>
            </a:r>
          </a:p>
          <a:p>
            <a:endParaRPr lang="fr-FR" sz="600" dirty="0"/>
          </a:p>
          <a:p>
            <a:endParaRPr lang="fr-FR" b="1" dirty="0"/>
          </a:p>
          <a:p>
            <a:r>
              <a:rPr lang="fr-FR" b="1" dirty="0"/>
              <a:t>Relativité restreinte</a:t>
            </a:r>
          </a:p>
          <a:p>
            <a:pPr lvl="0" algn="just">
              <a:defRPr/>
            </a:pPr>
            <a:r>
              <a:rPr lang="fr-FR" sz="1500" dirty="0"/>
              <a:t>Pour l'observateur au sol, l'horloge du satellite semble aller plus lentement (elle "retarde") ;  au lieu d'1 seconde elle semble mesurer :</a:t>
            </a:r>
          </a:p>
          <a:p>
            <a:pPr lvl="0" algn="ctr">
              <a:defRPr/>
            </a:pPr>
            <a:r>
              <a:rPr lang="fr-FR" dirty="0">
                <a:solidFill>
                  <a:srgbClr val="C00000"/>
                </a:solidFill>
              </a:rPr>
              <a:t>1 - 8,23472 x 10</a:t>
            </a:r>
            <a:r>
              <a:rPr lang="fr-FR" baseline="30000" dirty="0">
                <a:solidFill>
                  <a:srgbClr val="C00000"/>
                </a:solidFill>
              </a:rPr>
              <a:t>-11 </a:t>
            </a:r>
            <a:r>
              <a:rPr lang="fr-FR" dirty="0">
                <a:solidFill>
                  <a:srgbClr val="C00000"/>
                </a:solidFill>
              </a:rPr>
              <a:t> s </a:t>
            </a:r>
          </a:p>
          <a:p>
            <a:pPr lvl="0" algn="ctr">
              <a:defRPr/>
            </a:pPr>
            <a:endParaRPr lang="fr-FR" dirty="0">
              <a:solidFill>
                <a:srgbClr val="C00000"/>
              </a:solidFill>
            </a:endParaRPr>
          </a:p>
          <a:p>
            <a:pPr lvl="0" algn="ctr">
              <a:defRPr/>
            </a:pPr>
            <a:endParaRPr lang="fr-FR" sz="788" dirty="0"/>
          </a:p>
          <a:p>
            <a:pPr>
              <a:defRPr/>
            </a:pPr>
            <a:r>
              <a:rPr lang="fr-FR" b="1" dirty="0"/>
              <a:t>Relativité générale (gravitation)</a:t>
            </a:r>
          </a:p>
          <a:p>
            <a:pPr algn="just">
              <a:defRPr/>
            </a:pPr>
            <a:r>
              <a:rPr lang="fr-FR" sz="1500" dirty="0"/>
              <a:t>L'horloge du satellite "avance" par rapport à l'horloge au sol. Pour une durée de 1 s mesurée au sol, elle mesure :</a:t>
            </a:r>
          </a:p>
          <a:p>
            <a:pPr algn="ctr">
              <a:defRPr/>
            </a:pPr>
            <a:r>
              <a:rPr lang="fr-FR" dirty="0">
                <a:solidFill>
                  <a:srgbClr val="C00000"/>
                </a:solidFill>
              </a:rPr>
              <a:t>1 + 5,28313 x 10</a:t>
            </a:r>
            <a:r>
              <a:rPr lang="fr-FR" baseline="30000" dirty="0">
                <a:solidFill>
                  <a:srgbClr val="C00000"/>
                </a:solidFill>
              </a:rPr>
              <a:t>-10</a:t>
            </a:r>
            <a:r>
              <a:rPr lang="fr-FR" dirty="0">
                <a:solidFill>
                  <a:srgbClr val="C00000"/>
                </a:solidFill>
              </a:rPr>
              <a:t> 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5181" y="5779206"/>
            <a:ext cx="75280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Correction totale ≈ 45 10</a:t>
            </a:r>
            <a:r>
              <a:rPr lang="fr-FR" baseline="30000" dirty="0"/>
              <a:t>-10</a:t>
            </a:r>
            <a:r>
              <a:rPr lang="fr-FR" dirty="0"/>
              <a:t> = 0,45 milliardième de seconde par seconde</a:t>
            </a:r>
          </a:p>
          <a:p>
            <a:r>
              <a:rPr lang="fr-FR" dirty="0"/>
              <a:t>                                                  ≈ 40 microsecondes par jour</a:t>
            </a:r>
          </a:p>
          <a:p>
            <a:pPr algn="ctr"/>
            <a:r>
              <a:rPr lang="fr-FR" dirty="0"/>
              <a:t>(12 km) </a:t>
            </a:r>
          </a:p>
        </p:txBody>
      </p:sp>
    </p:spTree>
    <p:extLst>
      <p:ext uri="{BB962C8B-B14F-4D97-AF65-F5344CB8AC3E}">
        <p14:creationId xmlns:p14="http://schemas.microsoft.com/office/powerpoint/2010/main" val="152280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55443" y="5130254"/>
            <a:ext cx="164712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hlinkClick r:id="rId2"/>
              </a:rPr>
              <a:t>https://www.orionpx.fr/project/blog/les-etoiles-qui-sont-elles/</a:t>
            </a:r>
            <a:endParaRPr lang="fr-FR" sz="900" dirty="0"/>
          </a:p>
          <a:p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8250"/>
          <a:stretch/>
        </p:blipFill>
        <p:spPr>
          <a:xfrm>
            <a:off x="283989" y="1917041"/>
            <a:ext cx="5363146" cy="3213213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935244" y="620688"/>
            <a:ext cx="2962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60BC04"/>
                </a:solidFill>
              </a:rPr>
              <a:t>Trou noir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3601490" y="4437112"/>
            <a:ext cx="1867405" cy="1077218"/>
            <a:chOff x="5433604" y="4608463"/>
            <a:chExt cx="4262503" cy="1436289"/>
          </a:xfrm>
        </p:grpSpPr>
        <p:cxnSp>
          <p:nvCxnSpPr>
            <p:cNvPr id="4" name="Connecteur droit avec flèche 3"/>
            <p:cNvCxnSpPr>
              <a:cxnSpLocks/>
              <a:stCxn id="5" idx="1"/>
            </p:cNvCxnSpPr>
            <p:nvPr/>
          </p:nvCxnSpPr>
          <p:spPr>
            <a:xfrm flipH="1" flipV="1">
              <a:off x="5433604" y="4960208"/>
              <a:ext cx="502807" cy="3664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ZoneTexte 4"/>
            <p:cNvSpPr txBox="1"/>
            <p:nvPr/>
          </p:nvSpPr>
          <p:spPr>
            <a:xfrm>
              <a:off x="5936411" y="4608463"/>
              <a:ext cx="3759696" cy="1436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/>
                <a:t>Singularité : densité infinie, temps arrêté ???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5673680" y="1458706"/>
            <a:ext cx="3084788" cy="4336238"/>
            <a:chOff x="7564906" y="801941"/>
            <a:chExt cx="4113051" cy="5781649"/>
          </a:xfrm>
        </p:grpSpPr>
        <p:sp>
          <p:nvSpPr>
            <p:cNvPr id="9" name="Rectangle 8"/>
            <p:cNvSpPr/>
            <p:nvPr/>
          </p:nvSpPr>
          <p:spPr>
            <a:xfrm>
              <a:off x="7564906" y="4613820"/>
              <a:ext cx="4074644" cy="19697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dirty="0"/>
                <a:t>Image simulée d’un trou noir stellaire (créé par une supernova, effondrement d'une étoile massive sur elle-même). </a:t>
              </a:r>
            </a:p>
          </p:txBody>
        </p:sp>
        <p:pic>
          <p:nvPicPr>
            <p:cNvPr id="10" name="Picture 2" descr="https://upload.wikimedia.org/wikipedia/commons/thumb/5/5e/BH_LMC.png/220px-BH_LMC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45" r="5324"/>
            <a:stretch/>
          </p:blipFill>
          <p:spPr bwMode="auto">
            <a:xfrm>
              <a:off x="7632169" y="801941"/>
              <a:ext cx="4045788" cy="36851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4570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oneTexte 5"/>
          <p:cNvSpPr txBox="1">
            <a:spLocks noChangeArrowheads="1"/>
          </p:cNvSpPr>
          <p:nvPr/>
        </p:nvSpPr>
        <p:spPr bwMode="auto">
          <a:xfrm>
            <a:off x="494287" y="404664"/>
            <a:ext cx="54008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4000" b="1" i="1" dirty="0">
                <a:solidFill>
                  <a:srgbClr val="0000FF"/>
                </a:solidFill>
              </a:rPr>
              <a:t>4. La flèche du temps</a:t>
            </a:r>
          </a:p>
        </p:txBody>
      </p:sp>
      <p:pic>
        <p:nvPicPr>
          <p:cNvPr id="4" name="invers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9514" t="12500" r="20221" b="12500"/>
          <a:stretch/>
        </p:blipFill>
        <p:spPr>
          <a:xfrm>
            <a:off x="1475656" y="1916831"/>
            <a:ext cx="6203273" cy="43494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7270B7-80EE-50BA-2BA7-C71C61940A8E}"/>
              </a:ext>
            </a:extLst>
          </p:cNvPr>
          <p:cNvSpPr txBox="1"/>
          <p:nvPr/>
        </p:nvSpPr>
        <p:spPr>
          <a:xfrm>
            <a:off x="1666149" y="111255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sz="2400" b="1" i="1" dirty="0">
                <a:solidFill>
                  <a:srgbClr val="0000FF"/>
                </a:solidFill>
              </a:rPr>
              <a:t>thermodynamique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2" descr="&#10;carnot.jpg                                                     00077424Mac OS X                       BA484AB6: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9" b="19113"/>
          <a:stretch/>
        </p:blipFill>
        <p:spPr bwMode="auto">
          <a:xfrm>
            <a:off x="646430" y="1545028"/>
            <a:ext cx="1800000" cy="218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Image 3" descr="clausius.jpg                                                   00077424Mac OS X                       BA484AB6: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1" t="-1" b="28333"/>
          <a:stretch/>
        </p:blipFill>
        <p:spPr bwMode="auto">
          <a:xfrm>
            <a:off x="3494783" y="2060848"/>
            <a:ext cx="1836000" cy="208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Image 4" descr="boltzman.jpg                                                   00077424Mac OS X                       BA484AB6: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61"/>
          <a:stretch/>
        </p:blipFill>
        <p:spPr bwMode="auto">
          <a:xfrm>
            <a:off x="6513905" y="2290847"/>
            <a:ext cx="1836000" cy="2070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9"/>
          <p:cNvSpPr>
            <a:spLocks noChangeArrowheads="1"/>
          </p:cNvSpPr>
          <p:nvPr/>
        </p:nvSpPr>
        <p:spPr bwMode="auto">
          <a:xfrm>
            <a:off x="557685" y="3758709"/>
            <a:ext cx="1977490" cy="2503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/>
            </a:pPr>
            <a:r>
              <a:rPr lang="fr-FR" sz="20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N. SADI CARNOT</a:t>
            </a:r>
            <a:endParaRPr lang="fr-FR" sz="2000" b="1" dirty="0">
              <a:solidFill>
                <a:srgbClr val="000000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spcAft>
                <a:spcPts val="1000"/>
              </a:spcAft>
              <a:defRPr/>
            </a:pPr>
            <a:r>
              <a:rPr lang="fr-FR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1825</a:t>
            </a:r>
            <a:endParaRPr lang="fr-FR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Aft>
                <a:spcPts val="1000"/>
              </a:spcAft>
              <a:defRPr/>
            </a:pPr>
            <a:r>
              <a:rPr lang="fr-FR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Il est impossible de transformer totalement la chaleur en travail</a:t>
            </a:r>
            <a:endParaRPr lang="fr-FR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3280971" y="4148728"/>
            <a:ext cx="2148259" cy="219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/>
            </a:pPr>
            <a:r>
              <a:rPr lang="fr-FR" sz="20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R. CLAUSIUS</a:t>
            </a:r>
          </a:p>
          <a:p>
            <a:pPr algn="ctr">
              <a:spcAft>
                <a:spcPts val="1000"/>
              </a:spcAft>
              <a:defRPr/>
            </a:pPr>
            <a:r>
              <a:rPr lang="fr-FR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1865</a:t>
            </a:r>
            <a:endParaRPr lang="fr-FR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Aft>
                <a:spcPts val="1000"/>
              </a:spcAft>
              <a:defRPr/>
            </a:pPr>
            <a:r>
              <a:rPr lang="fr-FR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L’entropie de  «l’Univers » ne peut que croître au cours du temps</a:t>
            </a:r>
            <a:endParaRPr lang="fr-FR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6345951" y="4360943"/>
            <a:ext cx="2176530" cy="2118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fr-FR" sz="20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F. BOLTZMAN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fr-FR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1880</a:t>
            </a:r>
            <a:endParaRPr lang="fr-FR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fr-FR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L’entropie est la mesure du désordre</a:t>
            </a:r>
            <a:endParaRPr lang="fr-FR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4346" name="ZoneTexte 13"/>
          <p:cNvSpPr txBox="1">
            <a:spLocks noChangeArrowheads="1"/>
          </p:cNvSpPr>
          <p:nvPr/>
        </p:nvSpPr>
        <p:spPr bwMode="auto">
          <a:xfrm>
            <a:off x="3513449" y="1059897"/>
            <a:ext cx="22621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i="1" dirty="0">
                <a:solidFill>
                  <a:srgbClr val="FF0000"/>
                </a:solidFill>
              </a:rPr>
              <a:t>l’entropie</a:t>
            </a:r>
          </a:p>
        </p:txBody>
      </p:sp>
      <p:sp>
        <p:nvSpPr>
          <p:cNvPr id="14347" name="ZoneTexte 14"/>
          <p:cNvSpPr txBox="1">
            <a:spLocks noChangeArrowheads="1"/>
          </p:cNvSpPr>
          <p:nvPr/>
        </p:nvSpPr>
        <p:spPr bwMode="auto">
          <a:xfrm>
            <a:off x="868083" y="313355"/>
            <a:ext cx="45958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i="1" dirty="0">
                <a:solidFill>
                  <a:srgbClr val="60BC04"/>
                </a:solidFill>
              </a:rPr>
              <a:t>Thermodynamique :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"/>
          <a:stretch/>
        </p:blipFill>
        <p:spPr>
          <a:xfrm>
            <a:off x="1259632" y="404664"/>
            <a:ext cx="6480720" cy="4248472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95536" y="4869160"/>
          <a:ext cx="5400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2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8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Rendement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Centrale électrothermique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40 %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Centrale nucléaire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32 %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Moteur thermique automobile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25 %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796136" y="5010675"/>
            <a:ext cx="3203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/>
            </a:pPr>
            <a:r>
              <a:rPr lang="fr-FR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Il est impossible de transformer totalement la </a:t>
            </a:r>
            <a:r>
              <a:rPr lang="fr-FR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chaleur (mouvement désordonné) </a:t>
            </a:r>
            <a:r>
              <a:rPr lang="fr-FR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fr-FR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travail (mouvement ordonné)</a:t>
            </a:r>
            <a:endParaRPr lang="fr-FR" b="1" dirty="0">
              <a:solidFill>
                <a:srgbClr val="0000FF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482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jaune&#10;&#10;Description générée automatiquement">
            <a:extLst>
              <a:ext uri="{FF2B5EF4-FFF2-40B4-BE49-F238E27FC236}">
                <a16:creationId xmlns:a16="http://schemas.microsoft.com/office/drawing/2014/main" id="{D10B0F4B-14F1-02A2-96CB-9EDFB8167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" t="7216" r="3654" b="2403"/>
          <a:stretch/>
        </p:blipFill>
        <p:spPr>
          <a:xfrm>
            <a:off x="1943707" y="1124744"/>
            <a:ext cx="5256585" cy="508059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2B27AE-34F8-1BF1-DF2D-65AAFE954CA2}"/>
              </a:ext>
            </a:extLst>
          </p:cNvPr>
          <p:cNvSpPr txBox="1"/>
          <p:nvPr/>
        </p:nvSpPr>
        <p:spPr>
          <a:xfrm>
            <a:off x="675509" y="366350"/>
            <a:ext cx="5448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00FF"/>
                </a:solidFill>
              </a:rPr>
              <a:t>Mouvement perpétuel impossible… </a:t>
            </a:r>
          </a:p>
        </p:txBody>
      </p:sp>
    </p:spTree>
    <p:extLst>
      <p:ext uri="{BB962C8B-B14F-4D97-AF65-F5344CB8AC3E}">
        <p14:creationId xmlns:p14="http://schemas.microsoft.com/office/powerpoint/2010/main" val="164180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484" y="3789040"/>
            <a:ext cx="2880000" cy="2403556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5004048" y="836712"/>
            <a:ext cx="3184858" cy="2301033"/>
            <a:chOff x="5004048" y="836712"/>
            <a:chExt cx="2971277" cy="2316693"/>
          </a:xfrm>
        </p:grpSpPr>
        <p:pic>
          <p:nvPicPr>
            <p:cNvPr id="6146" name="Picture 2" descr="Die Kunst des Kollektiven | Getrennt bewegen, zusammen handeln.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2" r="5263"/>
            <a:stretch/>
          </p:blipFill>
          <p:spPr bwMode="auto">
            <a:xfrm>
              <a:off x="5004048" y="836712"/>
              <a:ext cx="2971277" cy="1944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ZoneTexte 3"/>
            <p:cNvSpPr txBox="1"/>
            <p:nvPr/>
          </p:nvSpPr>
          <p:spPr>
            <a:xfrm>
              <a:off x="5743328" y="2784073"/>
              <a:ext cx="1492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Irréversibilité</a:t>
              </a:r>
            </a:p>
          </p:txBody>
        </p:sp>
      </p:grpSp>
      <p:pic>
        <p:nvPicPr>
          <p:cNvPr id="6" name="melange-gaz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27477" t="6300" r="17124" b="5502"/>
          <a:stretch/>
        </p:blipFill>
        <p:spPr>
          <a:xfrm>
            <a:off x="1170484" y="554598"/>
            <a:ext cx="2880000" cy="2583147"/>
          </a:xfrm>
          <a:prstGeom prst="rect">
            <a:avLst/>
          </a:prstGeom>
        </p:spPr>
      </p:pic>
      <p:pic>
        <p:nvPicPr>
          <p:cNvPr id="7" name="dissolutio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l="21650" t="2401" r="24801" b="24801"/>
          <a:stretch/>
        </p:blipFill>
        <p:spPr>
          <a:xfrm>
            <a:off x="5010869" y="3789040"/>
            <a:ext cx="3184858" cy="243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1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1"/>
            </p:par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46792" y="255536"/>
            <a:ext cx="5506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60BC04"/>
                </a:solidFill>
              </a:rPr>
              <a:t>Entropie = mesure du désordre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3217" y="768555"/>
            <a:ext cx="73499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sz="2000" b="1" dirty="0">
                <a:latin typeface="+mn-lt"/>
                <a:ea typeface="Times New Roman" panose="02020603050405020304" pitchFamily="18" charset="0"/>
              </a:rPr>
              <a:t>Calcul de l’entropie selon Boltzmann : S = </a:t>
            </a:r>
            <a:r>
              <a:rPr lang="fr-FR" sz="2000" b="1" dirty="0" err="1">
                <a:latin typeface="+mn-lt"/>
                <a:ea typeface="Times New Roman" panose="02020603050405020304" pitchFamily="18" charset="0"/>
              </a:rPr>
              <a:t>k</a:t>
            </a:r>
            <a:r>
              <a:rPr lang="fr-FR" sz="2000" b="1" baseline="-25000" dirty="0" err="1">
                <a:latin typeface="+mn-lt"/>
                <a:ea typeface="Times New Roman" panose="02020603050405020304" pitchFamily="18" charset="0"/>
              </a:rPr>
              <a:t>B</a:t>
            </a:r>
            <a:r>
              <a:rPr lang="fr-FR" sz="2000" b="1" dirty="0">
                <a:latin typeface="+mn-lt"/>
                <a:ea typeface="Times New Roman" panose="02020603050405020304" pitchFamily="18" charset="0"/>
              </a:rPr>
              <a:t> ln(</a:t>
            </a:r>
            <a:r>
              <a:rPr lang="fr-FR" sz="2000" b="1" dirty="0">
                <a:latin typeface="Symbol" panose="05050102010706020507" pitchFamily="18" charset="2"/>
                <a:ea typeface="Times New Roman" panose="02020603050405020304" pitchFamily="18" charset="0"/>
              </a:rPr>
              <a:t>W</a:t>
            </a:r>
            <a:r>
              <a:rPr lang="fr-FR" sz="2000" b="1" dirty="0">
                <a:latin typeface="+mn-lt"/>
                <a:ea typeface="Times New Roman" panose="02020603050405020304" pitchFamily="18" charset="0"/>
              </a:rPr>
              <a:t>)  </a:t>
            </a:r>
            <a:r>
              <a:rPr lang="fr-FR" sz="2800" b="1" dirty="0">
                <a:latin typeface="+mn-lt"/>
                <a:ea typeface="Times New Roman" panose="02020603050405020304" pitchFamily="18" charset="0"/>
              </a:rPr>
              <a:t>   </a:t>
            </a:r>
            <a:r>
              <a:rPr lang="fr-FR" sz="1600" dirty="0">
                <a:latin typeface="+mn-lt"/>
                <a:ea typeface="Times New Roman" panose="02020603050405020304" pitchFamily="18" charset="0"/>
              </a:rPr>
              <a:t> </a:t>
            </a:r>
            <a:r>
              <a:rPr lang="fr-FR" sz="1400" b="1" dirty="0" err="1">
                <a:latin typeface="+mn-lt"/>
                <a:ea typeface="Times New Roman" panose="02020603050405020304" pitchFamily="18" charset="0"/>
              </a:rPr>
              <a:t>k</a:t>
            </a:r>
            <a:r>
              <a:rPr lang="fr-FR" sz="1400" b="1" baseline="-25000" dirty="0" err="1">
                <a:latin typeface="+mn-lt"/>
                <a:ea typeface="Times New Roman" panose="02020603050405020304" pitchFamily="18" charset="0"/>
              </a:rPr>
              <a:t>B</a:t>
            </a:r>
            <a:r>
              <a:rPr lang="fr-FR" sz="1400" b="1" dirty="0">
                <a:latin typeface="+mn-lt"/>
                <a:ea typeface="Times New Roman" panose="02020603050405020304" pitchFamily="18" charset="0"/>
              </a:rPr>
              <a:t> = 1,381 10</a:t>
            </a:r>
            <a:r>
              <a:rPr lang="fr-FR" sz="1400" b="1" baseline="30000" dirty="0">
                <a:latin typeface="+mn-lt"/>
                <a:ea typeface="Times New Roman" panose="02020603050405020304" pitchFamily="18" charset="0"/>
              </a:rPr>
              <a:t>-23</a:t>
            </a:r>
            <a:r>
              <a:rPr lang="fr-FR" sz="1400" b="1" dirty="0">
                <a:latin typeface="+mn-lt"/>
                <a:ea typeface="Times New Roman" panose="02020603050405020304" pitchFamily="18" charset="0"/>
              </a:rPr>
              <a:t> J.K</a:t>
            </a:r>
            <a:r>
              <a:rPr lang="fr-FR" sz="1400" b="1" baseline="30000" dirty="0">
                <a:latin typeface="+mn-lt"/>
                <a:ea typeface="Times New Roman" panose="02020603050405020304" pitchFamily="18" charset="0"/>
              </a:rPr>
              <a:t>-1</a:t>
            </a:r>
            <a:endParaRPr lang="fr-FR" b="1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1116" y="1390142"/>
            <a:ext cx="61206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latin typeface="Symbol" panose="05050102010706020507" pitchFamily="18" charset="2"/>
                <a:ea typeface="Times New Roman" panose="02020603050405020304" pitchFamily="18" charset="0"/>
              </a:rPr>
              <a:t>W : </a:t>
            </a:r>
            <a:r>
              <a:rPr lang="fr-FR" sz="1600" dirty="0">
                <a:ea typeface="Times New Roman" panose="02020603050405020304" pitchFamily="18" charset="0"/>
              </a:rPr>
              <a:t>nombre de configuration microscopiques possibles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600" dirty="0">
                <a:ea typeface="Times New Roman" panose="02020603050405020304" pitchFamily="18" charset="0"/>
              </a:rPr>
              <a:t>pour un état macroscopique d’un système.</a:t>
            </a:r>
            <a:endParaRPr lang="fr-F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3DEECDC-D14A-0B1C-A411-2C424EF4E06B}"/>
              </a:ext>
            </a:extLst>
          </p:cNvPr>
          <p:cNvGrpSpPr/>
          <p:nvPr/>
        </p:nvGrpSpPr>
        <p:grpSpPr>
          <a:xfrm>
            <a:off x="561017" y="2166886"/>
            <a:ext cx="7678867" cy="1602407"/>
            <a:chOff x="561017" y="2166886"/>
            <a:chExt cx="7678867" cy="1602407"/>
          </a:xfrm>
        </p:grpSpPr>
        <p:grpSp>
          <p:nvGrpSpPr>
            <p:cNvPr id="6" name="Group 80"/>
            <p:cNvGrpSpPr>
              <a:grpSpLocks/>
            </p:cNvGrpSpPr>
            <p:nvPr/>
          </p:nvGrpSpPr>
          <p:grpSpPr bwMode="auto">
            <a:xfrm>
              <a:off x="4491061" y="2166886"/>
              <a:ext cx="3748823" cy="1602407"/>
              <a:chOff x="262" y="222"/>
              <a:chExt cx="5246" cy="2587"/>
            </a:xfrm>
          </p:grpSpPr>
          <p:grpSp>
            <p:nvGrpSpPr>
              <p:cNvPr id="15367" name="Group 75"/>
              <p:cNvGrpSpPr>
                <a:grpSpLocks/>
              </p:cNvGrpSpPr>
              <p:nvPr/>
            </p:nvGrpSpPr>
            <p:grpSpPr bwMode="auto">
              <a:xfrm>
                <a:off x="262" y="802"/>
                <a:ext cx="1738" cy="2007"/>
                <a:chOff x="262" y="802"/>
                <a:chExt cx="1738" cy="2007"/>
              </a:xfrm>
            </p:grpSpPr>
            <p:pic>
              <p:nvPicPr>
                <p:cNvPr id="15410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2" y="802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1" name="Picture 7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2" y="892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2" name="Picture 8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" y="983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3" name="Picture 9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4" y="1074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4" name="Picture 10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4" y="1164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5" name="Picture 11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5" y="1255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6" name="Picture 12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6" y="1346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7" name="Picture 13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7" y="1437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8" name="Picture 14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7" y="1527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19" name="Picture 15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8" y="1618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20" name="Picture 16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9" y="1709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21" name="Picture 17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60" y="1800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22" name="Picture 18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50" y="1890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5368" name="Group 76"/>
              <p:cNvGrpSpPr>
                <a:grpSpLocks/>
              </p:cNvGrpSpPr>
              <p:nvPr/>
            </p:nvGrpSpPr>
            <p:grpSpPr bwMode="auto">
              <a:xfrm>
                <a:off x="1256" y="356"/>
                <a:ext cx="1739" cy="2008"/>
                <a:chOff x="1256" y="356"/>
                <a:chExt cx="1739" cy="2008"/>
              </a:xfrm>
            </p:grpSpPr>
            <p:pic>
              <p:nvPicPr>
                <p:cNvPr id="15397" name="Picture 19"/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6" y="356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8" name="Picture 20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47" y="447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9" name="Picture 21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7" y="537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0" name="Picture 22"/>
                <p:cNvPicPr>
                  <a:picLocks noChangeAspect="1" noChangeArrowheads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28" y="628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1" name="Picture 23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9" y="719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2" name="Picture 24"/>
                <p:cNvPicPr>
                  <a:picLocks noChangeAspect="1" noChangeArrowheads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10" y="810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3" name="Picture 25"/>
                <p:cNvPicPr>
                  <a:picLocks noChangeAspect="1" noChangeArrowheads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" y="900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4" name="Picture 26"/>
                <p:cNvPicPr>
                  <a:picLocks noChangeAspect="1" noChangeArrowheads="1"/>
                </p:cNvPicPr>
                <p:nvPr/>
              </p:nvPicPr>
              <p:blipFill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91" y="991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5" name="Picture 27"/>
                <p:cNvPicPr>
                  <a:picLocks noChangeAspect="1" noChangeArrowheads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2" y="1082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6" name="Picture 28"/>
                <p:cNvPicPr>
                  <a:picLocks noChangeAspect="1" noChangeArrowheads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72" y="1172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7" name="Picture 29"/>
                <p:cNvPicPr>
                  <a:picLocks noChangeAspect="1" noChangeArrowheads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63" y="1263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8" name="Picture 30"/>
                <p:cNvPicPr>
                  <a:picLocks noChangeAspect="1" noChangeArrowheads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54" y="1354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409" name="Picture 31"/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5" y="1445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5369" name="Group 77"/>
              <p:cNvGrpSpPr>
                <a:grpSpLocks/>
              </p:cNvGrpSpPr>
              <p:nvPr/>
            </p:nvGrpSpPr>
            <p:grpSpPr bwMode="auto">
              <a:xfrm>
                <a:off x="2922" y="672"/>
                <a:ext cx="1737" cy="2008"/>
                <a:chOff x="2922" y="672"/>
                <a:chExt cx="1737" cy="2008"/>
              </a:xfrm>
            </p:grpSpPr>
            <p:pic>
              <p:nvPicPr>
                <p:cNvPr id="15384" name="Picture 32"/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2" y="672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5" name="Picture 33"/>
                <p:cNvPicPr>
                  <a:picLocks noChangeAspect="1" noChangeArrowheads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13" y="763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6" name="Picture 34"/>
                <p:cNvPicPr>
                  <a:picLocks noChangeAspect="1" noChangeArrowheads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4" y="854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7" name="Picture 35"/>
                <p:cNvPicPr>
                  <a:picLocks noChangeAspect="1" noChangeArrowheads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4" y="944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8" name="Picture 36"/>
                <p:cNvPicPr>
                  <a:picLocks noChangeAspect="1" noChangeArrowheads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85" y="1035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9" name="Picture 37"/>
                <p:cNvPicPr>
                  <a:picLocks noChangeAspect="1" noChangeArrowheads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76" y="1126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0" name="Picture 38"/>
                <p:cNvPicPr>
                  <a:picLocks noChangeAspect="1" noChangeArrowheads="1"/>
                </p:cNvPicPr>
                <p:nvPr/>
              </p:nvPicPr>
              <p:blipFill>
                <a:blip r:embed="rId3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7" y="1217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1" name="Picture 39"/>
                <p:cNvPicPr>
                  <a:picLocks noChangeAspect="1" noChangeArrowheads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7" y="1307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2" name="Picture 40"/>
                <p:cNvPicPr>
                  <a:picLocks noChangeAspect="1" noChangeArrowheads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48" y="1398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3" name="Picture 41"/>
                <p:cNvPicPr>
                  <a:picLocks noChangeAspect="1" noChangeArrowheads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39" y="1489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4" name="Picture 42"/>
                <p:cNvPicPr>
                  <a:picLocks noChangeAspect="1" noChangeArrowheads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29" y="1579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5" name="Picture 43"/>
                <p:cNvPicPr>
                  <a:picLocks noChangeAspect="1" noChangeArrowheads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0" y="1670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96" name="Picture 44"/>
                <p:cNvPicPr>
                  <a:picLocks noChangeAspect="1" noChangeArrowheads="1"/>
                </p:cNvPicPr>
                <p:nvPr/>
              </p:nvPicPr>
              <p:blipFill>
                <a:blip r:embed="rId4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11" y="1761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5370" name="Group 78"/>
              <p:cNvGrpSpPr>
                <a:grpSpLocks/>
              </p:cNvGrpSpPr>
              <p:nvPr/>
            </p:nvGrpSpPr>
            <p:grpSpPr bwMode="auto">
              <a:xfrm>
                <a:off x="3777" y="222"/>
                <a:ext cx="1731" cy="2000"/>
                <a:chOff x="3777" y="222"/>
                <a:chExt cx="1731" cy="2000"/>
              </a:xfrm>
            </p:grpSpPr>
            <p:pic>
              <p:nvPicPr>
                <p:cNvPr id="15371" name="Picture 45"/>
                <p:cNvPicPr>
                  <a:picLocks noChangeAspect="1" noChangeArrowheads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" y="222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72" name="Picture 46"/>
                <p:cNvPicPr>
                  <a:picLocks noChangeAspect="1" noChangeArrowheads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7" y="312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73" name="Picture 47"/>
                <p:cNvPicPr>
                  <a:picLocks noChangeAspect="1" noChangeArrowheads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8" y="403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74" name="Picture 48"/>
                <p:cNvPicPr>
                  <a:picLocks noChangeAspect="1" noChangeArrowheads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49" y="494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75" name="Picture 49"/>
                <p:cNvPicPr>
                  <a:picLocks noChangeAspect="1" noChangeArrowheads="1"/>
                </p:cNvPicPr>
                <p:nvPr/>
              </p:nvPicPr>
              <p:blipFill>
                <a:blip r:embed="rId4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0" y="585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76" name="Picture 50"/>
                <p:cNvPicPr>
                  <a:picLocks noChangeAspect="1" noChangeArrowheads="1"/>
                </p:cNvPicPr>
                <p:nvPr/>
              </p:nvPicPr>
              <p:blipFill>
                <a:blip r:embed="rId4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30" y="675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77" name="Picture 51"/>
                <p:cNvPicPr>
                  <a:picLocks noChangeAspect="1" noChangeArrowheads="1"/>
                </p:cNvPicPr>
                <p:nvPr/>
              </p:nvPicPr>
              <p:blipFill>
                <a:blip r:embed="rId4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1" y="766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78" name="Picture 52"/>
                <p:cNvPicPr>
                  <a:picLocks noChangeAspect="1" noChangeArrowheads="1"/>
                </p:cNvPicPr>
                <p:nvPr/>
              </p:nvPicPr>
              <p:blipFill>
                <a:blip r:embed="rId4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12" y="857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79" name="Picture 53"/>
                <p:cNvPicPr>
                  <a:picLocks noChangeAspect="1" noChangeArrowheads="1"/>
                </p:cNvPicPr>
                <p:nvPr/>
              </p:nvPicPr>
              <p:blipFill>
                <a:blip r:embed="rId4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02" y="947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0" name="Picture 2"/>
                <p:cNvPicPr>
                  <a:picLocks noChangeAspect="1" noChangeArrowheads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8" y="1033"/>
                  <a:ext cx="648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1" name="Picture 3"/>
                <p:cNvPicPr>
                  <a:picLocks noChangeAspect="1" noChangeArrowheads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8" y="1123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2" name="Picture 4"/>
                <p:cNvPicPr>
                  <a:picLocks noChangeAspect="1" noChangeArrowheads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68" y="1213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5383" name="Picture 5"/>
                <p:cNvPicPr>
                  <a:picLocks noChangeAspect="1" noChangeArrowheads="1"/>
                </p:cNvPicPr>
                <p:nvPr/>
              </p:nvPicPr>
              <p:blipFill>
                <a:blip r:embed="rId5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8" y="1303"/>
                  <a:ext cx="650" cy="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5363" name="ZoneTexte 13"/>
            <p:cNvSpPr txBox="1">
              <a:spLocks noChangeArrowheads="1"/>
            </p:cNvSpPr>
            <p:nvPr/>
          </p:nvSpPr>
          <p:spPr bwMode="auto">
            <a:xfrm>
              <a:off x="561017" y="2441802"/>
              <a:ext cx="371608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b="1" dirty="0">
                  <a:solidFill>
                    <a:srgbClr val="0000CC"/>
                  </a:solidFill>
                </a:rPr>
                <a:t>Exemples </a:t>
              </a:r>
              <a:r>
                <a:rPr lang="fr-FR" altLang="fr-FR" b="1" i="1" dirty="0">
                  <a:solidFill>
                    <a:srgbClr val="0000CC"/>
                  </a:solidFill>
                </a:rPr>
                <a:t>(métaphoriques) </a:t>
              </a:r>
              <a:r>
                <a:rPr lang="fr-FR" altLang="fr-FR" b="1" dirty="0">
                  <a:solidFill>
                    <a:srgbClr val="0000CC"/>
                  </a:solidFill>
                </a:rPr>
                <a:t>de </a:t>
              </a:r>
            </a:p>
            <a:p>
              <a:pPr eaLnBrk="1" hangingPunct="1"/>
              <a:r>
                <a:rPr lang="fr-FR" altLang="fr-FR" b="1" dirty="0">
                  <a:solidFill>
                    <a:srgbClr val="0000CC"/>
                  </a:solidFill>
                </a:rPr>
                <a:t>calculs pour un jeu de 52 cartes</a:t>
              </a:r>
            </a:p>
            <a:p>
              <a:pPr eaLnBrk="1" hangingPunct="1"/>
              <a:r>
                <a:rPr lang="fr-FR" altLang="fr-FR" sz="1600" b="1" dirty="0">
                  <a:solidFill>
                    <a:srgbClr val="0000CC"/>
                  </a:solidFill>
                </a:rPr>
                <a:t>(pour un classement conventionnel</a:t>
              </a:r>
              <a:r>
                <a:rPr lang="fr-FR" altLang="fr-FR" b="1" dirty="0">
                  <a:solidFill>
                    <a:srgbClr val="0000CC"/>
                  </a:solidFill>
                </a:rPr>
                <a:t>)</a:t>
              </a:r>
            </a:p>
          </p:txBody>
        </p:sp>
      </p:grpSp>
      <p:cxnSp>
        <p:nvCxnSpPr>
          <p:cNvPr id="116" name="Connecteur droit avec flèche 115"/>
          <p:cNvCxnSpPr/>
          <p:nvPr/>
        </p:nvCxnSpPr>
        <p:spPr>
          <a:xfrm>
            <a:off x="3888880" y="6338767"/>
            <a:ext cx="292893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>
            <a:cxnSpLocks noChangeShapeType="1"/>
          </p:cNvCxnSpPr>
          <p:nvPr/>
        </p:nvCxnSpPr>
        <p:spPr bwMode="auto">
          <a:xfrm flipH="1">
            <a:off x="3835031" y="6525344"/>
            <a:ext cx="2881313" cy="0"/>
          </a:xfrm>
          <a:prstGeom prst="straightConnector1">
            <a:avLst/>
          </a:prstGeom>
          <a:noFill/>
          <a:ln w="31750" algn="ctr">
            <a:solidFill>
              <a:srgbClr val="0000FF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439" name="Picture 79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42" y="5499062"/>
            <a:ext cx="789463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6D34132-027C-1D72-792C-5D24C3E429B6}"/>
              </a:ext>
            </a:extLst>
          </p:cNvPr>
          <p:cNvGrpSpPr/>
          <p:nvPr/>
        </p:nvGrpSpPr>
        <p:grpSpPr>
          <a:xfrm>
            <a:off x="786300" y="3872085"/>
            <a:ext cx="7453584" cy="1302720"/>
            <a:chOff x="863993" y="2442606"/>
            <a:chExt cx="7664635" cy="1381399"/>
          </a:xfrm>
        </p:grpSpPr>
        <p:sp>
          <p:nvSpPr>
            <p:cNvPr id="8" name="ZoneTexte 7"/>
            <p:cNvSpPr txBox="1"/>
            <p:nvPr/>
          </p:nvSpPr>
          <p:spPr>
            <a:xfrm>
              <a:off x="864602" y="2442606"/>
              <a:ext cx="7519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Nombre total de configurations possibles : </a:t>
              </a:r>
              <a:r>
                <a:rPr lang="fr-FR" b="1" dirty="0">
                  <a:sym typeface="Symbol" panose="05050102010706020507" pitchFamily="18" charset="2"/>
                </a:rPr>
                <a:t></a:t>
              </a:r>
              <a:r>
                <a:rPr lang="fr-FR" b="1" dirty="0"/>
                <a:t> </a:t>
              </a:r>
              <a:r>
                <a:rPr lang="fr-FR" dirty="0"/>
                <a:t>=</a:t>
              </a:r>
              <a:r>
                <a:rPr lang="fr-FR" b="1" dirty="0"/>
                <a:t> 5</a:t>
              </a:r>
              <a:r>
                <a:rPr lang="fr-FR" b="1" i="1" dirty="0"/>
                <a:t>2 </a:t>
              </a:r>
              <a:r>
                <a:rPr lang="fr-FR" b="1" dirty="0"/>
                <a:t>!</a:t>
              </a:r>
              <a:r>
                <a:rPr lang="fr-FR" dirty="0"/>
                <a:t> ≈ </a:t>
              </a:r>
              <a:r>
                <a:rPr lang="fr-FR" b="1" dirty="0"/>
                <a:t>8 x 10</a:t>
              </a:r>
              <a:r>
                <a:rPr lang="fr-FR" b="1" baseline="30000" dirty="0"/>
                <a:t>67</a:t>
              </a:r>
              <a:endParaRPr lang="fr-FR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64602" y="2819870"/>
              <a:ext cx="7664026" cy="685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fr-FR" dirty="0">
                  <a:ea typeface="Calibri" panose="020F0502020204030204" pitchFamily="34" charset="0"/>
                </a:rPr>
                <a:t>Nombre de façons de classer par couleur (sans nécessairement d’ordre dans une couleur) </a:t>
              </a:r>
              <a:r>
                <a:rPr lang="fr-FR" b="1" dirty="0">
                  <a:ea typeface="Calibri" panose="020F0502020204030204" pitchFamily="34" charset="0"/>
                </a:rPr>
                <a:t>:   </a:t>
              </a:r>
              <a:r>
                <a:rPr lang="fr-FR" b="1" dirty="0">
                  <a:ea typeface="Calibri" panose="020F0502020204030204" pitchFamily="34" charset="0"/>
                  <a:sym typeface="Symbol" panose="05050102010706020507" pitchFamily="18" charset="2"/>
                </a:rPr>
                <a:t></a:t>
              </a:r>
              <a:r>
                <a:rPr lang="fr-FR" b="1" dirty="0">
                  <a:ea typeface="Calibri" panose="020F0502020204030204" pitchFamily="34" charset="0"/>
                </a:rPr>
                <a:t> = 13 ! x 13 ! x 13 ! x 13 !</a:t>
              </a:r>
              <a:r>
                <a:rPr lang="fr-FR" dirty="0">
                  <a:ea typeface="Calibri" panose="020F0502020204030204" pitchFamily="34" charset="0"/>
                </a:rPr>
                <a:t> = (13 !)</a:t>
              </a:r>
              <a:r>
                <a:rPr lang="fr-FR" baseline="30000" dirty="0">
                  <a:ea typeface="Calibri" panose="020F0502020204030204" pitchFamily="34" charset="0"/>
                </a:rPr>
                <a:t>4</a:t>
              </a:r>
              <a:r>
                <a:rPr lang="fr-FR" dirty="0">
                  <a:ea typeface="Calibri" panose="020F0502020204030204" pitchFamily="34" charset="0"/>
                </a:rPr>
                <a:t> </a:t>
              </a:r>
              <a:r>
                <a:rPr lang="fr-FR" dirty="0"/>
                <a:t>≈</a:t>
              </a:r>
              <a:r>
                <a:rPr lang="fr-FR" dirty="0">
                  <a:ea typeface="Calibri" panose="020F0502020204030204" pitchFamily="34" charset="0"/>
                </a:rPr>
                <a:t> </a:t>
              </a:r>
              <a:r>
                <a:rPr lang="fr-FR" b="1" dirty="0">
                  <a:ea typeface="Calibri" panose="020F0502020204030204" pitchFamily="34" charset="0"/>
                </a:rPr>
                <a:t>1,5 x 10</a:t>
              </a:r>
              <a:r>
                <a:rPr lang="fr-FR" b="1" baseline="30000" dirty="0">
                  <a:ea typeface="Calibri" panose="020F0502020204030204" pitchFamily="34" charset="0"/>
                </a:rPr>
                <a:t>39</a:t>
              </a:r>
              <a:endParaRPr lang="fr-FR" sz="1600" b="1" dirty="0">
                <a:effectLst/>
                <a:ea typeface="Calibri" panose="020F050202020403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63993" y="3454673"/>
              <a:ext cx="65950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>
                  <a:ea typeface="Calibri" panose="020F0502020204030204" pitchFamily="34" charset="0"/>
                </a:rPr>
                <a:t>Nombre de façons d’obtenir un jeu totalement ordonné : </a:t>
              </a:r>
              <a:r>
                <a:rPr lang="fr-FR" b="1" dirty="0">
                  <a:sym typeface="Symbol" panose="05050102010706020507" pitchFamily="18" charset="2"/>
                </a:rPr>
                <a:t></a:t>
              </a:r>
              <a:r>
                <a:rPr lang="fr-FR" b="1" dirty="0"/>
                <a:t> =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526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179512" y="313486"/>
            <a:ext cx="864096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800" b="1" dirty="0">
                <a:solidFill>
                  <a:srgbClr val="60BC04"/>
                </a:solidFill>
              </a:rPr>
              <a:t>Second principe de la thermodynamique </a:t>
            </a:r>
            <a:r>
              <a:rPr lang="fr-FR" altLang="fr-FR" sz="2000" b="1" dirty="0">
                <a:solidFill>
                  <a:srgbClr val="60BC04"/>
                </a:solidFill>
              </a:rPr>
              <a:t>(19</a:t>
            </a:r>
            <a:r>
              <a:rPr lang="fr-FR" altLang="fr-FR" sz="2000" b="1" baseline="30000" dirty="0">
                <a:solidFill>
                  <a:srgbClr val="60BC04"/>
                </a:solidFill>
              </a:rPr>
              <a:t>e</a:t>
            </a:r>
            <a:r>
              <a:rPr lang="fr-FR" altLang="fr-FR" sz="2000" b="1" dirty="0">
                <a:solidFill>
                  <a:srgbClr val="60BC04"/>
                </a:solidFill>
              </a:rPr>
              <a:t> s.) </a:t>
            </a:r>
            <a:r>
              <a:rPr lang="fr-FR" altLang="fr-FR" sz="2800" b="1" dirty="0">
                <a:solidFill>
                  <a:srgbClr val="60BC04"/>
                </a:solidFill>
              </a:rPr>
              <a:t>:</a:t>
            </a:r>
          </a:p>
          <a:p>
            <a:pPr algn="ctr" eaLnBrk="1" hangingPunct="1"/>
            <a:r>
              <a:rPr lang="fr-FR" altLang="fr-FR" sz="2800" b="1" dirty="0">
                <a:solidFill>
                  <a:srgbClr val="60BC04"/>
                </a:solidFill>
              </a:rPr>
              <a:t>l’entropie (le désordre) augmente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0A80CBD-4819-22FA-25D5-46D57635B8C7}"/>
              </a:ext>
            </a:extLst>
          </p:cNvPr>
          <p:cNvGrpSpPr/>
          <p:nvPr/>
        </p:nvGrpSpPr>
        <p:grpSpPr>
          <a:xfrm>
            <a:off x="971600" y="1691150"/>
            <a:ext cx="7517462" cy="1818349"/>
            <a:chOff x="971600" y="1733872"/>
            <a:chExt cx="7517462" cy="1818349"/>
          </a:xfrm>
        </p:grpSpPr>
        <p:sp>
          <p:nvSpPr>
            <p:cNvPr id="5" name="Rectangle 4"/>
            <p:cNvSpPr/>
            <p:nvPr/>
          </p:nvSpPr>
          <p:spPr>
            <a:xfrm>
              <a:off x="971600" y="2073659"/>
              <a:ext cx="4464496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hangingPunct="0"/>
              <a:r>
                <a:rPr lang="fr-FR" altLang="fr-FR" sz="2000" b="1" dirty="0"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Système isolé :  eau + sel → eau salée</a:t>
              </a:r>
            </a:p>
            <a:p>
              <a:pPr lvl="0" algn="ctr" eaLnBrk="0" hangingPunct="0"/>
              <a:r>
                <a:rPr lang="fr-FR" altLang="fr-FR" sz="900" b="1" dirty="0"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</a:p>
            <a:p>
              <a:pPr lvl="0" algn="ctr" eaLnBrk="0" hangingPunct="0"/>
              <a:r>
                <a:rPr lang="fr-FR" altLang="fr-FR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 Accroissement d’entropie : </a:t>
              </a:r>
              <a:r>
                <a:rPr lang="fr-FR" altLang="fr-FR" dirty="0" err="1">
                  <a:ea typeface="Times New Roman" panose="02020603050405020304" pitchFamily="18" charset="0"/>
                  <a:cs typeface="Times New Roman" panose="02020603050405020304" pitchFamily="18" charset="0"/>
                </a:rPr>
                <a:t>ΔS</a:t>
              </a:r>
              <a:r>
                <a:rPr lang="fr-FR" altLang="fr-FR" baseline="-25000" dirty="0" err="1">
                  <a:ea typeface="Times New Roman" panose="02020603050405020304" pitchFamily="18" charset="0"/>
                  <a:cs typeface="Times New Roman" panose="02020603050405020304" pitchFamily="18" charset="0"/>
                </a:rPr>
                <a:t>système</a:t>
              </a:r>
              <a:r>
                <a:rPr lang="fr-FR" altLang="fr-FR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 &gt; 0</a:t>
              </a:r>
            </a:p>
            <a:p>
              <a:pPr lvl="0" algn="ctr" eaLnBrk="0" hangingPunct="0"/>
              <a:endParaRPr lang="fr-FR" altLang="fr-FR" sz="500" dirty="0"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eaLnBrk="0" hangingPunct="0"/>
              <a:r>
                <a:rPr lang="fr-FR" altLang="fr-FR" sz="1600" b="1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(accroissement du désordre)</a:t>
              </a:r>
            </a:p>
          </p:txBody>
        </p:sp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84168" y="1733872"/>
              <a:ext cx="2404894" cy="1818349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D3774D5-EA49-E9CC-E11F-A6D2188D8D7A}"/>
              </a:ext>
            </a:extLst>
          </p:cNvPr>
          <p:cNvGrpSpPr/>
          <p:nvPr/>
        </p:nvGrpSpPr>
        <p:grpSpPr>
          <a:xfrm>
            <a:off x="845891" y="4036428"/>
            <a:ext cx="7643171" cy="2508086"/>
            <a:chOff x="881287" y="3933056"/>
            <a:chExt cx="7643171" cy="2508086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9564" y="4301599"/>
              <a:ext cx="2404894" cy="1785600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711A207-57D9-19CD-DA9B-E1524328D0CC}"/>
                </a:ext>
              </a:extLst>
            </p:cNvPr>
            <p:cNvGrpSpPr/>
            <p:nvPr/>
          </p:nvGrpSpPr>
          <p:grpSpPr>
            <a:xfrm>
              <a:off x="1043609" y="3933056"/>
              <a:ext cx="4680520" cy="2062103"/>
              <a:chOff x="1871418" y="3954572"/>
              <a:chExt cx="4680520" cy="2062103"/>
            </a:xfrm>
          </p:grpSpPr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74FB7-020A-E2D1-AC15-206D950D27CF}"/>
                  </a:ext>
                </a:extLst>
              </p:cNvPr>
              <p:cNvSpPr txBox="1"/>
              <p:nvPr/>
            </p:nvSpPr>
            <p:spPr>
              <a:xfrm>
                <a:off x="1871418" y="3954572"/>
                <a:ext cx="4680520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Système ouvert :   eau salée </a:t>
                </a:r>
                <a:r>
                  <a:rPr lang="fr-FR" altLang="fr-FR" sz="1800" b="1" dirty="0"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→ </a:t>
                </a:r>
                <a:r>
                  <a:rPr lang="fr-FR" b="1" dirty="0">
                    <a:sym typeface="Wingdings 3" panose="05040102010807070707" pitchFamily="18" charset="2"/>
                  </a:rPr>
                  <a:t>eau + sel </a:t>
                </a:r>
              </a:p>
              <a:p>
                <a:r>
                  <a:rPr lang="fr-FR" sz="900" b="1" dirty="0">
                    <a:sym typeface="Wingdings 3" panose="05040102010807070707" pitchFamily="18" charset="2"/>
                  </a:rPr>
                  <a:t>     </a:t>
                </a:r>
              </a:p>
              <a:p>
                <a:pPr algn="ctr"/>
                <a:r>
                  <a:rPr lang="fr-FR" dirty="0">
                    <a:sym typeface="Wingdings 3" panose="05040102010807070707" pitchFamily="18" charset="2"/>
                  </a:rPr>
                  <a:t>Diminution d’entropie : </a:t>
                </a:r>
                <a:r>
                  <a:rPr lang="fr-FR" dirty="0" err="1">
                    <a:latin typeface="Symbol" panose="05050102010706020507" pitchFamily="18" charset="2"/>
                    <a:sym typeface="Wingdings 3" panose="05040102010807070707" pitchFamily="18" charset="2"/>
                  </a:rPr>
                  <a:t>D</a:t>
                </a:r>
                <a:r>
                  <a:rPr lang="fr-FR" dirty="0" err="1">
                    <a:sym typeface="Wingdings 3" panose="05040102010807070707" pitchFamily="18" charset="2"/>
                  </a:rPr>
                  <a:t>S</a:t>
                </a:r>
                <a:r>
                  <a:rPr lang="fr-FR" baseline="-25000" dirty="0" err="1">
                    <a:sym typeface="Wingdings 3" panose="05040102010807070707" pitchFamily="18" charset="2"/>
                  </a:rPr>
                  <a:t>système</a:t>
                </a:r>
                <a:r>
                  <a:rPr lang="fr-FR" dirty="0">
                    <a:sym typeface="Wingdings 3" panose="05040102010807070707" pitchFamily="18" charset="2"/>
                  </a:rPr>
                  <a:t> &lt; 0</a:t>
                </a:r>
              </a:p>
              <a:p>
                <a:pPr algn="ctr"/>
                <a:endParaRPr lang="fr-FR" dirty="0">
                  <a:sym typeface="Wingdings 3" panose="05040102010807070707" pitchFamily="18" charset="2"/>
                </a:endParaRPr>
              </a:p>
              <a:p>
                <a:pPr algn="ctr"/>
                <a:r>
                  <a:rPr lang="fr-FR" b="1" dirty="0">
                    <a:sym typeface="Wingdings 3" panose="05040102010807070707" pitchFamily="18" charset="2"/>
                  </a:rPr>
                  <a:t>Extérieur (chauffage, refroidissement…) :</a:t>
                </a:r>
              </a:p>
              <a:p>
                <a:pPr algn="ctr"/>
                <a:endParaRPr lang="fr-FR" sz="900" dirty="0">
                  <a:sym typeface="Wingdings 3" panose="05040102010807070707" pitchFamily="18" charset="2"/>
                </a:endParaRPr>
              </a:p>
              <a:p>
                <a:pPr algn="ctr"/>
                <a:r>
                  <a:rPr lang="fr-FR" dirty="0">
                    <a:sym typeface="Wingdings 3" panose="05040102010807070707" pitchFamily="18" charset="2"/>
                  </a:rPr>
                  <a:t>Accroissement d’entropie : </a:t>
                </a:r>
                <a:r>
                  <a:rPr lang="fr-FR" dirty="0" err="1">
                    <a:latin typeface="Symbol" panose="05050102010706020507" pitchFamily="18" charset="2"/>
                    <a:sym typeface="Wingdings 3" panose="05040102010807070707" pitchFamily="18" charset="2"/>
                  </a:rPr>
                  <a:t>D</a:t>
                </a:r>
                <a:r>
                  <a:rPr lang="fr-FR" dirty="0" err="1">
                    <a:sym typeface="Wingdings 3" panose="05040102010807070707" pitchFamily="18" charset="2"/>
                  </a:rPr>
                  <a:t>S</a:t>
                </a:r>
                <a:r>
                  <a:rPr lang="fr-FR" baseline="-25000" dirty="0" err="1">
                    <a:sym typeface="Wingdings 3" panose="05040102010807070707" pitchFamily="18" charset="2"/>
                  </a:rPr>
                  <a:t>extérieur</a:t>
                </a:r>
                <a:r>
                  <a:rPr lang="fr-FR" dirty="0">
                    <a:sym typeface="Wingdings 3" panose="05040102010807070707" pitchFamily="18" charset="2"/>
                  </a:rPr>
                  <a:t> &gt; 0</a:t>
                </a:r>
              </a:p>
              <a:p>
                <a:pPr algn="ctr"/>
                <a:endParaRPr lang="fr-FR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F2EC26-5DC1-5936-5CBE-AB2578D5EA09}"/>
                  </a:ext>
                </a:extLst>
              </p:cNvPr>
              <p:cNvSpPr/>
              <p:nvPr/>
            </p:nvSpPr>
            <p:spPr>
              <a:xfrm>
                <a:off x="2339470" y="4416236"/>
                <a:ext cx="3744416" cy="323166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73B7C35-86B4-42D6-8420-FFAD05FDCE29}"/>
                </a:ext>
              </a:extLst>
            </p:cNvPr>
            <p:cNvSpPr/>
            <p:nvPr/>
          </p:nvSpPr>
          <p:spPr>
            <a:xfrm>
              <a:off x="1295028" y="5334999"/>
              <a:ext cx="4176464" cy="323166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C24BC10-FB0E-05E0-D6CA-B59FE3F31542}"/>
                </a:ext>
              </a:extLst>
            </p:cNvPr>
            <p:cNvSpPr txBox="1"/>
            <p:nvPr/>
          </p:nvSpPr>
          <p:spPr>
            <a:xfrm>
              <a:off x="881287" y="5733256"/>
              <a:ext cx="504056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eaLnBrk="0" hangingPunct="0"/>
              <a:r>
                <a:rPr lang="fr-FR" altLang="fr-FR" sz="2000" dirty="0">
                  <a:solidFill>
                    <a:srgbClr val="FF0000"/>
                  </a:solidFill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Le</a:t>
              </a:r>
              <a:r>
                <a:rPr lang="fr-FR" altLang="fr-FR" sz="2000" b="1" dirty="0">
                  <a:solidFill>
                    <a:srgbClr val="FF0000"/>
                  </a:solidFill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 bilan global </a:t>
              </a:r>
              <a:r>
                <a:rPr lang="fr-FR" altLang="fr-FR" sz="2000" dirty="0">
                  <a:solidFill>
                    <a:srgbClr val="FF0000"/>
                  </a:solidFill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correspond à une </a:t>
              </a:r>
              <a:r>
                <a:rPr lang="fr-FR" altLang="fr-FR" sz="2000" b="1" dirty="0">
                  <a:solidFill>
                    <a:srgbClr val="FF0000"/>
                  </a:solidFill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augmentation d’entropie donc du désordre.</a:t>
              </a:r>
              <a:endParaRPr lang="fr-FR" altLang="fr-FR" sz="20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AEE6368-FD32-B4C4-40CE-6D80B21BBDF5}"/>
              </a:ext>
            </a:extLst>
          </p:cNvPr>
          <p:cNvSpPr/>
          <p:nvPr/>
        </p:nvSpPr>
        <p:spPr>
          <a:xfrm>
            <a:off x="1115311" y="2507953"/>
            <a:ext cx="4177073" cy="323166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F419AC8D-EA43-E877-6BFE-14D17901B5B8}"/>
              </a:ext>
            </a:extLst>
          </p:cNvPr>
          <p:cNvGrpSpPr/>
          <p:nvPr/>
        </p:nvGrpSpPr>
        <p:grpSpPr>
          <a:xfrm>
            <a:off x="4847897" y="1502829"/>
            <a:ext cx="3447597" cy="1662336"/>
            <a:chOff x="4749848" y="1073961"/>
            <a:chExt cx="3447597" cy="1662336"/>
          </a:xfrm>
        </p:grpSpPr>
        <p:pic>
          <p:nvPicPr>
            <p:cNvPr id="19461" name="Picture 3" descr="http://tbn1.google.com/images?q=tbn:c8_dLVzfpZFWrM:http://wehner.org/primes/turing.gif"/>
            <p:cNvPicPr>
              <a:picLocks noChangeAspect="1" noChangeArrowheads="1"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598"/>
            <a:stretch>
              <a:fillRect/>
            </a:stretch>
          </p:blipFill>
          <p:spPr bwMode="auto">
            <a:xfrm>
              <a:off x="6710257" y="1073961"/>
              <a:ext cx="1487188" cy="1546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67" name="Groupe 20"/>
            <p:cNvGrpSpPr>
              <a:grpSpLocks/>
            </p:cNvGrpSpPr>
            <p:nvPr/>
          </p:nvGrpSpPr>
          <p:grpSpPr bwMode="auto">
            <a:xfrm>
              <a:off x="4749848" y="1074596"/>
              <a:ext cx="2013912" cy="1661701"/>
              <a:chOff x="2327878" y="3767831"/>
              <a:chExt cx="2290833" cy="2159998"/>
            </a:xfrm>
          </p:grpSpPr>
          <p:sp>
            <p:nvSpPr>
              <p:cNvPr id="19468" name="Rectangle 14"/>
              <p:cNvSpPr>
                <a:spLocks noChangeArrowheads="1"/>
              </p:cNvSpPr>
              <p:nvPr/>
            </p:nvSpPr>
            <p:spPr bwMode="auto">
              <a:xfrm>
                <a:off x="2668581" y="3767831"/>
                <a:ext cx="1572755" cy="4427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altLang="fr-FR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Alan Turing</a:t>
                </a:r>
                <a:endParaRPr lang="fr-FR" altLang="fr-FR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469" name="Rectangle 15"/>
              <p:cNvSpPr>
                <a:spLocks noChangeArrowheads="1"/>
              </p:cNvSpPr>
              <p:nvPr/>
            </p:nvSpPr>
            <p:spPr bwMode="auto">
              <a:xfrm>
                <a:off x="2327878" y="4102482"/>
                <a:ext cx="2290833" cy="18253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altLang="fr-FR" sz="16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1912 – 1954</a:t>
                </a:r>
              </a:p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Morphogenèse</a:t>
                </a:r>
              </a:p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Fondateur de la science informatique </a:t>
                </a: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F274AA-FC77-30E7-B7B3-3D9B93A32111}"/>
              </a:ext>
            </a:extLst>
          </p:cNvPr>
          <p:cNvGrpSpPr/>
          <p:nvPr/>
        </p:nvGrpSpPr>
        <p:grpSpPr>
          <a:xfrm>
            <a:off x="1343023" y="1502829"/>
            <a:ext cx="3260595" cy="1706967"/>
            <a:chOff x="848506" y="1110427"/>
            <a:chExt cx="3260595" cy="1706967"/>
          </a:xfrm>
        </p:grpSpPr>
        <p:grpSp>
          <p:nvGrpSpPr>
            <p:cNvPr id="19466" name="Groupe 19"/>
            <p:cNvGrpSpPr>
              <a:grpSpLocks/>
            </p:cNvGrpSpPr>
            <p:nvPr/>
          </p:nvGrpSpPr>
          <p:grpSpPr bwMode="auto">
            <a:xfrm>
              <a:off x="2209909" y="1110427"/>
              <a:ext cx="1899192" cy="1706967"/>
              <a:chOff x="5072747" y="4701078"/>
              <a:chExt cx="2088590" cy="2292064"/>
            </a:xfrm>
          </p:grpSpPr>
          <p:sp>
            <p:nvSpPr>
              <p:cNvPr id="19470" name="Rectangle 12"/>
              <p:cNvSpPr>
                <a:spLocks noChangeArrowheads="1"/>
              </p:cNvSpPr>
              <p:nvPr/>
            </p:nvSpPr>
            <p:spPr bwMode="auto">
              <a:xfrm>
                <a:off x="5140631" y="4701078"/>
                <a:ext cx="2020706" cy="443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altLang="fr-FR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Henri Poincaré</a:t>
                </a:r>
                <a:r>
                  <a:rPr lang="fr-FR" altLang="fr-FR" sz="14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9471" name="Rectangle 13"/>
              <p:cNvSpPr>
                <a:spLocks noChangeArrowheads="1"/>
              </p:cNvSpPr>
              <p:nvPr/>
            </p:nvSpPr>
            <p:spPr bwMode="auto">
              <a:xfrm>
                <a:off x="5072747" y="5144190"/>
                <a:ext cx="1919757" cy="1848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altLang="fr-FR" sz="16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1854 - 1912</a:t>
                </a:r>
              </a:p>
              <a:p>
                <a:pPr algn="ctr" eaLnBrk="1" hangingPunct="1">
                  <a:lnSpc>
                    <a:spcPct val="115000"/>
                  </a:lnSpc>
                </a:pPr>
                <a:r>
                  <a:rPr lang="fr-FR" altLang="fr-FR" sz="16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L’un des fondateurs de la théorie du chaos </a:t>
                </a:r>
              </a:p>
            </p:txBody>
          </p:sp>
        </p:grpSp>
        <p:pic>
          <p:nvPicPr>
            <p:cNvPr id="4098" name="Picture 2" descr="Prize Competition - Mittag-Leffler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14" t="6761" r="15848" b="18857"/>
            <a:stretch/>
          </p:blipFill>
          <p:spPr bwMode="auto">
            <a:xfrm>
              <a:off x="848506" y="1110427"/>
              <a:ext cx="1398337" cy="1636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F0598D1-7ED1-CB0C-AFCE-025DF66BDBF9}"/>
              </a:ext>
            </a:extLst>
          </p:cNvPr>
          <p:cNvGrpSpPr/>
          <p:nvPr/>
        </p:nvGrpSpPr>
        <p:grpSpPr>
          <a:xfrm>
            <a:off x="392832" y="3477606"/>
            <a:ext cx="2226523" cy="2877418"/>
            <a:chOff x="3465165" y="3429000"/>
            <a:chExt cx="2226523" cy="2877418"/>
          </a:xfrm>
        </p:grpSpPr>
        <p:sp>
          <p:nvSpPr>
            <p:cNvPr id="19474" name="Rectangle 8"/>
            <p:cNvSpPr>
              <a:spLocks noChangeArrowheads="1"/>
            </p:cNvSpPr>
            <p:nvPr/>
          </p:nvSpPr>
          <p:spPr bwMode="auto">
            <a:xfrm>
              <a:off x="3465165" y="4963013"/>
              <a:ext cx="2206884" cy="392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fr-FR" altLang="fr-FR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Edward Lorenz</a:t>
              </a:r>
              <a:endParaRPr lang="fr-FR" altLang="fr-FR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475" name="Rectangle 9"/>
            <p:cNvSpPr>
              <a:spLocks noChangeArrowheads="1"/>
            </p:cNvSpPr>
            <p:nvPr/>
          </p:nvSpPr>
          <p:spPr bwMode="auto">
            <a:xfrm>
              <a:off x="3484803" y="5229200"/>
              <a:ext cx="2206885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0"/>
                </a:spcAft>
              </a:pPr>
              <a:r>
                <a:rPr lang="fr-FR" altLang="fr-FR" sz="1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1917 – 2008</a:t>
              </a:r>
            </a:p>
            <a:p>
              <a:pPr algn="ctr" eaLnBrk="1" hangingPunct="1">
                <a:spcAft>
                  <a:spcPts val="0"/>
                </a:spcAft>
              </a:pPr>
              <a:r>
                <a:rPr lang="fr-FR" altLang="fr-FR" sz="1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Météorologie ; l’attracteur étrange et « l’effet papillon »</a:t>
              </a:r>
            </a:p>
          </p:txBody>
        </p:sp>
        <p:pic>
          <p:nvPicPr>
            <p:cNvPr id="4100" name="Picture 4" descr="Edward Lorenz (1917-2008): with him began chaos – Blog del ...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3" t="7738" r="17370" b="42916"/>
            <a:stretch/>
          </p:blipFill>
          <p:spPr bwMode="auto">
            <a:xfrm>
              <a:off x="3869375" y="3429000"/>
              <a:ext cx="1370167" cy="1536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4D3914-965B-AE49-AF66-C21B1F08C3E8}"/>
              </a:ext>
            </a:extLst>
          </p:cNvPr>
          <p:cNvGrpSpPr/>
          <p:nvPr/>
        </p:nvGrpSpPr>
        <p:grpSpPr>
          <a:xfrm>
            <a:off x="2619354" y="3477606"/>
            <a:ext cx="2480713" cy="2893012"/>
            <a:chOff x="5940501" y="3429001"/>
            <a:chExt cx="2480713" cy="2893012"/>
          </a:xfrm>
        </p:grpSpPr>
        <p:sp>
          <p:nvSpPr>
            <p:cNvPr id="19472" name="Rectangle 10"/>
            <p:cNvSpPr>
              <a:spLocks noChangeArrowheads="1"/>
            </p:cNvSpPr>
            <p:nvPr/>
          </p:nvSpPr>
          <p:spPr bwMode="auto">
            <a:xfrm>
              <a:off x="6300193" y="4963012"/>
              <a:ext cx="1872208" cy="392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</a:pPr>
              <a:r>
                <a:rPr lang="fr-FR" altLang="fr-FR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Ilya Prigogine</a:t>
              </a:r>
              <a:endParaRPr lang="fr-FR" altLang="fr-FR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5940501" y="5244795"/>
              <a:ext cx="248071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spcAft>
                  <a:spcPts val="0"/>
                </a:spcAft>
              </a:pPr>
              <a:r>
                <a:rPr lang="fr-FR" altLang="fr-FR" sz="1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1917 – 2003</a:t>
              </a:r>
            </a:p>
            <a:p>
              <a:pPr algn="ctr" eaLnBrk="1" hangingPunct="1">
                <a:spcAft>
                  <a:spcPts val="0"/>
                </a:spcAft>
              </a:pPr>
              <a:r>
                <a:rPr lang="fr-FR" altLang="fr-FR" sz="1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Structures dissipatives </a:t>
              </a:r>
            </a:p>
            <a:p>
              <a:pPr algn="ctr" eaLnBrk="1" hangingPunct="1">
                <a:spcAft>
                  <a:spcPts val="0"/>
                </a:spcAft>
              </a:pPr>
              <a:r>
                <a:rPr lang="fr-FR" altLang="fr-FR" sz="1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et auto-organisation </a:t>
              </a:r>
            </a:p>
            <a:p>
              <a:pPr algn="ctr" eaLnBrk="1" hangingPunct="1">
                <a:spcAft>
                  <a:spcPts val="0"/>
                </a:spcAft>
              </a:pPr>
              <a:r>
                <a:rPr lang="fr-FR" altLang="fr-FR" sz="1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des systèmes complexes</a:t>
              </a:r>
            </a:p>
          </p:txBody>
        </p:sp>
        <p:pic>
          <p:nvPicPr>
            <p:cNvPr id="4102" name="Picture 6" descr="https://upload.wikimedia.org/wikipedia/commons/thumb/8/8e/Ilya_Prigogine_1977_cropped_%28Remini_enhanced%29.jpg/260px-Ilya_Prigogine_1977_cropped_%28Remini_enhanced%29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82" t="5197" r="5988" b="22098"/>
            <a:stretch/>
          </p:blipFill>
          <p:spPr bwMode="auto">
            <a:xfrm>
              <a:off x="6516216" y="3429001"/>
              <a:ext cx="1325526" cy="1534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ZoneTexte 7"/>
          <p:cNvSpPr txBox="1"/>
          <p:nvPr/>
        </p:nvSpPr>
        <p:spPr>
          <a:xfrm>
            <a:off x="473449" y="224903"/>
            <a:ext cx="7953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60BC04"/>
                </a:solidFill>
              </a:rPr>
              <a:t>Et pourtant, loin de l’équilibre : auto-organisation et création de structure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5071CE-6B8B-2F64-F57B-678912F054EA}"/>
              </a:ext>
            </a:extLst>
          </p:cNvPr>
          <p:cNvGrpSpPr/>
          <p:nvPr/>
        </p:nvGrpSpPr>
        <p:grpSpPr>
          <a:xfrm>
            <a:off x="5620573" y="3728739"/>
            <a:ext cx="2928262" cy="2731132"/>
            <a:chOff x="5620573" y="3728739"/>
            <a:chExt cx="2928262" cy="2731132"/>
          </a:xfrm>
        </p:grpSpPr>
        <p:pic>
          <p:nvPicPr>
            <p:cNvPr id="9" name="Picture 6" descr="http://techno-science.net/illustration/Autres/Biologie/adn.jpg">
              <a:extLst>
                <a:ext uri="{FF2B5EF4-FFF2-40B4-BE49-F238E27FC236}">
                  <a16:creationId xmlns:a16="http://schemas.microsoft.com/office/drawing/2014/main" id="{76ABCDF2-2A5F-E59C-2BFB-BA5D1A017E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0119" y="3728739"/>
              <a:ext cx="2667000" cy="200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5">
              <a:extLst>
                <a:ext uri="{FF2B5EF4-FFF2-40B4-BE49-F238E27FC236}">
                  <a16:creationId xmlns:a16="http://schemas.microsoft.com/office/drawing/2014/main" id="{53A0B0BD-0F40-0C46-A6A1-1CD0A4E822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0573" y="5721207"/>
              <a:ext cx="292826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dirty="0">
                  <a:latin typeface="+mn-lt"/>
                </a:rPr>
                <a:t>Corps humain de 70 kg : 70 milliards de km d’ADN dans </a:t>
              </a:r>
              <a:r>
                <a:rPr lang="fr-FR" sz="1400" b="0" i="0" dirty="0">
                  <a:solidFill>
                    <a:srgbClr val="000000"/>
                  </a:solidFill>
                  <a:effectLst/>
                  <a:latin typeface="+mn-lt"/>
                </a:rPr>
                <a:t>30 000 milliards de cellules</a:t>
              </a:r>
              <a:r>
                <a:rPr lang="fr-FR" sz="1400" b="0" i="0" dirty="0">
                  <a:solidFill>
                    <a:srgbClr val="000000"/>
                  </a:solidFill>
                  <a:effectLst/>
                  <a:latin typeface="Lexend"/>
                </a:rPr>
                <a:t>.</a:t>
              </a:r>
              <a:endParaRPr lang="fr-FR" altLang="fr-FR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31640" y="41490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800" dirty="0">
                <a:hlinkClick r:id="rId6"/>
              </a:rPr>
              <a:t>https://www.youtube.com/watch?v=Eud7uG5JHng</a:t>
            </a:r>
            <a:endParaRPr lang="fr-FR" sz="800" dirty="0"/>
          </a:p>
          <a:p>
            <a:endParaRPr lang="fr-FR" sz="1000" dirty="0"/>
          </a:p>
        </p:txBody>
      </p:sp>
      <p:sp>
        <p:nvSpPr>
          <p:cNvPr id="8" name="ZoneTexte 7"/>
          <p:cNvSpPr txBox="1"/>
          <p:nvPr/>
        </p:nvSpPr>
        <p:spPr>
          <a:xfrm>
            <a:off x="683568" y="476672"/>
            <a:ext cx="6449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/>
              <a:t>L’exemple simple des cellules de Rayleigh - Bénard</a:t>
            </a:r>
          </a:p>
        </p:txBody>
      </p:sp>
      <p:pic>
        <p:nvPicPr>
          <p:cNvPr id="9" name="benar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6769" r="10020" b="6237"/>
          <a:stretch/>
        </p:blipFill>
        <p:spPr>
          <a:xfrm>
            <a:off x="827584" y="1052737"/>
            <a:ext cx="5616624" cy="3052110"/>
          </a:xfrm>
          <a:prstGeom prst="rect">
            <a:avLst/>
          </a:prstGeom>
        </p:spPr>
      </p:pic>
      <p:pic>
        <p:nvPicPr>
          <p:cNvPr id="2" name="convectio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59796" y="4365104"/>
            <a:ext cx="3528392" cy="194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3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8142" y="207803"/>
            <a:ext cx="8244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sz="3200" b="1" dirty="0">
                <a:solidFill>
                  <a:srgbClr val="60BC04"/>
                </a:solidFill>
              </a:rPr>
              <a:t>Autre exemple : mayonnaise, bulles </a:t>
            </a:r>
          </a:p>
          <a:p>
            <a:pPr eaLnBrk="1" hangingPunct="1"/>
            <a:r>
              <a:rPr lang="fr-FR" altLang="fr-FR" sz="3200" b="1" dirty="0">
                <a:solidFill>
                  <a:srgbClr val="60BC04"/>
                </a:solidFill>
              </a:rPr>
              <a:t>et membranes cellulaires 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755576" y="1987745"/>
            <a:ext cx="3354377" cy="2053871"/>
            <a:chOff x="1315865" y="1705205"/>
            <a:chExt cx="3354377" cy="2053871"/>
          </a:xfrm>
        </p:grpSpPr>
        <p:pic>
          <p:nvPicPr>
            <p:cNvPr id="6" name="Picture 11" descr="octanoat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29" t="33499" r="25882" b="29529"/>
            <a:stretch>
              <a:fillRect/>
            </a:stretch>
          </p:blipFill>
          <p:spPr bwMode="auto">
            <a:xfrm>
              <a:off x="1414106" y="2129029"/>
              <a:ext cx="2877344" cy="119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5"/>
            <p:cNvSpPr txBox="1">
              <a:spLocks noChangeArrowheads="1"/>
            </p:cNvSpPr>
            <p:nvPr/>
          </p:nvSpPr>
          <p:spPr bwMode="auto">
            <a:xfrm>
              <a:off x="1315865" y="3297411"/>
              <a:ext cx="325613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400" b="1" dirty="0">
                  <a:solidFill>
                    <a:srgbClr val="0000FF"/>
                  </a:solidFill>
                  <a:latin typeface="Calibri" panose="020F0502020204030204" pitchFamily="34" charset="0"/>
                </a:rPr>
                <a:t>lipophile      hydrophile   </a:t>
              </a:r>
            </a:p>
          </p:txBody>
        </p:sp>
        <p:sp>
          <p:nvSpPr>
            <p:cNvPr id="8" name="Text Box 15"/>
            <p:cNvSpPr txBox="1">
              <a:spLocks noChangeArrowheads="1"/>
            </p:cNvSpPr>
            <p:nvPr/>
          </p:nvSpPr>
          <p:spPr bwMode="auto">
            <a:xfrm>
              <a:off x="1414106" y="1705205"/>
              <a:ext cx="325613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400" b="1" dirty="0">
                  <a:solidFill>
                    <a:srgbClr val="0000FF"/>
                  </a:solidFill>
                  <a:latin typeface="Calibri" panose="020F0502020204030204" pitchFamily="34" charset="0"/>
                </a:rPr>
                <a:t>Molécule amphiphile</a:t>
              </a:r>
            </a:p>
          </p:txBody>
        </p:sp>
      </p:grp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496933"/>
            <a:ext cx="4400550" cy="263842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4347270"/>
            <a:ext cx="5325244" cy="240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9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e 17"/>
          <p:cNvGrpSpPr>
            <a:grpSpLocks/>
          </p:cNvGrpSpPr>
          <p:nvPr/>
        </p:nvGrpSpPr>
        <p:grpSpPr bwMode="auto">
          <a:xfrm>
            <a:off x="4565770" y="1748498"/>
            <a:ext cx="4078288" cy="4352925"/>
            <a:chOff x="5062547" y="2407105"/>
            <a:chExt cx="3399514" cy="3781425"/>
          </a:xfrm>
        </p:grpSpPr>
        <p:sp>
          <p:nvSpPr>
            <p:cNvPr id="2057" name="Text Box 8"/>
            <p:cNvSpPr txBox="1">
              <a:spLocks noChangeArrowheads="1"/>
            </p:cNvSpPr>
            <p:nvPr/>
          </p:nvSpPr>
          <p:spPr bwMode="auto">
            <a:xfrm>
              <a:off x="5503872" y="5075230"/>
              <a:ext cx="522288" cy="28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200" b="1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eau</a:t>
              </a:r>
              <a:endParaRPr lang="fr-FR" altLang="fr-FR" dirty="0">
                <a:solidFill>
                  <a:srgbClr val="0000FF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Text Box 7"/>
            <p:cNvSpPr txBox="1">
              <a:spLocks noChangeArrowheads="1"/>
            </p:cNvSpPr>
            <p:nvPr/>
          </p:nvSpPr>
          <p:spPr bwMode="auto">
            <a:xfrm>
              <a:off x="5356235" y="3195630"/>
              <a:ext cx="512762" cy="28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200" b="1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eau</a:t>
              </a:r>
              <a:endParaRPr lang="fr-FR" altLang="fr-FR" dirty="0">
                <a:solidFill>
                  <a:srgbClr val="0000FF"/>
                </a:solidFill>
                <a:cs typeface="Times New Roman" panose="02020603050405020304" pitchFamily="18" charset="0"/>
              </a:endParaRPr>
            </a:p>
          </p:txBody>
        </p:sp>
        <p:pic>
          <p:nvPicPr>
            <p:cNvPr id="205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42" r="28381"/>
            <a:stretch>
              <a:fillRect/>
            </a:stretch>
          </p:blipFill>
          <p:spPr bwMode="auto">
            <a:xfrm>
              <a:off x="6352985" y="2407105"/>
              <a:ext cx="2109076" cy="378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0" name="Line 5"/>
            <p:cNvSpPr>
              <a:spLocks noChangeShapeType="1"/>
            </p:cNvSpPr>
            <p:nvPr/>
          </p:nvSpPr>
          <p:spPr bwMode="auto">
            <a:xfrm>
              <a:off x="5772160" y="4545005"/>
              <a:ext cx="477837" cy="7143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1" name="Line 4"/>
            <p:cNvSpPr>
              <a:spLocks noChangeShapeType="1"/>
            </p:cNvSpPr>
            <p:nvPr/>
          </p:nvSpPr>
          <p:spPr bwMode="auto">
            <a:xfrm>
              <a:off x="5973772" y="5222868"/>
              <a:ext cx="354013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2" name="Line 3"/>
            <p:cNvSpPr>
              <a:spLocks noChangeShapeType="1"/>
            </p:cNvSpPr>
            <p:nvPr/>
          </p:nvSpPr>
          <p:spPr bwMode="auto">
            <a:xfrm flipV="1">
              <a:off x="5753110" y="4179880"/>
              <a:ext cx="500062" cy="7143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3" name="Text Box 2"/>
            <p:cNvSpPr txBox="1">
              <a:spLocks noChangeArrowheads="1"/>
            </p:cNvSpPr>
            <p:nvPr/>
          </p:nvSpPr>
          <p:spPr bwMode="auto">
            <a:xfrm>
              <a:off x="5062547" y="4254493"/>
              <a:ext cx="12239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200" b="1" dirty="0">
                  <a:solidFill>
                    <a:srgbClr val="0000FF"/>
                  </a:solidFill>
                  <a:cs typeface="Times New Roman" panose="02020603050405020304" pitchFamily="18" charset="0"/>
                </a:rPr>
                <a:t>phospholipides</a:t>
              </a:r>
              <a:endParaRPr lang="fr-FR" altLang="fr-FR" dirty="0">
                <a:solidFill>
                  <a:srgbClr val="0000FF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64" name="Line 1"/>
            <p:cNvSpPr>
              <a:spLocks noChangeShapeType="1"/>
            </p:cNvSpPr>
            <p:nvPr/>
          </p:nvSpPr>
          <p:spPr bwMode="auto">
            <a:xfrm>
              <a:off x="5819465" y="3365563"/>
              <a:ext cx="242161" cy="137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fr-FR">
                <a:ln>
                  <a:solidFill>
                    <a:schemeClr val="tx1"/>
                  </a:solidFill>
                </a:ln>
                <a:cs typeface="Arial" charset="0"/>
              </a:endParaRPr>
            </a:p>
          </p:txBody>
        </p:sp>
      </p:grpSp>
      <p:graphicFrame>
        <p:nvGraphicFramePr>
          <p:cNvPr id="205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957890"/>
              </p:ext>
            </p:extLst>
          </p:nvPr>
        </p:nvGraphicFramePr>
        <p:xfrm>
          <a:off x="1624221" y="3674134"/>
          <a:ext cx="2467704" cy="2367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532651" imgH="3405577" progId="Photoshop.Application.8">
                  <p:embed/>
                </p:oleObj>
              </mc:Choice>
              <mc:Fallback>
                <p:oleObj name="Image" r:id="rId3" imgW="3532651" imgH="3405577" progId="Photoshop.Application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294" t="3130" r="1294"/>
                      <a:stretch>
                        <a:fillRect/>
                      </a:stretch>
                    </p:blipFill>
                    <p:spPr bwMode="auto">
                      <a:xfrm>
                        <a:off x="1624221" y="3674134"/>
                        <a:ext cx="2467704" cy="23675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13"/>
          <p:cNvSpPr>
            <a:spLocks noChangeArrowheads="1"/>
          </p:cNvSpPr>
          <p:nvPr/>
        </p:nvSpPr>
        <p:spPr bwMode="auto">
          <a:xfrm>
            <a:off x="611560" y="692696"/>
            <a:ext cx="42862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 dirty="0">
                <a:solidFill>
                  <a:srgbClr val="0000FF"/>
                </a:solidFill>
                <a:cs typeface="Times New Roman" panose="02020603050405020304" pitchFamily="18" charset="0"/>
              </a:rPr>
              <a:t>DMPG</a:t>
            </a:r>
            <a:endParaRPr lang="fr-FR" altLang="fr-FR" sz="900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sodium 2,3-dimyrisotyl-D-glycero-1-phosphate</a:t>
            </a:r>
            <a:endParaRPr lang="fr-FR" altLang="fr-FR" sz="800" dirty="0">
              <a:solidFill>
                <a:srgbClr val="0000FF"/>
              </a:solidFill>
            </a:endParaRPr>
          </a:p>
          <a:p>
            <a:endParaRPr lang="fr-FR" altLang="fr-FR" dirty="0"/>
          </a:p>
        </p:txBody>
      </p:sp>
      <p:sp>
        <p:nvSpPr>
          <p:cNvPr id="2054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055" name="ZoneTexte 18"/>
          <p:cNvSpPr txBox="1">
            <a:spLocks noChangeArrowheads="1"/>
          </p:cNvSpPr>
          <p:nvPr/>
        </p:nvSpPr>
        <p:spPr bwMode="auto">
          <a:xfrm>
            <a:off x="5764333" y="1063415"/>
            <a:ext cx="3286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b="1" dirty="0">
                <a:solidFill>
                  <a:srgbClr val="0000FF"/>
                </a:solidFill>
                <a:cs typeface="Times New Roman" panose="02020603050405020304" pitchFamily="18" charset="0"/>
              </a:rPr>
              <a:t>BICOUCHE de phospholipides</a:t>
            </a:r>
            <a:endParaRPr lang="fr-FR" altLang="fr-FR" dirty="0">
              <a:solidFill>
                <a:srgbClr val="0000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532227"/>
            <a:ext cx="3954211" cy="195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536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 descr="membr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39697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81441" y="476672"/>
            <a:ext cx="6391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60BC04"/>
                </a:solidFill>
              </a:rPr>
              <a:t>Emergence de la complexité</a:t>
            </a:r>
          </a:p>
        </p:txBody>
      </p:sp>
    </p:spTree>
    <p:extLst>
      <p:ext uri="{BB962C8B-B14F-4D97-AF65-F5344CB8AC3E}">
        <p14:creationId xmlns:p14="http://schemas.microsoft.com/office/powerpoint/2010/main" val="31455404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76056" y="62373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dirty="0">
                <a:hlinkClick r:id="rId5"/>
              </a:rPr>
              <a:t>https://www.youtube.com/wtch?v=y-uuk4Pr2i8</a:t>
            </a:r>
            <a:endParaRPr lang="fr-FR" sz="1200" dirty="0"/>
          </a:p>
          <a:p>
            <a:endParaRPr lang="fr-FR" sz="12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05370FA-9078-A166-1D1F-08B8523BF274}"/>
              </a:ext>
            </a:extLst>
          </p:cNvPr>
          <p:cNvSpPr txBox="1"/>
          <p:nvPr/>
        </p:nvSpPr>
        <p:spPr>
          <a:xfrm>
            <a:off x="899592" y="5589240"/>
            <a:ext cx="75608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rgbClr val="0000FF"/>
                </a:solidFill>
                <a:latin typeface="+mn-lt"/>
              </a:rPr>
              <a:t>D</a:t>
            </a:r>
            <a:r>
              <a:rPr lang="fr-FR" sz="1600" i="0" dirty="0">
                <a:solidFill>
                  <a:srgbClr val="0000FF"/>
                </a:solidFill>
                <a:effectLst/>
                <a:latin typeface="+mn-lt"/>
              </a:rPr>
              <a:t>éplacement de vésicules sur les microtubules grâce aux protéines motrices</a:t>
            </a:r>
          </a:p>
        </p:txBody>
      </p:sp>
      <p:pic>
        <p:nvPicPr>
          <p:cNvPr id="6" name="nano-moteur">
            <a:hlinkClick r:id="" action="ppaction://media"/>
            <a:extLst>
              <a:ext uri="{FF2B5EF4-FFF2-40B4-BE49-F238E27FC236}">
                <a16:creationId xmlns:a16="http://schemas.microsoft.com/office/drawing/2014/main" id="{8F2D6F99-7428-B1B3-D3D4-DE981806DE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1720" y="1052736"/>
            <a:ext cx="5170562" cy="440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2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4738" y="2780928"/>
            <a:ext cx="7920880" cy="369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rgbClr val="202122"/>
                </a:solidFill>
                <a:latin typeface="+mn-lt"/>
              </a:rPr>
              <a:t>Les chemins de la nature ne peuvent être prévus avec certitude, </a:t>
            </a:r>
            <a:r>
              <a:rPr lang="fr-FR" sz="2800" b="1" i="1" dirty="0">
                <a:solidFill>
                  <a:srgbClr val="202122"/>
                </a:solidFill>
                <a:latin typeface="+mn-lt"/>
              </a:rPr>
              <a:t>la part d'accident est irréductible</a:t>
            </a:r>
            <a:r>
              <a:rPr lang="fr-FR" sz="2800" i="1" dirty="0">
                <a:solidFill>
                  <a:srgbClr val="202122"/>
                </a:solidFill>
                <a:latin typeface="+mn-lt"/>
              </a:rPr>
              <a:t> : la nature bifurquante est celle où de </a:t>
            </a:r>
            <a:r>
              <a:rPr lang="fr-FR" sz="2800" b="1" i="1" dirty="0">
                <a:solidFill>
                  <a:srgbClr val="202122"/>
                </a:solidFill>
                <a:latin typeface="+mn-lt"/>
              </a:rPr>
              <a:t>petites différences</a:t>
            </a:r>
            <a:r>
              <a:rPr lang="fr-FR" sz="2800" i="1" dirty="0">
                <a:solidFill>
                  <a:srgbClr val="202122"/>
                </a:solidFill>
                <a:latin typeface="+mn-lt"/>
              </a:rPr>
              <a:t>, des </a:t>
            </a:r>
            <a:r>
              <a:rPr lang="fr-FR" sz="2800" b="1" i="1" dirty="0">
                <a:solidFill>
                  <a:srgbClr val="202122"/>
                </a:solidFill>
                <a:latin typeface="+mn-lt"/>
              </a:rPr>
              <a:t>fluctuations insignifiantes</a:t>
            </a:r>
            <a:r>
              <a:rPr lang="fr-FR" sz="2800" i="1" dirty="0">
                <a:solidFill>
                  <a:srgbClr val="202122"/>
                </a:solidFill>
                <a:latin typeface="+mn-lt"/>
              </a:rPr>
              <a:t>, peuvent, si elles se produisent dans des circonstances opportunes, envahir tout le système, </a:t>
            </a:r>
            <a:r>
              <a:rPr lang="fr-FR" sz="2800" b="1" i="1" dirty="0">
                <a:solidFill>
                  <a:srgbClr val="202122"/>
                </a:solidFill>
                <a:latin typeface="+mn-lt"/>
              </a:rPr>
              <a:t>engendrer un régime de fonctionnement nouveau</a:t>
            </a:r>
            <a:r>
              <a:rPr lang="fr-FR" sz="2800" i="1" dirty="0">
                <a:solidFill>
                  <a:srgbClr val="202122"/>
                </a:solidFill>
                <a:latin typeface="+mn-lt"/>
              </a:rPr>
              <a:t>.</a:t>
            </a:r>
          </a:p>
          <a:p>
            <a:pPr marL="342900" indent="-342900" algn="just" eaLnBrk="0" hangingPunct="0">
              <a:spcBef>
                <a:spcPct val="20000"/>
              </a:spcBef>
              <a:defRPr/>
            </a:pPr>
            <a:r>
              <a:rPr lang="fr-FR" sz="3200" dirty="0">
                <a:solidFill>
                  <a:srgbClr val="9933FF"/>
                </a:solidFill>
                <a:latin typeface="+mn-lt"/>
                <a:cs typeface="+mn-cs"/>
              </a:rPr>
              <a:t>     Ilya Prigogine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A7E2C7-8E33-2722-15E1-6A30E68309A8}"/>
              </a:ext>
            </a:extLst>
          </p:cNvPr>
          <p:cNvSpPr txBox="1"/>
          <p:nvPr/>
        </p:nvSpPr>
        <p:spPr>
          <a:xfrm>
            <a:off x="687388" y="260648"/>
            <a:ext cx="79723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rgbClr val="202122"/>
                </a:solidFill>
                <a:latin typeface="+mn-lt"/>
              </a:rPr>
              <a:t>Plus nous approfondirons la nature du temps, plus nous comprendrons que durée signifie </a:t>
            </a:r>
            <a:r>
              <a:rPr lang="fr-FR" sz="2800" b="1" i="1" dirty="0">
                <a:solidFill>
                  <a:srgbClr val="202122"/>
                </a:solidFill>
                <a:latin typeface="+mn-lt"/>
              </a:rPr>
              <a:t>invention, création de formes, élaboration continue de l'absolument nouveau.</a:t>
            </a:r>
          </a:p>
          <a:p>
            <a:r>
              <a:rPr lang="fr-FR" sz="3200" dirty="0">
                <a:solidFill>
                  <a:srgbClr val="9933FF"/>
                </a:solidFill>
                <a:latin typeface="+mn-lt"/>
                <a:cs typeface="+mn-cs"/>
              </a:rPr>
              <a:t>     Henri Bergson</a:t>
            </a:r>
          </a:p>
        </p:txBody>
      </p:sp>
    </p:spTree>
    <p:extLst>
      <p:ext uri="{BB962C8B-B14F-4D97-AF65-F5344CB8AC3E}">
        <p14:creationId xmlns:p14="http://schemas.microsoft.com/office/powerpoint/2010/main" val="313618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92008" y="286403"/>
            <a:ext cx="8199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60BC04"/>
                </a:solidFill>
              </a:rPr>
              <a:t>Création locale de structure </a:t>
            </a:r>
          </a:p>
          <a:p>
            <a:pPr algn="ctr"/>
            <a:r>
              <a:rPr lang="fr-FR" sz="4800" b="1" dirty="0">
                <a:solidFill>
                  <a:srgbClr val="FF0000"/>
                </a:solidFill>
              </a:rPr>
              <a:t>→</a:t>
            </a:r>
            <a:r>
              <a:rPr lang="fr-FR" sz="3600" b="1" dirty="0">
                <a:solidFill>
                  <a:srgbClr val="60BC04"/>
                </a:solidFill>
              </a:rPr>
              <a:t> désordre dans l’environnement </a:t>
            </a:r>
          </a:p>
        </p:txBody>
      </p:sp>
      <p:sp>
        <p:nvSpPr>
          <p:cNvPr id="2" name="Rectangle 1"/>
          <p:cNvSpPr/>
          <p:nvPr/>
        </p:nvSpPr>
        <p:spPr>
          <a:xfrm>
            <a:off x="2555776" y="5101542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hlinkClick r:id="rId2"/>
              </a:rPr>
              <a:t>https://fr.dreamstime.com/m%C3%A8re-choqu%C3%A9e-d%C3%A9sordre-chambre-des-enfants-l-illustration-color%C3%A9e-vecteur-d-image177764827</a:t>
            </a:r>
            <a:endParaRPr lang="fr-FR" sz="800" dirty="0"/>
          </a:p>
          <a:p>
            <a:endParaRPr lang="fr-FR" sz="1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101" y="1656781"/>
            <a:ext cx="4983756" cy="344476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140936" y="5733256"/>
            <a:ext cx="7443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Bilan global : entropie croissante…</a:t>
            </a:r>
          </a:p>
        </p:txBody>
      </p:sp>
    </p:spTree>
    <p:extLst>
      <p:ext uri="{BB962C8B-B14F-4D97-AF65-F5344CB8AC3E}">
        <p14:creationId xmlns:p14="http://schemas.microsoft.com/office/powerpoint/2010/main" val="20416118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77445" y="182429"/>
            <a:ext cx="4078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60BC04"/>
                </a:solidFill>
              </a:rPr>
              <a:t>Limiter les dégâts…</a:t>
            </a:r>
          </a:p>
        </p:txBody>
      </p:sp>
      <p:pic>
        <p:nvPicPr>
          <p:cNvPr id="6148" name="Picture 4" descr="Les énergies renouvelables / Les énergies non renouvelab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77" y="4027409"/>
            <a:ext cx="4719798" cy="238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éfinition des Zones d'Accélération des Énergies Renouvelables (ZAERN) :  Réunion publique de concertation - Sarreguemin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5" b="2593"/>
          <a:stretch/>
        </p:blipFill>
        <p:spPr bwMode="auto">
          <a:xfrm>
            <a:off x="578481" y="919755"/>
            <a:ext cx="5528250" cy="26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2675" y="3582462"/>
            <a:ext cx="4572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800" dirty="0">
                <a:hlinkClick r:id="rId4"/>
              </a:rPr>
              <a:t>https://www.sarreguemines.fr/articles/2024/1433-definition-des-zones-dacceleration-des-energies-renouvelables-zaern-reunion-publique-de-concertation_w1500.jpeg</a:t>
            </a:r>
            <a:endParaRPr lang="fr-FR" sz="900" dirty="0"/>
          </a:p>
          <a:p>
            <a:endParaRPr lang="fr-FR" sz="900" dirty="0"/>
          </a:p>
        </p:txBody>
      </p:sp>
      <p:sp>
        <p:nvSpPr>
          <p:cNvPr id="6" name="Rectangle 5"/>
          <p:cNvSpPr/>
          <p:nvPr/>
        </p:nvSpPr>
        <p:spPr>
          <a:xfrm>
            <a:off x="1086574" y="6375734"/>
            <a:ext cx="4572000" cy="3847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800" dirty="0">
                <a:hlinkClick r:id="rId5"/>
              </a:rPr>
              <a:t>http://ekladata.com/ddo01ye8s3IBj2ljpvErr-5D8Vg.png</a:t>
            </a:r>
            <a:endParaRPr lang="fr-FR" sz="800" dirty="0"/>
          </a:p>
          <a:p>
            <a:endParaRPr lang="fr-FR" sz="1100" dirty="0"/>
          </a:p>
        </p:txBody>
      </p:sp>
      <p:sp>
        <p:nvSpPr>
          <p:cNvPr id="2" name="Rectangle 1"/>
          <p:cNvSpPr/>
          <p:nvPr/>
        </p:nvSpPr>
        <p:spPr>
          <a:xfrm>
            <a:off x="6512300" y="1704255"/>
            <a:ext cx="2185224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dirty="0"/>
              <a:t>Nous, </a:t>
            </a:r>
            <a:r>
              <a:rPr lang="fr-FR" dirty="0">
                <a:solidFill>
                  <a:srgbClr val="0000FF"/>
                </a:solidFill>
              </a:rPr>
              <a:t>qui sommes et créons des structures organisées</a:t>
            </a:r>
            <a:r>
              <a:rPr lang="fr-FR" dirty="0"/>
              <a:t>, </a:t>
            </a:r>
            <a:endParaRPr lang="fr-FR" sz="1600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dirty="0"/>
              <a:t>ne pouvons que </a:t>
            </a:r>
            <a:r>
              <a:rPr lang="fr-FR" dirty="0">
                <a:solidFill>
                  <a:srgbClr val="FF0000"/>
                </a:solidFill>
              </a:rPr>
              <a:t>mettre du désordre dans notre environnement</a:t>
            </a:r>
            <a:r>
              <a:rPr lang="fr-FR" dirty="0"/>
              <a:t>.</a:t>
            </a:r>
            <a:endParaRPr lang="fr-FR" sz="1600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dirty="0"/>
              <a:t>Nous pouvons seulement </a:t>
            </a:r>
            <a:r>
              <a:rPr lang="fr-FR" b="1" dirty="0">
                <a:solidFill>
                  <a:srgbClr val="FF0000"/>
                </a:solidFill>
              </a:rPr>
              <a:t>essayer de limiter les dégâts</a:t>
            </a:r>
            <a:r>
              <a:rPr lang="fr-FR" dirty="0"/>
              <a:t>…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738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DF5BF68-07DD-2901-59AD-60A83CB12E1C}"/>
              </a:ext>
            </a:extLst>
          </p:cNvPr>
          <p:cNvGrpSpPr/>
          <p:nvPr/>
        </p:nvGrpSpPr>
        <p:grpSpPr>
          <a:xfrm>
            <a:off x="922502" y="1484784"/>
            <a:ext cx="7298996" cy="4979254"/>
            <a:chOff x="1033320" y="980728"/>
            <a:chExt cx="7298996" cy="4979254"/>
          </a:xfrm>
        </p:grpSpPr>
        <p:pic>
          <p:nvPicPr>
            <p:cNvPr id="4" name="Image 3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7" r="6704"/>
            <a:stretch/>
          </p:blipFill>
          <p:spPr bwMode="auto">
            <a:xfrm>
              <a:off x="1033320" y="980728"/>
              <a:ext cx="2006204" cy="231797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Image 4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48" t="1795" b="25217"/>
            <a:stretch/>
          </p:blipFill>
          <p:spPr bwMode="auto">
            <a:xfrm>
              <a:off x="3851920" y="1788862"/>
              <a:ext cx="1910462" cy="221620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Image 5" descr="https://sagascience.com/exoplanetes/wp-content/uploads/2016/03/77_Edwin-hubble-281x300.jpg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4" t="1" r="11785" b="771"/>
            <a:stretch/>
          </p:blipFill>
          <p:spPr bwMode="auto">
            <a:xfrm>
              <a:off x="6574777" y="2492896"/>
              <a:ext cx="1757539" cy="212194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097135" y="3298702"/>
              <a:ext cx="165618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202122"/>
                  </a:solidFill>
                  <a:latin typeface="Calibri" panose="020F0502020204030204" pitchFamily="34" charset="0"/>
                  <a:ea typeface="Times New Roman" panose="02020603050405020304" pitchFamily="18" charset="0"/>
                </a:rPr>
                <a:t>A. Friedmann </a:t>
              </a:r>
            </a:p>
            <a:p>
              <a:pPr algn="ctr"/>
              <a:r>
                <a:rPr lang="fr-FR" sz="2000" dirty="0">
                  <a:solidFill>
                    <a:srgbClr val="202122"/>
                  </a:solidFill>
                  <a:latin typeface="Calibri" panose="020F0502020204030204" pitchFamily="34" charset="0"/>
                  <a:ea typeface="Times New Roman" panose="02020603050405020304" pitchFamily="18" charset="0"/>
                </a:rPr>
                <a:t>(1888 – 1925)</a:t>
              </a:r>
            </a:p>
            <a:p>
              <a:pPr algn="ctr"/>
              <a:r>
                <a:rPr lang="fr-FR" sz="2000" dirty="0">
                  <a:solidFill>
                    <a:srgbClr val="202122"/>
                  </a:solidFill>
                  <a:latin typeface="Calibri" panose="020F0502020204030204" pitchFamily="34" charset="0"/>
                </a:rPr>
                <a:t>Univers en expansion</a:t>
              </a:r>
              <a:endParaRPr lang="fr-FR" sz="20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668309" y="4005064"/>
              <a:ext cx="2181943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202122"/>
                  </a:solidFill>
                  <a:latin typeface="+mn-lt"/>
                  <a:ea typeface="Times New Roman" panose="02020603050405020304" pitchFamily="18" charset="0"/>
                </a:rPr>
                <a:t>G. Lemaître</a:t>
              </a:r>
            </a:p>
            <a:p>
              <a:pPr algn="ctr"/>
              <a:r>
                <a:rPr lang="fr-FR" sz="2000" dirty="0">
                  <a:solidFill>
                    <a:srgbClr val="202122"/>
                  </a:solidFill>
                  <a:latin typeface="+mn-lt"/>
                  <a:ea typeface="Times New Roman" panose="02020603050405020304" pitchFamily="18" charset="0"/>
                </a:rPr>
                <a:t> (1894 – 1966)</a:t>
              </a:r>
            </a:p>
            <a:p>
              <a:pPr algn="ctr"/>
              <a:r>
                <a:rPr lang="fr-FR" sz="2000" dirty="0">
                  <a:latin typeface="+mn-lt"/>
                </a:rPr>
                <a:t>Hypothèse de </a:t>
              </a:r>
            </a:p>
            <a:p>
              <a:pPr algn="ctr"/>
              <a:r>
                <a:rPr lang="fr-FR" sz="2000" dirty="0">
                  <a:latin typeface="+mn-lt"/>
                </a:rPr>
                <a:t>« l'atome primitif »</a:t>
              </a:r>
            </a:p>
            <a:p>
              <a:pPr algn="ctr"/>
              <a:r>
                <a:rPr lang="fr-FR" sz="2000" dirty="0" err="1">
                  <a:latin typeface="+mn-lt"/>
                </a:rPr>
                <a:t>Big</a:t>
              </a:r>
              <a:r>
                <a:rPr lang="fr-FR" sz="2000" dirty="0">
                  <a:latin typeface="+mn-lt"/>
                </a:rPr>
                <a:t> bang 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627366" y="4636543"/>
              <a:ext cx="1574470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202122"/>
                  </a:solidFill>
                  <a:latin typeface="Calibri" panose="020F0502020204030204" pitchFamily="34" charset="0"/>
                  <a:ea typeface="Times New Roman" panose="02020603050405020304" pitchFamily="18" charset="0"/>
                </a:rPr>
                <a:t>E. Hubble</a:t>
              </a:r>
            </a:p>
            <a:p>
              <a:pPr algn="ctr"/>
              <a:r>
                <a:rPr lang="fr-FR" sz="2000" dirty="0">
                  <a:solidFill>
                    <a:srgbClr val="202122"/>
                  </a:solidFill>
                  <a:latin typeface="Calibri" panose="020F0502020204030204" pitchFamily="34" charset="0"/>
                  <a:ea typeface="Times New Roman" panose="02020603050405020304" pitchFamily="18" charset="0"/>
                </a:rPr>
                <a:t>(1889 - 1953)</a:t>
              </a:r>
            </a:p>
            <a:p>
              <a:pPr algn="ctr"/>
              <a:r>
                <a:rPr lang="fr-FR" sz="2000" dirty="0">
                  <a:solidFill>
                    <a:srgbClr val="202122"/>
                  </a:solidFill>
                  <a:latin typeface="Calibri" panose="020F0502020204030204" pitchFamily="34" charset="0"/>
                  <a:ea typeface="Times New Roman" panose="02020603050405020304" pitchFamily="18" charset="0"/>
                </a:rPr>
                <a:t>Eloignement </a:t>
              </a:r>
            </a:p>
            <a:p>
              <a:pPr algn="ctr"/>
              <a:r>
                <a:rPr lang="fr-FR" sz="2000" dirty="0">
                  <a:solidFill>
                    <a:srgbClr val="202122"/>
                  </a:solidFill>
                  <a:latin typeface="Calibri" panose="020F0502020204030204" pitchFamily="34" charset="0"/>
                  <a:ea typeface="Times New Roman" panose="02020603050405020304" pitchFamily="18" charset="0"/>
                </a:rPr>
                <a:t>des galaxies </a:t>
              </a:r>
              <a:endParaRPr lang="fr-FR" sz="2000" dirty="0"/>
            </a:p>
          </p:txBody>
        </p:sp>
      </p:grpSp>
      <p:sp>
        <p:nvSpPr>
          <p:cNvPr id="12290" name="ZoneTexte 3"/>
          <p:cNvSpPr txBox="1">
            <a:spLocks noChangeArrowheads="1"/>
          </p:cNvSpPr>
          <p:nvPr/>
        </p:nvSpPr>
        <p:spPr bwMode="auto">
          <a:xfrm>
            <a:off x="179512" y="161345"/>
            <a:ext cx="65722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4000" b="1" i="1" dirty="0">
                <a:solidFill>
                  <a:srgbClr val="0000FF"/>
                </a:solidFill>
              </a:rPr>
              <a:t>5. Le temps cosmique</a:t>
            </a:r>
          </a:p>
          <a:p>
            <a:pPr algn="ctr" eaLnBrk="1" hangingPunct="1"/>
            <a:r>
              <a:rPr lang="fr-FR" altLang="fr-FR" sz="3200" b="1" i="1" dirty="0">
                <a:solidFill>
                  <a:srgbClr val="0000FF"/>
                </a:solidFill>
              </a:rPr>
              <a:t>            l’univers à une histoire</a:t>
            </a:r>
            <a:endParaRPr lang="fr-FR" altLang="fr-FR" sz="28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258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06797" y="404664"/>
            <a:ext cx="8173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60BC04"/>
                </a:solidFill>
              </a:rPr>
              <a:t>Le Big-Bang : </a:t>
            </a:r>
            <a:r>
              <a:rPr lang="fr-FR" sz="2800" b="1" dirty="0">
                <a:solidFill>
                  <a:srgbClr val="60BC04"/>
                </a:solidFill>
              </a:rPr>
              <a:t>structuration de la matière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1484784"/>
            <a:ext cx="6330382" cy="45204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7544" y="5998383"/>
            <a:ext cx="6012160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Adapté de  </a:t>
            </a:r>
            <a:r>
              <a:rPr lang="fr-FR" sz="11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http://www2.cnrs.fr/sites/journal/image/infog_page_20_350.jpg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5FA9B8-5133-55C7-FA70-244730EE9222}"/>
              </a:ext>
            </a:extLst>
          </p:cNvPr>
          <p:cNvSpPr txBox="1"/>
          <p:nvPr/>
        </p:nvSpPr>
        <p:spPr>
          <a:xfrm>
            <a:off x="6660232" y="1628800"/>
            <a:ext cx="2232248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0" i="0" dirty="0">
                <a:solidFill>
                  <a:srgbClr val="444444"/>
                </a:solidFill>
                <a:effectLst/>
                <a:latin typeface="+mn-lt"/>
              </a:rPr>
              <a:t>Le temps cosmique est le temps propre d’un </a:t>
            </a:r>
          </a:p>
          <a:p>
            <a:pPr algn="ctr"/>
            <a:r>
              <a:rPr lang="fr-FR" sz="2000" b="1" i="1" dirty="0">
                <a:solidFill>
                  <a:srgbClr val="FF0000"/>
                </a:solidFill>
                <a:effectLst/>
                <a:latin typeface="+mn-lt"/>
              </a:rPr>
              <a:t>observateur </a:t>
            </a:r>
            <a:r>
              <a:rPr lang="fr-FR" sz="2000" b="1" i="1" dirty="0" err="1">
                <a:solidFill>
                  <a:srgbClr val="FF0000"/>
                </a:solidFill>
                <a:effectLst/>
                <a:latin typeface="+mn-lt"/>
              </a:rPr>
              <a:t>comobile</a:t>
            </a:r>
            <a:r>
              <a:rPr lang="fr-FR" sz="2000" b="0" i="1" dirty="0">
                <a:solidFill>
                  <a:srgbClr val="FF0000"/>
                </a:solidFill>
                <a:effectLst/>
                <a:latin typeface="+mn-lt"/>
              </a:rPr>
              <a:t> </a:t>
            </a:r>
          </a:p>
          <a:p>
            <a:pPr algn="ctr"/>
            <a:r>
              <a:rPr lang="fr-FR" b="0" i="0" dirty="0">
                <a:solidFill>
                  <a:srgbClr val="444444"/>
                </a:solidFill>
                <a:effectLst/>
                <a:latin typeface="+mn-lt"/>
              </a:rPr>
              <a:t>à un </a:t>
            </a:r>
            <a:r>
              <a:rPr lang="fr-FR" b="1" i="0" dirty="0">
                <a:solidFill>
                  <a:srgbClr val="444444"/>
                </a:solidFill>
                <a:effectLst/>
                <a:latin typeface="+mn-lt"/>
              </a:rPr>
              <a:t>univers </a:t>
            </a:r>
          </a:p>
          <a:p>
            <a:pPr algn="ctr"/>
            <a:r>
              <a:rPr lang="fr-FR" i="0" dirty="0">
                <a:solidFill>
                  <a:srgbClr val="444444"/>
                </a:solidFill>
                <a:effectLst/>
                <a:latin typeface="+mn-lt"/>
              </a:rPr>
              <a:t>supposé </a:t>
            </a:r>
          </a:p>
          <a:p>
            <a:pPr algn="ctr"/>
            <a:r>
              <a:rPr lang="fr-FR" b="1" i="0" dirty="0">
                <a:solidFill>
                  <a:srgbClr val="444444"/>
                </a:solidFill>
                <a:effectLst/>
                <a:latin typeface="+mn-lt"/>
              </a:rPr>
              <a:t>homogène et isotrope</a:t>
            </a:r>
            <a:r>
              <a:rPr lang="fr-FR" dirty="0">
                <a:solidFill>
                  <a:srgbClr val="444444"/>
                </a:solidFill>
                <a:latin typeface="+mn-lt"/>
              </a:rPr>
              <a:t>.</a:t>
            </a:r>
            <a:r>
              <a:rPr lang="fr-FR" b="0" i="0" dirty="0">
                <a:solidFill>
                  <a:srgbClr val="444444"/>
                </a:solidFill>
                <a:effectLst/>
                <a:latin typeface="+mn-lt"/>
              </a:rPr>
              <a:t> </a:t>
            </a:r>
          </a:p>
          <a:p>
            <a:pPr algn="ctr"/>
            <a:endParaRPr lang="fr-FR" dirty="0">
              <a:solidFill>
                <a:srgbClr val="444444"/>
              </a:solidFill>
              <a:latin typeface="+mn-lt"/>
            </a:endParaRPr>
          </a:p>
          <a:p>
            <a:pPr algn="ctr"/>
            <a:r>
              <a:rPr lang="fr-FR" dirty="0">
                <a:solidFill>
                  <a:srgbClr val="444444"/>
                </a:solidFill>
                <a:latin typeface="+mn-lt"/>
              </a:rPr>
              <a:t>Age de l’univers </a:t>
            </a:r>
          </a:p>
          <a:p>
            <a:pPr algn="ctr"/>
            <a:endParaRPr lang="fr-FR" sz="600" dirty="0">
              <a:solidFill>
                <a:srgbClr val="444444"/>
              </a:solidFill>
              <a:latin typeface="+mn-lt"/>
            </a:endParaRPr>
          </a:p>
          <a:p>
            <a:pPr algn="ctr"/>
            <a:r>
              <a:rPr lang="fr-FR" b="1" dirty="0">
                <a:solidFill>
                  <a:srgbClr val="0000FF"/>
                </a:solidFill>
                <a:latin typeface="+mn-lt"/>
              </a:rPr>
              <a:t>≈ 3,8 milliards</a:t>
            </a:r>
          </a:p>
          <a:p>
            <a:pPr algn="ctr"/>
            <a:r>
              <a:rPr lang="fr-FR" b="1" dirty="0">
                <a:solidFill>
                  <a:srgbClr val="0000FF"/>
                </a:solidFill>
                <a:latin typeface="+mn-lt"/>
              </a:rPr>
              <a:t>d’années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9910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340768"/>
            <a:ext cx="4324350" cy="3295650"/>
          </a:xfrm>
          <a:prstGeom prst="rect">
            <a:avLst/>
          </a:prstGeom>
        </p:spPr>
      </p:pic>
      <p:pic>
        <p:nvPicPr>
          <p:cNvPr id="104" name="Image 1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2204864"/>
            <a:ext cx="3266692" cy="25908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01AF398-E565-07FD-B6FE-8A39F78CBB9D}"/>
              </a:ext>
            </a:extLst>
          </p:cNvPr>
          <p:cNvSpPr/>
          <p:nvPr/>
        </p:nvSpPr>
        <p:spPr>
          <a:xfrm>
            <a:off x="4355976" y="4824734"/>
            <a:ext cx="5004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Et à chaque objet quantique correspond un </a:t>
            </a:r>
            <a:r>
              <a:rPr lang="fr-FR" sz="2800" b="1" dirty="0" err="1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antiobjet</a:t>
            </a:r>
            <a:r>
              <a:rPr lang="fr-FR" sz="280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(antimatière)</a:t>
            </a:r>
            <a:endParaRPr lang="fr-FR" sz="2800" dirty="0"/>
          </a:p>
        </p:txBody>
      </p:sp>
      <p:sp>
        <p:nvSpPr>
          <p:cNvPr id="3" name="ZoneTexte 2"/>
          <p:cNvSpPr txBox="1"/>
          <p:nvPr/>
        </p:nvSpPr>
        <p:spPr>
          <a:xfrm>
            <a:off x="251520" y="305879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60BC04"/>
                </a:solidFill>
              </a:rPr>
              <a:t>Le modèle standard </a:t>
            </a:r>
            <a:r>
              <a:rPr lang="fr-FR" sz="2000" b="1" dirty="0">
                <a:solidFill>
                  <a:srgbClr val="60BC04"/>
                </a:solidFill>
              </a:rPr>
              <a:t>(physique quantique)</a:t>
            </a:r>
            <a:endParaRPr lang="fr-FR" sz="2800" b="1" dirty="0">
              <a:solidFill>
                <a:srgbClr val="60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98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upload.wikimedia.org/wikipedia/commons/thumb/0/00/Standard_Model_of_Elementary_Particles-fr.svg/440px-Standard_Model_of_Elementary_Particles-fr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94439"/>
            <a:ext cx="6469474" cy="4866809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D4ACF6-8439-398B-7EB2-6B9DA4D9177B}"/>
              </a:ext>
            </a:extLst>
          </p:cNvPr>
          <p:cNvSpPr txBox="1"/>
          <p:nvPr/>
        </p:nvSpPr>
        <p:spPr>
          <a:xfrm>
            <a:off x="2915816" y="5661248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 </a:t>
            </a:r>
            <a:r>
              <a:rPr lang="fr-FR" dirty="0" err="1"/>
              <a:t>antiobjets</a:t>
            </a:r>
            <a:r>
              <a:rPr lang="fr-FR" dirty="0"/>
              <a:t> correspondants… </a:t>
            </a:r>
          </a:p>
        </p:txBody>
      </p:sp>
    </p:spTree>
    <p:extLst>
      <p:ext uri="{BB962C8B-B14F-4D97-AF65-F5344CB8AC3E}">
        <p14:creationId xmlns:p14="http://schemas.microsoft.com/office/powerpoint/2010/main" val="2919764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gba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4591" r="13225"/>
          <a:stretch/>
        </p:blipFill>
        <p:spPr>
          <a:xfrm>
            <a:off x="1331640" y="836712"/>
            <a:ext cx="6408713" cy="500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1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astrosurf.com/luxorion/Images/rel-concept-gravi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5" y="736411"/>
            <a:ext cx="8621713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29407" y="3068960"/>
            <a:ext cx="23050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2800" b="1" dirty="0"/>
              <a:t>Classique</a:t>
            </a:r>
          </a:p>
          <a:p>
            <a:pPr algn="ctr"/>
            <a:r>
              <a:rPr lang="fr-FR" altLang="fr-FR" sz="1000" dirty="0"/>
              <a:t> </a:t>
            </a:r>
          </a:p>
          <a:p>
            <a:pPr algn="ctr"/>
            <a:r>
              <a:rPr lang="fr-FR" altLang="fr-FR" dirty="0"/>
              <a:t>La gravitation est une </a:t>
            </a:r>
            <a:r>
              <a:rPr lang="fr-FR" altLang="fr-FR" b="1" dirty="0"/>
              <a:t>force</a:t>
            </a:r>
          </a:p>
          <a:p>
            <a:pPr algn="ctr"/>
            <a:r>
              <a:rPr lang="fr-FR" altLang="fr-FR" b="1" dirty="0"/>
              <a:t>à distance</a:t>
            </a:r>
            <a:endParaRPr lang="fr-FR" altLang="fr-FR" dirty="0"/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2777810" y="2902722"/>
            <a:ext cx="26289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2800" b="1" dirty="0"/>
              <a:t>Relativité générale</a:t>
            </a:r>
          </a:p>
          <a:p>
            <a:pPr algn="ctr"/>
            <a:endParaRPr lang="fr-FR" altLang="fr-FR" sz="1000" dirty="0"/>
          </a:p>
          <a:p>
            <a:pPr algn="ctr"/>
            <a:r>
              <a:rPr lang="fr-FR" altLang="fr-FR" dirty="0"/>
              <a:t>La gravitation est une </a:t>
            </a:r>
            <a:r>
              <a:rPr lang="fr-FR" altLang="fr-FR" b="1" dirty="0"/>
              <a:t>déformation</a:t>
            </a:r>
            <a:r>
              <a:rPr lang="fr-FR" altLang="fr-FR" dirty="0"/>
              <a:t> </a:t>
            </a:r>
            <a:r>
              <a:rPr lang="fr-FR" altLang="fr-FR" b="1" dirty="0"/>
              <a:t>de l’espace-temps</a:t>
            </a:r>
            <a:r>
              <a:rPr lang="fr-FR" altLang="fr-FR" dirty="0"/>
              <a:t>.</a:t>
            </a:r>
          </a:p>
        </p:txBody>
      </p:sp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6049529" y="2764222"/>
            <a:ext cx="2861073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fr-FR" altLang="fr-FR" sz="2800" b="1" dirty="0"/>
              <a:t>Quantique</a:t>
            </a:r>
          </a:p>
          <a:p>
            <a:pPr algn="ctr"/>
            <a:endParaRPr lang="fr-FR" altLang="fr-FR" sz="1000" dirty="0"/>
          </a:p>
          <a:p>
            <a:pPr algn="ctr"/>
            <a:r>
              <a:rPr lang="fr-FR" altLang="fr-FR" dirty="0"/>
              <a:t>La gravitation serait une interaction qui correspond à </a:t>
            </a:r>
            <a:r>
              <a:rPr lang="fr-FR" altLang="fr-FR" b="1" dirty="0"/>
              <a:t>l’échange de gravitons</a:t>
            </a:r>
            <a:endParaRPr lang="fr-FR" altLang="fr-FR" b="1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3C6ED7-EB17-F466-8FBB-1BB815F12EF5}"/>
              </a:ext>
            </a:extLst>
          </p:cNvPr>
          <p:cNvSpPr txBox="1"/>
          <p:nvPr/>
        </p:nvSpPr>
        <p:spPr>
          <a:xfrm>
            <a:off x="7231439" y="5119597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4000" b="1" dirty="0">
                <a:solidFill>
                  <a:srgbClr val="FF0000"/>
                </a:solidFill>
              </a:rPr>
              <a:t>?</a:t>
            </a:r>
            <a:endParaRPr lang="fr-FR" sz="4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066DDC-841D-F6B4-CD44-3AFB9AB479B6}"/>
              </a:ext>
            </a:extLst>
          </p:cNvPr>
          <p:cNvSpPr txBox="1"/>
          <p:nvPr/>
        </p:nvSpPr>
        <p:spPr>
          <a:xfrm>
            <a:off x="5406710" y="3318221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4000" b="1" dirty="0">
                <a:solidFill>
                  <a:srgbClr val="FF0000"/>
                </a:solidFill>
              </a:rPr>
              <a:t>?</a:t>
            </a:r>
            <a:endParaRPr lang="fr-FR" sz="4000" dirty="0"/>
          </a:p>
        </p:txBody>
      </p:sp>
      <p:sp>
        <p:nvSpPr>
          <p:cNvPr id="6" name="ZoneTexte 5"/>
          <p:cNvSpPr txBox="1"/>
          <p:nvPr/>
        </p:nvSpPr>
        <p:spPr>
          <a:xfrm>
            <a:off x="539552" y="124569"/>
            <a:ext cx="6192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60BC04"/>
                </a:solidFill>
              </a:rPr>
              <a:t>Il reste du pain sur la planche 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526AA-2CF8-4DFF-68D1-6F03B8B2A4BD}"/>
              </a:ext>
            </a:extLst>
          </p:cNvPr>
          <p:cNvSpPr txBox="1"/>
          <p:nvPr/>
        </p:nvSpPr>
        <p:spPr>
          <a:xfrm>
            <a:off x="323528" y="5644535"/>
            <a:ext cx="60486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altLang="fr-FR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Nouvelles théories : </a:t>
            </a:r>
          </a:p>
          <a:p>
            <a:pPr algn="ctr"/>
            <a:r>
              <a:rPr lang="fr-FR" altLang="fr-FR" sz="2800" b="1" dirty="0" err="1">
                <a:latin typeface="Calibri" panose="020F0502020204030204" pitchFamily="34" charset="0"/>
              </a:rPr>
              <a:t>super-symétrie</a:t>
            </a:r>
            <a:r>
              <a:rPr lang="fr-FR" altLang="fr-FR" sz="2800" b="1" dirty="0">
                <a:latin typeface="Calibri" panose="020F0502020204030204" pitchFamily="34" charset="0"/>
              </a:rPr>
              <a:t>, cordes, </a:t>
            </a:r>
            <a:r>
              <a:rPr lang="fr-FR" altLang="fr-FR" sz="2800" b="1" dirty="0" err="1">
                <a:latin typeface="Calibri" panose="020F0502020204030204" pitchFamily="34" charset="0"/>
              </a:rPr>
              <a:t>super-cordes</a:t>
            </a:r>
            <a:r>
              <a:rPr lang="fr-FR" altLang="fr-FR" sz="2800" b="1" dirty="0">
                <a:latin typeface="Calibri" panose="020F0502020204030204" pitchFamily="34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263108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40152" y="980728"/>
            <a:ext cx="2547591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Tous les objets « visibles » </a:t>
            </a:r>
          </a:p>
          <a:p>
            <a:pPr algn="ctr"/>
            <a:r>
              <a:rPr lang="fr-FR" dirty="0"/>
              <a:t>de l’univers (étoiles, gaz, poussières, </a:t>
            </a:r>
          </a:p>
          <a:p>
            <a:pPr algn="ctr"/>
            <a:r>
              <a:rPr lang="fr-FR" dirty="0"/>
              <a:t>nébuleuses, </a:t>
            </a:r>
          </a:p>
          <a:p>
            <a:pPr algn="ctr"/>
            <a:r>
              <a:rPr lang="fr-FR" dirty="0"/>
              <a:t>particules) </a:t>
            </a:r>
          </a:p>
          <a:p>
            <a:pPr algn="ctr"/>
            <a:r>
              <a:rPr lang="fr-FR" dirty="0"/>
              <a:t>ne constitueraient qu’environ 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5 % de sa densité d'énergie totale</a:t>
            </a:r>
            <a:r>
              <a:rPr lang="fr-FR" dirty="0"/>
              <a:t>.</a:t>
            </a:r>
          </a:p>
          <a:p>
            <a:pPr algn="ctr"/>
            <a:r>
              <a:rPr lang="fr-FR" sz="1100" dirty="0"/>
              <a:t> </a:t>
            </a:r>
          </a:p>
          <a:p>
            <a:pPr algn="ctr"/>
            <a:r>
              <a:rPr lang="fr-FR" sz="900" dirty="0">
                <a:solidFill>
                  <a:srgbClr val="0000FF"/>
                </a:solidFill>
                <a:hlinkClick r:id="rId3"/>
              </a:rPr>
              <a:t>https://fr.wikipedia.org/wiki/Mod%</a:t>
            </a:r>
          </a:p>
          <a:p>
            <a:pPr algn="ctr"/>
            <a:r>
              <a:rPr lang="fr-FR" sz="900" dirty="0">
                <a:solidFill>
                  <a:srgbClr val="0000FF"/>
                </a:solidFill>
                <a:hlinkClick r:id="rId3"/>
              </a:rPr>
              <a:t>C3%A8le_%CE%9BCDM</a:t>
            </a:r>
            <a:endParaRPr lang="fr-FR" sz="900" dirty="0">
              <a:solidFill>
                <a:srgbClr val="0000FF"/>
              </a:solidFill>
            </a:endParaRPr>
          </a:p>
          <a:p>
            <a:pPr algn="ctr"/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5419164" cy="3862596"/>
          </a:xfrm>
          <a:prstGeom prst="rect">
            <a:avLst/>
          </a:prstGeom>
          <a:ln>
            <a:solidFill>
              <a:srgbClr val="0000FF"/>
            </a:solidFill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91C62B7-A47F-A789-6C26-8E05E9C518CD}"/>
              </a:ext>
            </a:extLst>
          </p:cNvPr>
          <p:cNvGrpSpPr/>
          <p:nvPr/>
        </p:nvGrpSpPr>
        <p:grpSpPr>
          <a:xfrm>
            <a:off x="1187624" y="5085184"/>
            <a:ext cx="6851118" cy="1300593"/>
            <a:chOff x="1115617" y="5483458"/>
            <a:chExt cx="6851118" cy="1300593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AB6D56E-31AA-53AF-AF97-892FDD700335}"/>
                </a:ext>
              </a:extLst>
            </p:cNvPr>
            <p:cNvSpPr txBox="1"/>
            <p:nvPr/>
          </p:nvSpPr>
          <p:spPr>
            <a:xfrm>
              <a:off x="4203408" y="6014610"/>
              <a:ext cx="52931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400" b="1" dirty="0">
                  <a:solidFill>
                    <a:srgbClr val="FF0000"/>
                  </a:solidFill>
                </a:rPr>
                <a:t>?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13CCB6E3-D5A3-7E0C-7DBD-55A4F94592C6}"/>
                </a:ext>
              </a:extLst>
            </p:cNvPr>
            <p:cNvGrpSpPr/>
            <p:nvPr/>
          </p:nvGrpSpPr>
          <p:grpSpPr>
            <a:xfrm>
              <a:off x="1115617" y="5483458"/>
              <a:ext cx="6851118" cy="954107"/>
              <a:chOff x="1103211" y="4619362"/>
              <a:chExt cx="6851118" cy="954107"/>
            </a:xfrm>
          </p:grpSpPr>
          <p:sp>
            <p:nvSpPr>
              <p:cNvPr id="7" name="ZoneTexte 3">
                <a:extLst>
                  <a:ext uri="{FF2B5EF4-FFF2-40B4-BE49-F238E27FC236}">
                    <a16:creationId xmlns:a16="http://schemas.microsoft.com/office/drawing/2014/main" id="{DDE511BE-B2D3-B340-0A7C-CDAC8A15F8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3211" y="4619362"/>
                <a:ext cx="2880320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fr-FR" altLang="fr-FR" sz="2800" dirty="0">
                    <a:latin typeface="Calibri" panose="020F0502020204030204" pitchFamily="34" charset="0"/>
                  </a:rPr>
                  <a:t>matière noire </a:t>
                </a:r>
                <a:r>
                  <a:rPr lang="fr-FR" altLang="fr-FR" sz="2800" b="1" dirty="0">
                    <a:latin typeface="Calibri" panose="020F0502020204030204" pitchFamily="34" charset="0"/>
                  </a:rPr>
                  <a:t>attractive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DCF3FE8-3B03-4440-ACBD-B3948DEABC46}"/>
                  </a:ext>
                </a:extLst>
              </p:cNvPr>
              <p:cNvSpPr/>
              <p:nvPr/>
            </p:nvSpPr>
            <p:spPr>
              <a:xfrm>
                <a:off x="4991642" y="4619362"/>
                <a:ext cx="296268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altLang="fr-FR" sz="2800" dirty="0">
                    <a:latin typeface="Calibri" panose="020F0502020204030204" pitchFamily="34" charset="0"/>
                  </a:rPr>
                  <a:t>énergie sombre </a:t>
                </a:r>
                <a:r>
                  <a:rPr lang="fr-FR" altLang="fr-FR" sz="2800" b="1" dirty="0">
                    <a:latin typeface="Calibri" panose="020F0502020204030204" pitchFamily="34" charset="0"/>
                  </a:rPr>
                  <a:t>répulsive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330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620688"/>
            <a:ext cx="6912768" cy="561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012160" y="3068960"/>
            <a:ext cx="1728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48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693387E-6C73-2852-9E99-AED8BC1E0064}"/>
              </a:ext>
            </a:extLst>
          </p:cNvPr>
          <p:cNvSpPr txBox="1"/>
          <p:nvPr/>
        </p:nvSpPr>
        <p:spPr>
          <a:xfrm>
            <a:off x="683568" y="260648"/>
            <a:ext cx="7272808" cy="5775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sz="32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3200" i="1" kern="100" dirty="0">
                <a:solidFill>
                  <a:srgbClr val="8A0FB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des questions auxquelles la physique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3200" i="1" kern="100" dirty="0">
                <a:solidFill>
                  <a:srgbClr val="8A0FB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 répond pas (pour l’instant…) 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sz="3200" i="1" kern="100" dirty="0">
              <a:solidFill>
                <a:srgbClr val="8A0FB1"/>
              </a:solidFill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Aft>
                <a:spcPts val="800"/>
              </a:spcAft>
            </a:pPr>
            <a:r>
              <a:rPr lang="fr-FR" sz="32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Quel est le moteur du temps ?</a:t>
            </a:r>
          </a:p>
          <a:p>
            <a:pPr lvl="2" algn="just">
              <a:lnSpc>
                <a:spcPct val="115000"/>
              </a:lnSpc>
              <a:spcAft>
                <a:spcPts val="800"/>
              </a:spcAft>
            </a:pPr>
            <a:endParaRPr lang="fr-FR" sz="3200" kern="100" dirty="0">
              <a:solidFill>
                <a:srgbClr val="0000FF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2">
              <a:lnSpc>
                <a:spcPct val="115000"/>
              </a:lnSpc>
              <a:spcAft>
                <a:spcPts val="800"/>
              </a:spcAft>
            </a:pPr>
            <a:r>
              <a:rPr lang="fr-FR" sz="32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Est-ce que le temps est un produit des événements ou bien est-ce qu’il accueille les évènements ?</a:t>
            </a:r>
            <a:endParaRPr lang="fr-FR" sz="3600" kern="100" dirty="0">
              <a:solidFill>
                <a:srgbClr val="0000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6282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67B3EED-EC6E-C18B-5A0F-10C23B90CCF4}"/>
              </a:ext>
            </a:extLst>
          </p:cNvPr>
          <p:cNvSpPr txBox="1"/>
          <p:nvPr/>
        </p:nvSpPr>
        <p:spPr>
          <a:xfrm>
            <a:off x="611560" y="692696"/>
            <a:ext cx="792088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0000"/>
                </a:solidFill>
                <a:latin typeface="+mj-lt"/>
              </a:rPr>
              <a:t>John Wheeler</a:t>
            </a:r>
          </a:p>
          <a:p>
            <a:pPr algn="just" eaLnBrk="1" hangingPunct="1"/>
            <a:r>
              <a:rPr lang="fr-FR" altLang="fr-FR" dirty="0">
                <a:solidFill>
                  <a:srgbClr val="000000"/>
                </a:solidFill>
                <a:latin typeface="+mj-lt"/>
              </a:rPr>
              <a:t>Le temps, c’est le meilleur moyen qu’a inventé la nature pour que tout n’arrive pas </a:t>
            </a:r>
          </a:p>
          <a:p>
            <a:pPr algn="just" eaLnBrk="1" hangingPunct="1"/>
            <a:r>
              <a:rPr lang="fr-FR" altLang="fr-FR" dirty="0">
                <a:solidFill>
                  <a:srgbClr val="000000"/>
                </a:solidFill>
                <a:latin typeface="+mj-lt"/>
              </a:rPr>
              <a:t>au même moment</a:t>
            </a:r>
            <a:r>
              <a:rPr lang="fr-FR" altLang="fr-FR" sz="2000" dirty="0">
                <a:solidFill>
                  <a:srgbClr val="8A0FB1"/>
                </a:solidFill>
                <a:latin typeface="+mj-lt"/>
              </a:rPr>
              <a:t>.</a:t>
            </a:r>
          </a:p>
          <a:p>
            <a:pPr algn="just"/>
            <a:endParaRPr lang="fr-FR" sz="1100" b="1" dirty="0">
              <a:solidFill>
                <a:srgbClr val="000000"/>
              </a:solidFill>
              <a:latin typeface="+mj-lt"/>
            </a:endParaRPr>
          </a:p>
          <a:p>
            <a:pPr algn="just">
              <a:spcAft>
                <a:spcPts val="0"/>
              </a:spcAft>
            </a:pPr>
            <a:endParaRPr lang="fr-FR" sz="1100" dirty="0">
              <a:solidFill>
                <a:srgbClr val="000000"/>
              </a:solidFill>
              <a:latin typeface="+mj-lt"/>
            </a:endParaRPr>
          </a:p>
          <a:p>
            <a:pPr algn="just"/>
            <a:r>
              <a:rPr lang="fr-FR" b="1" dirty="0">
                <a:solidFill>
                  <a:srgbClr val="000000"/>
                </a:solidFill>
                <a:latin typeface="+mj-lt"/>
              </a:rPr>
              <a:t>Henry Thoreau </a:t>
            </a:r>
            <a:endParaRPr lang="fr-FR" dirty="0">
              <a:solidFill>
                <a:srgbClr val="000000"/>
              </a:solidFill>
              <a:latin typeface="+mj-lt"/>
            </a:endParaRPr>
          </a:p>
          <a:p>
            <a:pPr algn="just"/>
            <a:r>
              <a:rPr lang="fr-FR" dirty="0">
                <a:solidFill>
                  <a:srgbClr val="000000"/>
                </a:solidFill>
                <a:latin typeface="+mj-lt"/>
              </a:rPr>
              <a:t>Il ne suffit pas de s'occuper ; les fourmis en font autant. La question est de savoir : à quoi occupons-nous notre temps ? </a:t>
            </a:r>
          </a:p>
          <a:p>
            <a:pPr algn="just"/>
            <a:endParaRPr lang="fr-FR" sz="1100" dirty="0">
              <a:solidFill>
                <a:srgbClr val="000000"/>
              </a:solidFill>
              <a:latin typeface="+mj-lt"/>
            </a:endParaRPr>
          </a:p>
          <a:p>
            <a:pPr algn="just"/>
            <a:endParaRPr lang="fr-FR" sz="1100" dirty="0">
              <a:solidFill>
                <a:srgbClr val="000000"/>
              </a:solidFill>
              <a:latin typeface="+mj-lt"/>
            </a:endParaRPr>
          </a:p>
          <a:p>
            <a:pPr algn="just">
              <a:spcAft>
                <a:spcPts val="0"/>
              </a:spcAft>
              <a:buNone/>
            </a:pPr>
            <a:r>
              <a:rPr lang="fr-CA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Amélie Nothomb</a:t>
            </a:r>
            <a:endParaRPr lang="fr-FR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+mj-lt"/>
              </a:rPr>
              <a:t>Le temps est une invention du mouvement. </a:t>
            </a:r>
          </a:p>
          <a:p>
            <a:pPr algn="just"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+mj-lt"/>
              </a:rPr>
              <a:t>Celui qui ne bouge pas ne voit pas le temps passer.</a:t>
            </a:r>
          </a:p>
          <a:p>
            <a:pPr algn="just"/>
            <a:endParaRPr lang="fr-FR" sz="11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just"/>
            <a:endParaRPr lang="fr-FR" sz="11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just"/>
            <a:r>
              <a:rPr lang="fr-FR" b="1" dirty="0">
                <a:solidFill>
                  <a:srgbClr val="000000"/>
                </a:solidFill>
                <a:latin typeface="+mj-lt"/>
              </a:rPr>
              <a:t>Jacques Prévert </a:t>
            </a:r>
            <a:endParaRPr lang="fr-FR" dirty="0">
              <a:solidFill>
                <a:srgbClr val="000000"/>
              </a:solidFill>
              <a:latin typeface="+mj-lt"/>
            </a:endParaRPr>
          </a:p>
          <a:p>
            <a:pPr algn="just"/>
            <a:r>
              <a:rPr lang="fr-FR" dirty="0">
                <a:solidFill>
                  <a:srgbClr val="000000"/>
                </a:solidFill>
                <a:latin typeface="+mj-lt"/>
              </a:rPr>
              <a:t>Le temps mène la vie dure à ceux qui veulent le tuer. </a:t>
            </a:r>
          </a:p>
          <a:p>
            <a:pPr algn="just">
              <a:spcAft>
                <a:spcPts val="0"/>
              </a:spcAft>
            </a:pPr>
            <a:endParaRPr lang="fr-FR" sz="1100" dirty="0">
              <a:solidFill>
                <a:srgbClr val="000000"/>
              </a:solidFill>
              <a:latin typeface="+mj-lt"/>
            </a:endParaRPr>
          </a:p>
          <a:p>
            <a:pPr algn="just">
              <a:spcAft>
                <a:spcPts val="0"/>
              </a:spcAft>
            </a:pPr>
            <a:endParaRPr lang="fr-FR" sz="1100" dirty="0">
              <a:solidFill>
                <a:srgbClr val="000000"/>
              </a:solidFill>
              <a:latin typeface="+mj-lt"/>
            </a:endParaRPr>
          </a:p>
          <a:p>
            <a:pPr algn="just"/>
            <a:r>
              <a:rPr lang="fr-FR" b="1" dirty="0">
                <a:solidFill>
                  <a:srgbClr val="000000"/>
                </a:solidFill>
                <a:latin typeface="+mj-lt"/>
              </a:rPr>
              <a:t>Jean Ferrat </a:t>
            </a:r>
            <a:endParaRPr lang="fr-FR" dirty="0">
              <a:solidFill>
                <a:srgbClr val="000000"/>
              </a:solidFill>
              <a:latin typeface="+mj-lt"/>
            </a:endParaRPr>
          </a:p>
          <a:p>
            <a:pPr algn="just"/>
            <a:r>
              <a:rPr lang="fr-FR" dirty="0">
                <a:solidFill>
                  <a:srgbClr val="000000"/>
                </a:solidFill>
                <a:latin typeface="+mj-lt"/>
              </a:rPr>
              <a:t>Pour les enfants des temps nouveaux, restera-t-il un chant d'oiseau ?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136432" y="6309320"/>
            <a:ext cx="18245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00FF"/>
                </a:solidFill>
              </a:rPr>
              <a:t>Chantiers de Sciences</a:t>
            </a:r>
          </a:p>
          <a:p>
            <a:pPr algn="ctr"/>
            <a:r>
              <a:rPr lang="fr-FR" sz="1200" dirty="0">
                <a:hlinkClick r:id="rId2"/>
              </a:rPr>
              <a:t>https://jcmarot.com</a:t>
            </a:r>
            <a:endParaRPr lang="fr-FR" sz="1200" dirty="0"/>
          </a:p>
          <a:p>
            <a:endParaRPr lang="fr-FR" dirty="0"/>
          </a:p>
        </p:txBody>
      </p:sp>
      <p:pic>
        <p:nvPicPr>
          <p:cNvPr id="5" name="Picture 2" descr="http://www.vide.fr/static/images/510x510-10845/Salvador-Dali-Montre-Molle-au-Moment.jpg">
            <a:extLst>
              <a:ext uri="{FF2B5EF4-FFF2-40B4-BE49-F238E27FC236}">
                <a16:creationId xmlns:a16="http://schemas.microsoft.com/office/drawing/2014/main" id="{6AFD7B76-EA44-80FE-A342-11025030A7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3" t="8424" r="12707" b="11548"/>
          <a:stretch/>
        </p:blipFill>
        <p:spPr bwMode="auto">
          <a:xfrm>
            <a:off x="5724128" y="2852936"/>
            <a:ext cx="2670293" cy="2232248"/>
          </a:xfrm>
          <a:prstGeom prst="rect">
            <a:avLst/>
          </a:prstGeom>
          <a:blipFill dpi="0" rotWithShape="1">
            <a:blip r:embed="rId4"/>
            <a:srcRect l="9244" t="8424" r="9244" b="11548"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7482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2162</Words>
  <Application>Microsoft Office PowerPoint</Application>
  <PresentationFormat>Affichage à l'écran (4:3)</PresentationFormat>
  <Paragraphs>360</Paragraphs>
  <Slides>49</Slides>
  <Notes>17</Notes>
  <HiddenSlides>0</HiddenSlides>
  <MMClips>11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49</vt:i4>
      </vt:variant>
    </vt:vector>
  </HeadingPairs>
  <TitlesOfParts>
    <vt:vector size="63" baseType="lpstr">
      <vt:lpstr>Arial</vt:lpstr>
      <vt:lpstr>Times New Roman</vt:lpstr>
      <vt:lpstr>Aptos</vt:lpstr>
      <vt:lpstr>Bauhaus 93</vt:lpstr>
      <vt:lpstr>Lexend</vt:lpstr>
      <vt:lpstr>Symbol</vt:lpstr>
      <vt:lpstr>Verdana</vt:lpstr>
      <vt:lpstr>Calibri</vt:lpstr>
      <vt:lpstr>Cambria Math</vt:lpstr>
      <vt:lpstr>Wingdings</vt:lpstr>
      <vt:lpstr>Wingdings 3</vt:lpstr>
      <vt:lpstr>Thème Office</vt:lpstr>
      <vt:lpstr>Equation</vt:lpstr>
      <vt:lpstr>Image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Sylvie Cordesse</cp:lastModifiedBy>
  <cp:revision>464</cp:revision>
  <dcterms:created xsi:type="dcterms:W3CDTF">2008-12-12T08:51:06Z</dcterms:created>
  <dcterms:modified xsi:type="dcterms:W3CDTF">2025-06-04T12:49:08Z</dcterms:modified>
</cp:coreProperties>
</file>