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68" d="100"/>
          <a:sy n="68" d="100"/>
        </p:scale>
        <p:origin x="57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A1A85A-E1C3-4A41-8787-3D36D1D2C3A3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DE7DC-B1AA-444B-A3A1-7559E2C139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930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DE7DC-B1AA-444B-A3A1-7559E2C1392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532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6A598F-2439-50A4-AE43-B75631BF2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ACECC08-D7D0-0550-A2CC-4A5CBE80F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3FE0D3-E0BC-FB51-BDB7-52888BD64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22CB-8803-4E25-B6A8-4BAAE6D12195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3396B4-F72C-7CDD-5A45-72A92CD15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263FE4-AC9F-988E-C4AE-3519DDD17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2532-EC69-4C38-9BED-66F37DB104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0290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DB2BD-9B03-54F2-B026-8F2A175AE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D96464-5FF1-1031-A0FC-920E23B03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4F2A5F5-5AF2-DA17-9733-3763E396E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22CB-8803-4E25-B6A8-4BAAE6D12195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F45044-7200-0F79-61DD-134588407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57B928-D08F-3B82-9729-1647E5150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2532-EC69-4C38-9BED-66F37DB104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0102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BDF12E-8CBF-AD78-EF86-4581B9760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3FE725-0A4B-FCCA-AFB1-91CB0648C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DE0641-9454-C5A1-D89F-285D3811F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22CB-8803-4E25-B6A8-4BAAE6D12195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B5B4D1-F1A1-3521-E5F8-C81824139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4EE695-EA6D-194F-B05E-63296C85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2532-EC69-4C38-9BED-66F37DB104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154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A7FD81-00C2-80FA-B446-03CE1D5DF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F4AD52-75E1-AF7C-3AA2-EA186F6B22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5478A78-4C74-82B7-F919-801456D4E2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7F9781-D8C1-5A57-84BA-CEB527C1A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22CB-8803-4E25-B6A8-4BAAE6D12195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13A6C-7C9E-97CE-89E5-94E940C51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5623E3A-4F7D-38CD-717E-5AC8C147D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2532-EC69-4C38-9BED-66F37DB104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951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D7C5DB-B6AF-2CB3-3058-CCB6DBFEA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B2357D1-EA34-60BA-DB36-CFB00880A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6D11FED-8172-6622-F9A0-3A6A26C1F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CA29883-0D11-06CE-43D6-6BC4F9858A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8232EF6-332E-336D-9BB6-EBB1E38A1F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ED6ADCA-6358-EB89-D6E2-45D883467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22CB-8803-4E25-B6A8-4BAAE6D12195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284B866-0FC9-4144-658E-DD5FB9974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CECAFFD-BA70-420B-9BB2-BD6E40AD7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2532-EC69-4C38-9BED-66F37DB104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87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63BE54-263B-6BE7-6778-CBACC964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CFE540-E574-AEB9-118C-30AF4FFA0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22CB-8803-4E25-B6A8-4BAAE6D12195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4484B9C-511C-2226-D76A-E23E16FC2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AC5E630-A401-CBDC-146D-CE74BEDD0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2532-EC69-4C38-9BED-66F37DB104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222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7B379F7-9E53-2580-50D5-A818548A0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22CB-8803-4E25-B6A8-4BAAE6D12195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FD3FE08-6453-804C-3152-BBA144742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764AA97-9201-0F99-EC9D-0E8F03418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2532-EC69-4C38-9BED-66F37DB104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4615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056A22-B574-26C3-C2E4-E2F967A25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0ABB20-97B1-4297-6581-29EAB157B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E2E890-6B47-FC34-46CE-D1656C0D7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5B6136-A001-3C22-F209-6B524CF66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22CB-8803-4E25-B6A8-4BAAE6D12195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79B13E3-119A-F040-6B0B-FCF82D6E8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15A824-E2BF-BA90-DF5F-ED59A7E6E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2532-EC69-4C38-9BED-66F37DB104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810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B0369E-E1B0-C447-E963-460AF1AA7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8667716-BE0C-1F6F-C9D8-C07C68F7BA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212DEF2-4566-93C5-FB26-B6CFD15414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4BBDC03-7F86-F686-BAD3-9111FCE43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22CB-8803-4E25-B6A8-4BAAE6D12195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DB4DEA-AD10-1095-34E0-C797A4354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912D93-47D3-8923-C107-CFCD78FAF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2532-EC69-4C38-9BED-66F37DB104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1824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64355E-1F31-C030-FBD3-B086EC5C4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65C3ED9-4B66-29AF-BB78-6256AC01E4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152BDC-E4B8-70D6-6290-37ECE439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22CB-8803-4E25-B6A8-4BAAE6D12195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0A6D9C-1A5F-764A-412A-1C92D879A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42D78D-E74D-6E50-39F7-C7FA66AF9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2532-EC69-4C38-9BED-66F37DB104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603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AEE0174-02E6-4A87-E6BC-8CBC981BFA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C6CB9B1-4355-028B-81FF-49CD46A55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D90BF0F-4C9A-73B9-7311-231438F05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22CB-8803-4E25-B6A8-4BAAE6D12195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C7DFB4-64DA-5F86-DF37-F7438AAD2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57E918-2217-78C2-F357-35EF0FB09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2532-EC69-4C38-9BED-66F37DB104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433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1000">
              <a:schemeClr val="bg1"/>
            </a:gs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24000">
              <a:schemeClr val="tx2">
                <a:lumMod val="12000"/>
                <a:lumOff val="88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2403D2B-EBC2-74E4-0420-936D58FB8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CA56C8-0B68-5B58-21BB-ED75BA450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56C7DF-6455-0D48-7EC7-A70A66A0A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6922CB-8803-4E25-B6A8-4BAAE6D12195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E914EC-1124-C8E5-EE86-EE0C63172A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E47032-5AED-CF95-5180-0F36C8F5C0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D42532-EC69-4C38-9BED-66F37DB104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9984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DC96B9B-4340-3C52-6487-1F65A22F6403}"/>
              </a:ext>
            </a:extLst>
          </p:cNvPr>
          <p:cNvSpPr txBox="1"/>
          <p:nvPr/>
        </p:nvSpPr>
        <p:spPr>
          <a:xfrm>
            <a:off x="1437920" y="843413"/>
            <a:ext cx="7234687" cy="5593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 marR="179705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fr-FR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seconde loi de Newton</a:t>
            </a:r>
            <a:r>
              <a:rPr lang="fr-FR" sz="24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appliquée au mobile de masse m </a:t>
            </a:r>
            <a:r>
              <a:rPr lang="fr-F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permet d’obtenir </a:t>
            </a:r>
            <a:r>
              <a:rPr lang="fr-FR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l’équation différentielle</a:t>
            </a:r>
            <a:r>
              <a:rPr lang="fr-FR" sz="24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 mouvement du centre d’inertie G du mobile dans le repère (O, </a:t>
            </a:r>
            <a:r>
              <a:rPr lang="fr-FR" sz="2400" dirty="0">
                <a:effectLst/>
                <a:latin typeface="EU Arrow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O correspondant à la position d’équilibre.</a:t>
            </a:r>
          </a:p>
          <a:p>
            <a:pPr marL="450215" marR="179705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7415" marR="179705" lvl="1" algn="just"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latin typeface="EU Arrow" panose="020B0604020202020204" pitchFamily="34" charset="2"/>
                <a:ea typeface="Calibri" panose="020F0502020204030204" pitchFamily="34" charset="0"/>
                <a:cs typeface="Times New Roman" panose="02020603050405020304" pitchFamily="18" charset="0"/>
              </a:rPr>
              <a:t>F </a:t>
            </a: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force de rappel du ressort proportionnelle à la variation de longueur (élasticité)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7415" marR="179705" lvl="1" algn="just">
              <a:lnSpc>
                <a:spcPct val="107000"/>
              </a:lnSpc>
              <a:spcAft>
                <a:spcPts val="800"/>
              </a:spcAft>
            </a:pPr>
            <a:endParaRPr lang="fr-FR" sz="2400" dirty="0">
              <a:latin typeface="EU Arrow" panose="020B0604020202020204" pitchFamily="34" charset="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7415" marR="179705" lvl="1" algn="just"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latin typeface="EU Arrow" panose="020B0604020202020204" pitchFamily="34" charset="2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poids de la masse m</a:t>
            </a:r>
          </a:p>
          <a:p>
            <a:pPr marL="450215" marR="179705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2400" b="1" dirty="0">
              <a:solidFill>
                <a:srgbClr val="0066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8E08FD6D-82D9-910B-6525-A9F60A32A419}"/>
              </a:ext>
            </a:extLst>
          </p:cNvPr>
          <p:cNvGrpSpPr/>
          <p:nvPr/>
        </p:nvGrpSpPr>
        <p:grpSpPr>
          <a:xfrm>
            <a:off x="9316206" y="1588990"/>
            <a:ext cx="1513226" cy="3470641"/>
            <a:chOff x="8907889" y="716046"/>
            <a:chExt cx="1513226" cy="3470641"/>
          </a:xfrm>
        </p:grpSpPr>
        <p:pic>
          <p:nvPicPr>
            <p:cNvPr id="6" name="Image 5" descr="Une image contenant ressort hélicoïdal, printemps, nature&#10;&#10;Le contenu généré par l’IA peut être incorrect.">
              <a:extLst>
                <a:ext uri="{FF2B5EF4-FFF2-40B4-BE49-F238E27FC236}">
                  <a16:creationId xmlns:a16="http://schemas.microsoft.com/office/drawing/2014/main" id="{E9C1468E-F04F-19DA-C91D-1119E51E6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1362" y="716046"/>
              <a:ext cx="651510" cy="2607945"/>
            </a:xfrm>
            <a:prstGeom prst="rect">
              <a:avLst/>
            </a:prstGeom>
          </p:spPr>
        </p:pic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4A0A65BA-7664-F89C-3924-EDFFA30F559A}"/>
                </a:ext>
              </a:extLst>
            </p:cNvPr>
            <p:cNvCxnSpPr>
              <a:cxnSpLocks/>
            </p:cNvCxnSpPr>
            <p:nvPr/>
          </p:nvCxnSpPr>
          <p:spPr>
            <a:xfrm>
              <a:off x="9857117" y="3140015"/>
              <a:ext cx="0" cy="104667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B7B86454-58F5-ED1F-336C-8D41C69D562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857117" y="1495245"/>
              <a:ext cx="0" cy="1644770"/>
            </a:xfrm>
            <a:prstGeom prst="straightConnector1">
              <a:avLst/>
            </a:prstGeom>
            <a:ln w="38100">
              <a:solidFill>
                <a:srgbClr val="00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3031369C-ADCC-E40B-F68F-75E94F66E6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51034" y="958215"/>
              <a:ext cx="0" cy="315371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DBF0A217-7A57-3365-375D-7E97B8FDC3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71607" y="2523568"/>
              <a:ext cx="144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8523662-9FA6-A22C-3FC9-B1682A589289}"/>
                </a:ext>
              </a:extLst>
            </p:cNvPr>
            <p:cNvSpPr txBox="1"/>
            <p:nvPr/>
          </p:nvSpPr>
          <p:spPr>
            <a:xfrm>
              <a:off x="8907889" y="2317632"/>
              <a:ext cx="2628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O</a:t>
              </a:r>
            </a:p>
          </p:txBody>
        </p: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6EB8AA23-10BF-EDE8-BB8F-DFB76F8ADD8C}"/>
                </a:ext>
              </a:extLst>
            </p:cNvPr>
            <p:cNvCxnSpPr>
              <a:cxnSpLocks/>
            </p:cNvCxnSpPr>
            <p:nvPr/>
          </p:nvCxnSpPr>
          <p:spPr>
            <a:xfrm>
              <a:off x="9352120" y="2535070"/>
              <a:ext cx="0" cy="343961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975890D-3715-8806-3146-AD997B5FEDAF}"/>
                </a:ext>
              </a:extLst>
            </p:cNvPr>
            <p:cNvSpPr txBox="1"/>
            <p:nvPr/>
          </p:nvSpPr>
          <p:spPr>
            <a:xfrm>
              <a:off x="9088142" y="2678976"/>
              <a:ext cx="2568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>
                  <a:solidFill>
                    <a:srgbClr val="00B050"/>
                  </a:solidFill>
                  <a:effectLst/>
                  <a:latin typeface="EU Arrow"/>
                  <a:ea typeface="Calibri" panose="020F0502020204030204" pitchFamily="34" charset="0"/>
                  <a:cs typeface="Times New Roman" panose="02020603050405020304" pitchFamily="18" charset="0"/>
                </a:rPr>
                <a:t>i</a:t>
              </a:r>
              <a:endParaRPr lang="fr-FR" sz="2000" b="1" dirty="0">
                <a:solidFill>
                  <a:srgbClr val="00B050"/>
                </a:solidFill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A29C10DC-1678-8048-415E-FD3024BD9B4B}"/>
                </a:ext>
              </a:extLst>
            </p:cNvPr>
            <p:cNvSpPr txBox="1"/>
            <p:nvPr/>
          </p:nvSpPr>
          <p:spPr>
            <a:xfrm>
              <a:off x="10079355" y="1619908"/>
              <a:ext cx="3417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>
                  <a:solidFill>
                    <a:srgbClr val="0066FF"/>
                  </a:solidFill>
                  <a:latin typeface="EU Arrow" panose="020B0604020202020204" pitchFamily="34" charset="2"/>
                </a:rPr>
                <a:t>F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1C921A9D-64CD-E9AA-4C07-BB29F3D2378F}"/>
                </a:ext>
              </a:extLst>
            </p:cNvPr>
            <p:cNvSpPr txBox="1"/>
            <p:nvPr/>
          </p:nvSpPr>
          <p:spPr>
            <a:xfrm>
              <a:off x="9989575" y="3477827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  <a:latin typeface="EU Arrow" panose="020B0604020202020204" pitchFamily="34" charset="2"/>
                </a:rPr>
                <a:t>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1065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61A1689-8C81-C744-30C8-80D74DF2DCBF}"/>
                  </a:ext>
                </a:extLst>
              </p:cNvPr>
              <p:cNvSpPr txBox="1"/>
              <p:nvPr/>
            </p:nvSpPr>
            <p:spPr>
              <a:xfrm>
                <a:off x="1984076" y="948905"/>
                <a:ext cx="7441721" cy="46980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0215" marR="179705"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fr-FR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À l’équilibre :  </a:t>
                </a:r>
                <a:r>
                  <a:rPr lang="fr-FR" sz="2000" dirty="0">
                    <a:latin typeface="EU Arrow" panose="020B0604020202020204" pitchFamily="34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P</a:t>
                </a:r>
                <a:r>
                  <a:rPr lang="fr-FR" sz="2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</a:t>
                </a:r>
                <a:r>
                  <a:rPr lang="fr-FR" sz="2000" dirty="0">
                    <a:latin typeface="EU Arrow" panose="020B0604020202020204" pitchFamily="34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F</a:t>
                </a:r>
                <a:r>
                  <a:rPr lang="fr-FR" sz="2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:r>
                  <a:rPr lang="fr-FR" sz="2000" dirty="0">
                    <a:latin typeface="EU Arrow" panose="020B0604020202020204" pitchFamily="34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0</a:t>
                </a:r>
                <a:r>
                  <a:rPr lang="fr-FR" sz="2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</a:t>
                </a:r>
                <a:r>
                  <a:rPr lang="fr-FR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donc     m g - k </a:t>
                </a:r>
                <a:r>
                  <a:rPr lang="fr-FR" sz="2400" dirty="0">
                    <a:latin typeface="Symbol" panose="05050102010706020507" pitchFamily="18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D</a:t>
                </a:r>
                <a:r>
                  <a:rPr lang="fr-FR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</a:t>
                </a:r>
                <a:r>
                  <a:rPr lang="fr-FR" sz="2400" baseline="-25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</a:t>
                </a:r>
                <a:r>
                  <a:rPr lang="fr-FR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0</a:t>
                </a:r>
              </a:p>
              <a:p>
                <a:pPr marL="450215" marR="179705" algn="just">
                  <a:lnSpc>
                    <a:spcPct val="107000"/>
                  </a:lnSpc>
                  <a:spcAft>
                    <a:spcPts val="800"/>
                  </a:spcAft>
                </a:pPr>
                <a:endParaRPr lang="fr-FR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0215" marR="179705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En mouvement, avec la seconde loi de Newton :  </a:t>
                </a:r>
              </a:p>
              <a:p>
                <a:pPr marL="450215" marR="179705"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2400" dirty="0">
                    <a:solidFill>
                      <a:srgbClr val="0066FF"/>
                    </a:solidFill>
                    <a:latin typeface="EU Arrow" panose="020B0604020202020204" pitchFamily="34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F</a:t>
                </a:r>
                <a:r>
                  <a:rPr lang="fr-FR" sz="2400" dirty="0">
                    <a:solidFill>
                      <a:srgbClr val="0066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</a:t>
                </a:r>
                <a:r>
                  <a:rPr lang="fr-FR" sz="2400" dirty="0">
                    <a:solidFill>
                      <a:srgbClr val="0066FF"/>
                    </a:solidFill>
                    <a:latin typeface="EU Arrow" panose="020B0604020202020204" pitchFamily="34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P</a:t>
                </a:r>
                <a:r>
                  <a:rPr lang="fr-FR" sz="2400" dirty="0">
                    <a:solidFill>
                      <a:srgbClr val="0066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m </a:t>
                </a:r>
                <a:r>
                  <a:rPr lang="fr-FR" sz="2400" dirty="0">
                    <a:solidFill>
                      <a:srgbClr val="0066FF"/>
                    </a:solidFill>
                    <a:latin typeface="EU Arrow" panose="020B0604020202020204" pitchFamily="34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</a:p>
              <a:p>
                <a:pPr marL="450215" marR="179705" algn="just">
                  <a:lnSpc>
                    <a:spcPct val="107000"/>
                  </a:lnSpc>
                  <a:spcAft>
                    <a:spcPts val="800"/>
                  </a:spcAft>
                </a:pPr>
                <a:endParaRPr lang="fr-FR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0215" marR="179705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Or F = - k (</a:t>
                </a:r>
                <a:r>
                  <a:rPr lang="fr-FR" sz="2400" dirty="0">
                    <a:latin typeface="Symbol" panose="05050102010706020507" pitchFamily="18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D</a:t>
                </a:r>
                <a:r>
                  <a:rPr lang="fr-FR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</a:t>
                </a:r>
                <a:r>
                  <a:rPr lang="fr-FR" sz="2400" baseline="-25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 </a:t>
                </a:r>
                <a:r>
                  <a:rPr lang="fr-FR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 x)   alors   - k (</a:t>
                </a:r>
                <a:r>
                  <a:rPr lang="fr-FR" sz="2400" dirty="0">
                    <a:latin typeface="Symbol" panose="05050102010706020507" pitchFamily="18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D</a:t>
                </a:r>
                <a:r>
                  <a:rPr lang="fr-FR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</a:t>
                </a:r>
                <a:r>
                  <a:rPr lang="fr-FR" sz="2400" baseline="-25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 </a:t>
                </a:r>
                <a:r>
                  <a:rPr lang="fr-FR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 x) + m g = m a</a:t>
                </a:r>
              </a:p>
              <a:p>
                <a:pPr marL="450215" marR="179705" algn="just">
                  <a:lnSpc>
                    <a:spcPct val="107000"/>
                  </a:lnSpc>
                  <a:spcAft>
                    <a:spcPts val="800"/>
                  </a:spcAft>
                </a:pPr>
                <a:endParaRPr lang="fr-FR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0215" marR="179705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Et donc </a:t>
                </a:r>
                <a:r>
                  <a:rPr lang="fr-FR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      </a:t>
                </a:r>
              </a:p>
              <a:p>
                <a:pPr marL="450215" marR="179705"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2400" b="1" dirty="0">
                    <a:solidFill>
                      <a:srgbClr val="0066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k x = m a = 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400" b="1" i="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d</m:t>
                        </m:r>
                        <m:r>
                          <m:rPr>
                            <m:nor/>
                          </m:rPr>
                          <a:rPr lang="fr-FR" sz="2400" b="1" i="0" baseline="3000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fr-FR" sz="2400" b="1" i="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2400" b="1" i="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dt</m:t>
                        </m:r>
                        <m:r>
                          <m:rPr>
                            <m:nor/>
                          </m:rPr>
                          <a:rPr lang="fr-FR" sz="2400" b="1" i="0" baseline="3000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</a:t>
                </a:r>
                <a:r>
                  <a:rPr lang="fr-FR" sz="2400" b="1" dirty="0">
                    <a:solidFill>
                      <a:srgbClr val="0066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donc       </a:t>
                </a:r>
                <a:r>
                  <a:rPr lang="fr-FR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400" b="1" i="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d</m:t>
                        </m:r>
                        <m:r>
                          <m:rPr>
                            <m:nor/>
                          </m:rPr>
                          <a:rPr lang="fr-FR" sz="2400" b="1" i="0" baseline="3000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fr-FR" sz="2400" b="1" i="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2400" b="1" i="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dt</m:t>
                        </m:r>
                        <m:r>
                          <m:rPr>
                            <m:nor/>
                          </m:rPr>
                          <a:rPr lang="fr-FR" sz="2400" b="1" i="0" baseline="3000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FR" sz="2400" b="1" dirty="0">
                    <a:solidFill>
                      <a:srgbClr val="0066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400" b="1" i="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k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2400" b="1" i="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m</m:t>
                        </m:r>
                      </m:den>
                    </m:f>
                    <m:r>
                      <a:rPr lang="fr-FR" sz="2400" b="1" i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fr-FR" sz="2400" b="1" i="0" dirty="0">
                    <a:solidFill>
                      <a:srgbClr val="0066FF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x</a:t>
                </a:r>
                <a:endParaRPr lang="fr-FR" sz="2400" dirty="0"/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61A1689-8C81-C744-30C8-80D74DF2DC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4076" y="948905"/>
                <a:ext cx="7441721" cy="4698017"/>
              </a:xfrm>
              <a:prstGeom prst="rect">
                <a:avLst/>
              </a:prstGeom>
              <a:blipFill>
                <a:blip r:embed="rId2"/>
                <a:stretch>
                  <a:fillRect t="-1169" b="-64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44DE43DA-E978-6356-5C7C-320E9BB0D2F2}"/>
              </a:ext>
            </a:extLst>
          </p:cNvPr>
          <p:cNvSpPr/>
          <p:nvPr/>
        </p:nvSpPr>
        <p:spPr>
          <a:xfrm>
            <a:off x="6912634" y="4742296"/>
            <a:ext cx="1771291" cy="1166799"/>
          </a:xfrm>
          <a:prstGeom prst="rect">
            <a:avLst/>
          </a:prstGeom>
          <a:noFill/>
          <a:ln>
            <a:solidFill>
              <a:srgbClr val="00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25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B5A869D-0C53-9E62-3E12-93CF723CCA01}"/>
                  </a:ext>
                </a:extLst>
              </p:cNvPr>
              <p:cNvSpPr txBox="1"/>
              <p:nvPr/>
            </p:nvSpPr>
            <p:spPr>
              <a:xfrm>
                <a:off x="1012166" y="541304"/>
                <a:ext cx="10087154" cy="59430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0215" marR="179705"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La solution de cette équation différentielle est de forme sinusoïdale </a:t>
                </a:r>
                <a:r>
                  <a:rPr lang="fr-FR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endParaRPr lang="fr-FR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0215" marR="179705"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fr-FR" sz="2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 = </a:t>
                </a:r>
                <a:r>
                  <a:rPr lang="fr-FR" sz="2400" b="1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fr-FR" sz="2400" b="1" baseline="-250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</a:t>
                </a:r>
                <a:r>
                  <a:rPr lang="fr-FR" sz="2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sin(</a:t>
                </a:r>
                <a:r>
                  <a:rPr lang="fr-FR" sz="2400" b="1" dirty="0">
                    <a:effectLst/>
                    <a:latin typeface="Symbol" panose="05050102010706020507" pitchFamily="18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w</a:t>
                </a:r>
                <a:r>
                  <a:rPr lang="fr-FR" sz="2400" b="1" baseline="-25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</a:t>
                </a:r>
                <a:r>
                  <a:rPr lang="fr-FR" sz="2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 + </a:t>
                </a:r>
                <a:r>
                  <a:rPr lang="fr-FR" sz="2400" b="1" dirty="0">
                    <a:effectLst/>
                    <a:latin typeface="Symbol" panose="05050102010706020507" pitchFamily="18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f</a:t>
                </a:r>
                <a:r>
                  <a:rPr lang="fr-FR" sz="2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450215" marR="179705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fr-FR" sz="2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avec    </a:t>
                </a:r>
                <a:r>
                  <a:rPr lang="fr-FR" sz="2000" b="1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fr-FR" sz="2000" b="1" baseline="-250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</a:t>
                </a:r>
                <a:r>
                  <a:rPr lang="fr-FR" sz="20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: amplitude</a:t>
                </a:r>
                <a:r>
                  <a:rPr lang="fr-FR" sz="2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(m)</a:t>
                </a:r>
                <a:endParaRPr lang="fr-FR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1153160" marR="179705" indent="-342900">
                  <a:lnSpc>
                    <a:spcPct val="107000"/>
                  </a:lnSpc>
                  <a:spcAft>
                    <a:spcPts val="800"/>
                  </a:spcAft>
                  <a:buFont typeface="Symbol" panose="05050102010706020507" pitchFamily="18" charset="2"/>
                  <a:buChar char=" "/>
                </a:pPr>
                <a:r>
                  <a:rPr lang="fr-FR" sz="2000" b="1" dirty="0">
                    <a:effectLst/>
                    <a:latin typeface="Symbol" panose="05050102010706020507" pitchFamily="18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 w</a:t>
                </a:r>
                <a:r>
                  <a:rPr lang="fr-FR" sz="2000" b="1" baseline="-25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</a:t>
                </a:r>
                <a:r>
                  <a:rPr lang="fr-FR" sz="20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: pulsation</a:t>
                </a:r>
                <a:r>
                  <a:rPr lang="fr-FR" sz="2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(rad.s</a:t>
                </a:r>
                <a:r>
                  <a:rPr lang="fr-FR" sz="2000" baseline="30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-1</a:t>
                </a:r>
                <a:r>
                  <a:rPr lang="fr-FR" sz="2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r>
                  <a:rPr lang="fr-FR" sz="1600" b="1" dirty="0">
                    <a:latin typeface="Symbol" panose="05050102010706020507" pitchFamily="18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</a:t>
                </a:r>
                <a:r>
                  <a:rPr lang="fr-FR" sz="2000" b="1" dirty="0">
                    <a:latin typeface="Symbol" panose="05050102010706020507" pitchFamily="18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w</a:t>
                </a:r>
                <a:r>
                  <a:rPr lang="fr-FR" sz="2000" b="1" baseline="-25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</a:t>
                </a:r>
                <a:r>
                  <a:rPr lang="fr-FR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= 2</a:t>
                </a:r>
                <a:r>
                  <a:rPr lang="fr-FR" sz="2000" b="1" dirty="0">
                    <a:latin typeface="Symbol" panose="05050102010706020507" pitchFamily="18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p</a:t>
                </a:r>
                <a:r>
                  <a:rPr lang="fr-FR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/ T</a:t>
                </a:r>
                <a:r>
                  <a:rPr lang="fr-FR" sz="2000" b="1" baseline="-25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</a:t>
                </a:r>
                <a:r>
                  <a:rPr lang="fr-FR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2</a:t>
                </a:r>
                <a:r>
                  <a:rPr lang="fr-FR" sz="2000" b="1" dirty="0">
                    <a:latin typeface="Symbol" panose="05050102010706020507" pitchFamily="18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p</a:t>
                </a:r>
                <a:r>
                  <a:rPr lang="fr-FR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f</a:t>
                </a:r>
                <a:r>
                  <a:rPr lang="fr-FR" sz="2000" b="1" baseline="-25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</a:t>
                </a:r>
                <a:r>
                  <a:rPr lang="fr-FR" sz="2000" baseline="-25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</a:t>
                </a:r>
              </a:p>
              <a:p>
                <a:pPr marL="1096010" marR="179705" indent="-285750" algn="ctr">
                  <a:lnSpc>
                    <a:spcPct val="107000"/>
                  </a:lnSpc>
                  <a:spcAft>
                    <a:spcPts val="800"/>
                  </a:spcAft>
                  <a:buFont typeface="Symbol" panose="05050102010706020507" pitchFamily="18" charset="2"/>
                  <a:buChar char=" "/>
                </a:pPr>
                <a:r>
                  <a:rPr lang="fr-FR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période</a:t>
                </a:r>
                <a:r>
                  <a:rPr lang="fr-FR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propre T</a:t>
                </a:r>
                <a:r>
                  <a:rPr lang="fr-FR" baseline="-25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 </a:t>
                </a:r>
                <a:r>
                  <a:rPr lang="fr-FR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(s)</a:t>
                </a:r>
                <a:r>
                  <a:rPr lang="fr-FR" baseline="-25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et </a:t>
                </a:r>
                <a:r>
                  <a:rPr lang="fr-FR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fréquence</a:t>
                </a:r>
                <a:r>
                  <a:rPr lang="fr-FR" baseline="-25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propre f</a:t>
                </a:r>
                <a:r>
                  <a:rPr lang="fr-FR" baseline="-25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 </a:t>
                </a:r>
                <a:r>
                  <a:rPr lang="fr-FR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(s</a:t>
                </a:r>
                <a:r>
                  <a:rPr lang="fr-FR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-1</a:t>
                </a:r>
                <a:r>
                  <a:rPr lang="fr-FR" baseline="-25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Hz)</a:t>
                </a:r>
                <a:endParaRPr lang="fr-FR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1243330" marR="179705" indent="-342900">
                  <a:lnSpc>
                    <a:spcPct val="107000"/>
                  </a:lnSpc>
                  <a:spcAft>
                    <a:spcPts val="800"/>
                  </a:spcAft>
                  <a:buFont typeface="Symbol" panose="05050102010706020507" pitchFamily="18" charset="2"/>
                  <a:buChar char=" "/>
                </a:pPr>
                <a:r>
                  <a:rPr lang="fr-FR" sz="2000" b="1" dirty="0">
                    <a:effectLst/>
                    <a:latin typeface="Symbol" panose="05050102010706020507" pitchFamily="18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f</a:t>
                </a:r>
                <a:r>
                  <a:rPr lang="fr-FR" sz="20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: phase à l’origine</a:t>
                </a:r>
                <a:r>
                  <a:rPr lang="fr-FR" sz="2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des dates (situation à t = 0)</a:t>
                </a:r>
              </a:p>
              <a:p>
                <a:pPr marL="1243330" marR="179705" indent="-342900">
                  <a:lnSpc>
                    <a:spcPct val="107000"/>
                  </a:lnSpc>
                  <a:spcAft>
                    <a:spcPts val="800"/>
                  </a:spcAft>
                  <a:buFont typeface="Symbol" panose="05050102010706020507" pitchFamily="18" charset="2"/>
                  <a:buChar char=" "/>
                </a:pPr>
                <a:endPara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900430" marR="179705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En effet la double dérivation de la fonction sinusoïdale donne : </a:t>
                </a:r>
                <a:endParaRPr lang="fr-FR" sz="2400" i="1" dirty="0">
                  <a:solidFill>
                    <a:srgbClr val="0066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900430" marR="179705"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400" b="1" i="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d</m:t>
                        </m:r>
                        <m:r>
                          <m:rPr>
                            <m:nor/>
                          </m:rPr>
                          <a:rPr lang="fr-FR" sz="2400" b="1" i="0" baseline="3000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fr-FR" sz="2400" b="1" i="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2400" b="1" i="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dt</m:t>
                        </m:r>
                        <m:r>
                          <m:rPr>
                            <m:nor/>
                          </m:rPr>
                          <a:rPr lang="fr-FR" sz="2400" b="1" i="0" baseline="3000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rgbClr val="0066FF"/>
                    </a:solidFill>
                    <a:effectLst/>
                    <a:latin typeface="Symbol" panose="05050102010706020507" pitchFamily="18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 = - </a:t>
                </a:r>
                <a:r>
                  <a:rPr lang="fr-FR" sz="2400" b="1" dirty="0">
                    <a:solidFill>
                      <a:srgbClr val="0066FF"/>
                    </a:solidFill>
                    <a:latin typeface="Symbol" panose="05050102010706020507" pitchFamily="18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w</a:t>
                </a:r>
                <a:r>
                  <a:rPr lang="fr-FR" sz="2400" b="1" baseline="-25000" dirty="0">
                    <a:solidFill>
                      <a:srgbClr val="0066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</a:t>
                </a:r>
                <a:r>
                  <a:rPr lang="fr-FR" sz="2400" b="1" baseline="30000" dirty="0">
                    <a:solidFill>
                      <a:srgbClr val="0066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fr-FR" sz="2400" b="1" dirty="0">
                    <a:solidFill>
                      <a:srgbClr val="0066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x</a:t>
                </a:r>
              </a:p>
              <a:p>
                <a:pPr marL="900430" marR="179705"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fr-FR" sz="2400" b="1" dirty="0">
                  <a:solidFill>
                    <a:srgbClr val="0066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900430" marR="179705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fr-FR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Et par identification avec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400" b="1" i="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d</m:t>
                        </m:r>
                        <m:r>
                          <m:rPr>
                            <m:nor/>
                          </m:rPr>
                          <a:rPr lang="fr-FR" sz="2400" b="1" i="0" baseline="3000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fr-FR" sz="2400" b="1" i="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2400" b="1" i="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dt</m:t>
                        </m:r>
                        <m:r>
                          <m:rPr>
                            <m:nor/>
                          </m:rPr>
                          <a:rPr lang="fr-FR" sz="2400" b="1" i="0" baseline="3000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FR" sz="2400" b="1" dirty="0">
                    <a:solidFill>
                      <a:srgbClr val="0066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:r>
                  <a:rPr lang="fr-FR" sz="2400" b="1" dirty="0">
                    <a:solidFill>
                      <a:srgbClr val="0066FF"/>
                    </a:solidFill>
                    <a:effectLst/>
                    <a:latin typeface="Symbol" panose="05050102010706020507" pitchFamily="18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-</a:t>
                </a:r>
                <a:r>
                  <a:rPr lang="fr-FR" sz="2400" b="1" dirty="0">
                    <a:solidFill>
                      <a:srgbClr val="0066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400" b="1" i="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k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2400" b="1" i="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m</m:t>
                        </m:r>
                      </m:den>
                    </m:f>
                    <m:r>
                      <a:rPr lang="fr-FR" sz="2400" b="1" i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fr-FR" sz="2400" b="1" i="0" dirty="0">
                    <a:solidFill>
                      <a:srgbClr val="0066FF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x</a:t>
                </a:r>
                <a:endParaRPr lang="fr-FR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0215" marR="179705"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fr-FR" dirty="0"/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B5A869D-0C53-9E62-3E12-93CF723CCA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166" y="541304"/>
                <a:ext cx="10087154" cy="5943037"/>
              </a:xfrm>
              <a:prstGeom prst="rect">
                <a:avLst/>
              </a:prstGeom>
              <a:blipFill>
                <a:blip r:embed="rId2"/>
                <a:stretch>
                  <a:fillRect t="-7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3951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F7197C1-2AEF-D672-A8BA-B4260518F698}"/>
              </a:ext>
            </a:extLst>
          </p:cNvPr>
          <p:cNvSpPr txBox="1"/>
          <p:nvPr/>
        </p:nvSpPr>
        <p:spPr>
          <a:xfrm>
            <a:off x="931653" y="910465"/>
            <a:ext cx="7545238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 marR="179705"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obtient : 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49FBCC9-FC38-164F-206C-4D4B3B6B9990}"/>
                  </a:ext>
                </a:extLst>
              </p:cNvPr>
              <p:cNvSpPr/>
              <p:nvPr/>
            </p:nvSpPr>
            <p:spPr>
              <a:xfrm>
                <a:off x="4469560" y="4282638"/>
                <a:ext cx="2500582" cy="1409359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 algn="ctr"/>
                <a:r>
                  <a:rPr lang="fr-FR" sz="2800" b="1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fr-FR" b="1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fr-FR" sz="3200" b="1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fr-FR" sz="2800" b="1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fr-FR" sz="2800" b="1" kern="1200" dirty="0">
                    <a:solidFill>
                      <a:srgbClr val="000000"/>
                    </a:solidFill>
                    <a:effectLst/>
                    <a:latin typeface="Symbol" panose="05050102010706020507" pitchFamily="18" charset="2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14:m>
                  <m:oMath xmlns:m="http://schemas.openxmlformats.org/officeDocument/2006/math">
                    <m:r>
                      <a:rPr lang="fr-FR" sz="3200" b="1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fr-FR" sz="3200" b="1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3200" b="1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fr-FR" sz="3200" b="1" kern="120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m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fr-FR" sz="3200" b="1" kern="120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k</m:t>
                            </m:r>
                          </m:den>
                        </m:f>
                        <m:r>
                          <a:rPr lang="fr-FR" sz="3200" b="1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fr-FR" sz="2800" b="1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fr-FR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49FBCC9-FC38-164F-206C-4D4B3B6B99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9560" y="4282638"/>
                <a:ext cx="2500582" cy="140935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C08DB61-62B9-E22D-31E3-1714E9BACC30}"/>
                  </a:ext>
                </a:extLst>
              </p:cNvPr>
              <p:cNvSpPr txBox="1"/>
              <p:nvPr/>
            </p:nvSpPr>
            <p:spPr>
              <a:xfrm>
                <a:off x="4937722" y="1402971"/>
                <a:ext cx="1564257" cy="7809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800" b="1" dirty="0">
                    <a:solidFill>
                      <a:srgbClr val="0066FF"/>
                    </a:solidFill>
                    <a:latin typeface="Symbol" panose="05050102010706020507" pitchFamily="18" charset="2"/>
                    <a:ea typeface="Calibri" panose="020F0502020204030204" pitchFamily="34" charset="0"/>
                    <a:cs typeface="Times New Roman" panose="02020603050405020304" pitchFamily="18" charset="0"/>
                  </a:rPr>
                  <a:t>w</a:t>
                </a:r>
                <a:r>
                  <a:rPr lang="fr-FR" sz="2800" b="1" baseline="-25000" dirty="0">
                    <a:solidFill>
                      <a:srgbClr val="0066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</a:t>
                </a:r>
                <a:r>
                  <a:rPr lang="fr-FR" sz="2800" b="1" baseline="30000" dirty="0">
                    <a:solidFill>
                      <a:srgbClr val="0066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fr-FR" sz="2800" b="1" dirty="0">
                    <a:solidFill>
                      <a:srgbClr val="0066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800" b="1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800" b="1" i="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k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2800" b="1" i="0" smtClean="0">
                            <a:solidFill>
                              <a:srgbClr val="0066FF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m</m:t>
                        </m:r>
                      </m:den>
                    </m:f>
                  </m:oMath>
                </a14:m>
                <a:r>
                  <a:rPr lang="fr-FR" sz="2800" b="1" dirty="0">
                    <a:solidFill>
                      <a:srgbClr val="0066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fr-FR" sz="2800" dirty="0"/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C08DB61-62B9-E22D-31E3-1714E9BACC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7722" y="1402971"/>
                <a:ext cx="1564257" cy="780919"/>
              </a:xfrm>
              <a:prstGeom prst="rect">
                <a:avLst/>
              </a:prstGeom>
              <a:blipFill>
                <a:blip r:embed="rId3"/>
                <a:stretch>
                  <a:fillRect l="-8171" b="-1015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>
            <a:extLst>
              <a:ext uri="{FF2B5EF4-FFF2-40B4-BE49-F238E27FC236}">
                <a16:creationId xmlns:a16="http://schemas.microsoft.com/office/drawing/2014/main" id="{02E2C5ED-6513-9966-2522-C72C1C14C191}"/>
              </a:ext>
            </a:extLst>
          </p:cNvPr>
          <p:cNvSpPr txBox="1"/>
          <p:nvPr/>
        </p:nvSpPr>
        <p:spPr>
          <a:xfrm>
            <a:off x="1112808" y="2631384"/>
            <a:ext cx="7545238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 marR="179705"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Donc : 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0BBD15D-D242-68E0-2E61-E4F30B4EFD2A}"/>
              </a:ext>
            </a:extLst>
          </p:cNvPr>
          <p:cNvSpPr txBox="1"/>
          <p:nvPr/>
        </p:nvSpPr>
        <p:spPr>
          <a:xfrm>
            <a:off x="3536829" y="3227433"/>
            <a:ext cx="6096000" cy="5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53160" marR="179705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 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r-FR" sz="2800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2</a:t>
            </a:r>
            <a:r>
              <a:rPr lang="fr-FR" sz="2800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fr-FR" sz="2800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800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2800" baseline="-25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259C4F-8EAA-F480-428C-ED95A27EDD8C}"/>
              </a:ext>
            </a:extLst>
          </p:cNvPr>
          <p:cNvSpPr/>
          <p:nvPr/>
        </p:nvSpPr>
        <p:spPr>
          <a:xfrm>
            <a:off x="4313208" y="4232694"/>
            <a:ext cx="2840966" cy="1322717"/>
          </a:xfrm>
          <a:prstGeom prst="rect">
            <a:avLst/>
          </a:prstGeom>
          <a:noFill/>
          <a:ln>
            <a:solidFill>
              <a:srgbClr val="00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8007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A8387BC-9EEC-58AF-3354-51D607FF66EE}"/>
              </a:ext>
            </a:extLst>
          </p:cNvPr>
          <p:cNvSpPr txBox="1"/>
          <p:nvPr/>
        </p:nvSpPr>
        <p:spPr>
          <a:xfrm>
            <a:off x="2041585" y="744842"/>
            <a:ext cx="8287109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solidFill>
                  <a:srgbClr val="FF0000"/>
                </a:solidFill>
              </a:rPr>
              <a:t>Mais</a:t>
            </a:r>
          </a:p>
          <a:p>
            <a:r>
              <a:rPr lang="fr-FR" i="1" dirty="0">
                <a:solidFill>
                  <a:srgbClr val="0066FF"/>
                </a:solidFill>
              </a:rPr>
              <a:t>     </a:t>
            </a:r>
          </a:p>
          <a:p>
            <a:pPr lvl="1"/>
            <a:r>
              <a:rPr lang="fr-FR" sz="3600" i="1" dirty="0">
                <a:solidFill>
                  <a:srgbClr val="0066FF"/>
                </a:solidFill>
              </a:rPr>
              <a:t>On a négligé :</a:t>
            </a:r>
          </a:p>
          <a:p>
            <a:endParaRPr lang="fr-FR" sz="1600" dirty="0"/>
          </a:p>
          <a:p>
            <a:pPr lvl="4"/>
            <a:r>
              <a:rPr lang="fr-FR" sz="3600" i="1" dirty="0"/>
              <a:t>La masse du ressort </a:t>
            </a:r>
          </a:p>
          <a:p>
            <a:pPr lvl="4"/>
            <a:r>
              <a:rPr lang="fr-FR" sz="2400" i="1" dirty="0"/>
              <a:t>(qui est lui-aussi en mouvement)</a:t>
            </a:r>
            <a:endParaRPr lang="fr-FR" sz="3600" i="1" dirty="0"/>
          </a:p>
          <a:p>
            <a:pPr lvl="4"/>
            <a:endParaRPr lang="fr-FR" sz="3600" i="1" dirty="0"/>
          </a:p>
          <a:p>
            <a:pPr lvl="4"/>
            <a:r>
              <a:rPr lang="fr-FR" sz="3600" i="1" dirty="0"/>
              <a:t>Les frottements</a:t>
            </a:r>
          </a:p>
          <a:p>
            <a:endParaRPr lang="fr-FR" sz="3600" i="1" dirty="0">
              <a:solidFill>
                <a:srgbClr val="0066FF"/>
              </a:solidFill>
            </a:endParaRPr>
          </a:p>
          <a:p>
            <a:pPr lvl="1"/>
            <a:r>
              <a:rPr lang="fr-FR" sz="3600" i="1" dirty="0">
                <a:solidFill>
                  <a:srgbClr val="0066FF"/>
                </a:solidFill>
              </a:rPr>
              <a:t>On a supposé </a:t>
            </a:r>
            <a:r>
              <a:rPr lang="fr-FR" sz="3600" i="1" dirty="0"/>
              <a:t>l’élasticité du ressort</a:t>
            </a:r>
          </a:p>
          <a:p>
            <a:pPr lvl="4"/>
            <a:endParaRPr lang="fr-FR" sz="3600" i="1" dirty="0"/>
          </a:p>
        </p:txBody>
      </p:sp>
    </p:spTree>
    <p:extLst>
      <p:ext uri="{BB962C8B-B14F-4D97-AF65-F5344CB8AC3E}">
        <p14:creationId xmlns:p14="http://schemas.microsoft.com/office/powerpoint/2010/main" val="35543769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281</Words>
  <Application>Microsoft Office PowerPoint</Application>
  <PresentationFormat>Grand écran</PresentationFormat>
  <Paragraphs>45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Cambria Math</vt:lpstr>
      <vt:lpstr>EU Arrow</vt:lpstr>
      <vt:lpstr>Symbol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jean claude marot</dc:creator>
  <cp:lastModifiedBy>jean claude marot</cp:lastModifiedBy>
  <cp:revision>11</cp:revision>
  <dcterms:created xsi:type="dcterms:W3CDTF">2025-03-23T17:59:42Z</dcterms:created>
  <dcterms:modified xsi:type="dcterms:W3CDTF">2025-03-25T11:00:50Z</dcterms:modified>
</cp:coreProperties>
</file>