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1" r:id="rId6"/>
    <p:sldId id="262" r:id="rId7"/>
    <p:sldId id="260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6" autoAdjust="0"/>
    <p:restoredTop sz="94660"/>
  </p:normalViewPr>
  <p:slideViewPr>
    <p:cSldViewPr snapToGrid="0">
      <p:cViewPr varScale="1">
        <p:scale>
          <a:sx n="76" d="100"/>
          <a:sy n="76" d="100"/>
        </p:scale>
        <p:origin x="672" y="3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31EE0D-D33B-0C73-63FA-8D092C18A9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6BB15B0-E69E-49AC-775B-BD71EEF6B5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13606FC-932A-9307-2DA9-CA727FA19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890A0-CC5B-4AF7-B32C-678C4BDDA65D}" type="datetimeFigureOut">
              <a:rPr lang="fr-FR" smtClean="0"/>
              <a:t>31/07/2025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4556250-BFA9-288B-1BC7-B47587579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74CBFD-5F56-F285-30AA-F99BEF0A7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74D48-7328-4690-9FC5-596BD075F0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9650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29A874-5E6C-9441-B1FD-638575440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30CF909-D095-9101-E340-AEEAB17AC8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137384A-EB99-F9A7-EE3A-D5EAEBFDA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890A0-CC5B-4AF7-B32C-678C4BDDA65D}" type="datetimeFigureOut">
              <a:rPr lang="fr-FR" smtClean="0"/>
              <a:t>31/07/2025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720CDAC-2036-044B-A749-3DDC5FD6F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FF8AC5-CA65-0011-9615-DE7F5DBCA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74D48-7328-4690-9FC5-596BD075F0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6833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D6D30E-9916-7F1D-4780-4A5219D4D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B83ED39-7A29-F4D3-91E9-6D1B47DA0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65ACF7D-2B68-69B7-4C9C-6C08379C0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890A0-CC5B-4AF7-B32C-678C4BDDA65D}" type="datetimeFigureOut">
              <a:rPr lang="fr-FR" smtClean="0"/>
              <a:t>31/07/2025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C34EDD-5A69-67B8-821D-D64A6B1D9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0820A3E-A93C-BD72-B5C6-221024AA2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74D48-7328-4690-9FC5-596BD075F0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874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A106C4-2DB8-238D-74DB-5B3B55EA7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3C0A6BC-F295-8AF7-4F3D-516C446C79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68A8EC6-C727-3A6A-0649-227D4364C2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2698E5E-4437-5235-1C6D-A7870DE10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890A0-CC5B-4AF7-B32C-678C4BDDA65D}" type="datetimeFigureOut">
              <a:rPr lang="fr-FR" smtClean="0"/>
              <a:t>31/07/2025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0392F26-8CF3-8359-2AD2-CB95FB4AA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4B7709F-C773-037B-1763-E1FE6CB61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74D48-7328-4690-9FC5-596BD075F0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699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8DB585-E3AC-7DD4-8ACB-89B29B1D4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DD03B7E-90A1-4529-8714-FA3AE2454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41D38F1-A0E1-C27A-4870-5B68C68993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B72EDDB-3B3B-8A35-16F5-6AB115AAD1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07CAF12-8340-3C94-C0AC-FEA3E5E537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84FC0E-15D4-8E80-3224-885043E6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890A0-CC5B-4AF7-B32C-678C4BDDA65D}" type="datetimeFigureOut">
              <a:rPr lang="fr-FR" smtClean="0"/>
              <a:t>31/07/2025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91197F6-EC7B-ECE6-8DC2-D12136D77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345DC4F-4A0A-2357-736D-5EF9554DB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74D48-7328-4690-9FC5-596BD075F0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7037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CCA328-961E-DC10-1A62-9AE60E54F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52AE9F6-FECA-E84F-72D9-2BE3E2536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890A0-CC5B-4AF7-B32C-678C4BDDA65D}" type="datetimeFigureOut">
              <a:rPr lang="fr-FR" smtClean="0"/>
              <a:t>31/07/2025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266A8AB-CF61-6E1A-14FB-14573B801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0BD3A31-8AA1-9CA9-2DD6-D7C41FA2F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74D48-7328-4690-9FC5-596BD075F0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9103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5120B50-512E-5F9A-98EA-81CDADE27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890A0-CC5B-4AF7-B32C-678C4BDDA65D}" type="datetimeFigureOut">
              <a:rPr lang="fr-FR" smtClean="0"/>
              <a:t>31/07/2025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B7F574B-BE47-4E26-914B-2CC580C48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21C6752-53C0-5A23-B94C-86A47884E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74D48-7328-4690-9FC5-596BD075F0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0186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4BA6B9-B262-8455-8FE5-0DCAF6A01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BA09DC9-641A-16F1-AC53-991A6FD6B7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F994BE0-9119-B441-B249-D29DB67D6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B5A9A98-F98C-5516-6A2E-5B21F6C07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890A0-CC5B-4AF7-B32C-678C4BDDA65D}" type="datetimeFigureOut">
              <a:rPr lang="fr-FR" smtClean="0"/>
              <a:t>31/07/2025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EF288BD-F64E-F862-80D6-EBAE4D7E9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13BA0DB-2696-54A5-3909-F74BC5052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74D48-7328-4690-9FC5-596BD075F0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7668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F96968-1386-EE26-100B-599956253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644C43C-E78D-650A-A082-8BECCC392F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303D4BB-0732-065D-4C9F-A62CD51001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C9DC09D-7517-4F3D-0D4D-5BA56633F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890A0-CC5B-4AF7-B32C-678C4BDDA65D}" type="datetimeFigureOut">
              <a:rPr lang="fr-FR" smtClean="0"/>
              <a:t>31/07/2025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0B89795-9A86-EF11-580A-C4465A99A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6C3A8C-55CD-4FCB-AC82-1478D82A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74D48-7328-4690-9FC5-596BD075F0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6384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AE3954-F6BB-D93B-D786-032525547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EF30101-2C59-1202-2FDF-D0CCB86FCE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CB5DEE5-6029-D302-9A58-CBF7B374F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890A0-CC5B-4AF7-B32C-678C4BDDA65D}" type="datetimeFigureOut">
              <a:rPr lang="fr-FR" smtClean="0"/>
              <a:t>31/07/2025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76D74E2-6BA6-84EB-0CC9-C1FF548BD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189122-3907-258E-CB93-46CB021EA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74D48-7328-4690-9FC5-596BD075F0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2089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6AD153F-6834-2C2E-FF33-BEEB2A452B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6A1D833-C33C-4D6E-EDB0-F72D8BEBF3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93EBB6-D679-AFD2-E2F7-201B89A5B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890A0-CC5B-4AF7-B32C-678C4BDDA65D}" type="datetimeFigureOut">
              <a:rPr lang="fr-FR" smtClean="0"/>
              <a:t>31/07/2025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95C636C-FFE4-2BED-F536-50D956B6B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460F09B-DB56-BDEB-83A4-66853E351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74D48-7328-4690-9FC5-596BD075F0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8097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16DDCC2-3A6B-EF1A-55A9-B7E88B285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0605498-576A-47E1-6807-FF1F171A4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8264A08-E59D-DD35-79FF-4B13ED7909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3890A0-CC5B-4AF7-B32C-678C4BDDA65D}" type="datetimeFigureOut">
              <a:rPr lang="fr-FR" smtClean="0"/>
              <a:t>31/07/2025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D9188A4-D989-A142-B9B1-AC2A97D5DA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D88687C-B3E7-3C19-5738-31C8789C66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074D48-7328-4690-9FC5-596BD075F0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7104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Th%C3%A9orie_des_cordes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Th%C3%A9orie_des_supercordes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strosurf.com/luxorion/gravite-quantique-boucles-lqg2.htm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7234A76-6305-CC00-712C-A24BB7C51D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734"/>
          <a:stretch/>
        </p:blipFill>
        <p:spPr>
          <a:xfrm>
            <a:off x="1828799" y="2049904"/>
            <a:ext cx="3812255" cy="380750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3117976-8914-B2FB-D8FD-5A5BD3F5ACC5}"/>
              </a:ext>
            </a:extLst>
          </p:cNvPr>
          <p:cNvSpPr txBox="1"/>
          <p:nvPr/>
        </p:nvSpPr>
        <p:spPr>
          <a:xfrm>
            <a:off x="1828799" y="583107"/>
            <a:ext cx="38122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/>
              <a:t>Tourbillons de </a:t>
            </a:r>
          </a:p>
          <a:p>
            <a:pPr algn="ctr"/>
            <a:r>
              <a:rPr lang="fr-FR" sz="2800" b="1" dirty="0"/>
              <a:t>Descartes (1644) : </a:t>
            </a:r>
            <a:r>
              <a:rPr lang="fr-FR" sz="2800" b="1" i="1" dirty="0"/>
              <a:t>interaction de contact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DA89AF2-7C28-E9A0-FB5A-83529FCCD2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5221" y="2049904"/>
            <a:ext cx="3997194" cy="379925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E92186D-651B-0CE0-C1C1-51FF75AE7F76}"/>
              </a:ext>
            </a:extLst>
          </p:cNvPr>
          <p:cNvSpPr txBox="1"/>
          <p:nvPr/>
        </p:nvSpPr>
        <p:spPr>
          <a:xfrm>
            <a:off x="7027209" y="568116"/>
            <a:ext cx="45132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/>
              <a:t>Gravitations de </a:t>
            </a:r>
          </a:p>
          <a:p>
            <a:pPr algn="ctr"/>
            <a:r>
              <a:rPr lang="fr-FR" sz="2800" b="1" dirty="0"/>
              <a:t>Newton (1687) : </a:t>
            </a:r>
            <a:r>
              <a:rPr lang="fr-FR" sz="2800" b="1" i="1" dirty="0"/>
              <a:t>interaction à distance</a:t>
            </a:r>
          </a:p>
        </p:txBody>
      </p:sp>
    </p:spTree>
    <p:extLst>
      <p:ext uri="{BB962C8B-B14F-4D97-AF65-F5344CB8AC3E}">
        <p14:creationId xmlns:p14="http://schemas.microsoft.com/office/powerpoint/2010/main" val="3727146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C40778F-FEB5-C6B1-755B-F071502D18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616" y="1797362"/>
            <a:ext cx="3605239" cy="35480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D545902-677F-F33D-5A98-B7DF0A870B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4899" y="1787836"/>
            <a:ext cx="3952904" cy="355761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481DFB-7674-A73D-AEC6-62EA3111467E}"/>
              </a:ext>
            </a:extLst>
          </p:cNvPr>
          <p:cNvSpPr txBox="1"/>
          <p:nvPr/>
        </p:nvSpPr>
        <p:spPr>
          <a:xfrm>
            <a:off x="1561770" y="802414"/>
            <a:ext cx="36724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chemeClr val="accent6">
                    <a:lumMod val="75000"/>
                  </a:schemeClr>
                </a:solidFill>
              </a:rPr>
              <a:t>Champ de gravitation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084AF30-5680-B4B5-516B-053D108BA23D}"/>
              </a:ext>
            </a:extLst>
          </p:cNvPr>
          <p:cNvSpPr txBox="1"/>
          <p:nvPr/>
        </p:nvSpPr>
        <p:spPr>
          <a:xfrm>
            <a:off x="7491711" y="802414"/>
            <a:ext cx="34043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chemeClr val="accent6">
                    <a:lumMod val="75000"/>
                  </a:schemeClr>
                </a:solidFill>
              </a:rPr>
              <a:t>Force de gravitation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BB0717E-8ADB-8A97-611D-CE0875868F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9319" y="5483125"/>
            <a:ext cx="1824051" cy="90964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5372562-1178-72CC-201E-B8871011C3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6481" y="5435500"/>
            <a:ext cx="3814790" cy="957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60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Quale è la causa della gravità">
            <a:extLst>
              <a:ext uri="{FF2B5EF4-FFF2-40B4-BE49-F238E27FC236}">
                <a16:creationId xmlns:a16="http://schemas.microsoft.com/office/drawing/2014/main" id="{12503E62-1964-E969-EABD-7FD1407AD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566" y="1752108"/>
            <a:ext cx="6446900" cy="426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6AE9D65-3AE7-3512-32A0-983E4B2513F9}"/>
              </a:ext>
            </a:extLst>
          </p:cNvPr>
          <p:cNvSpPr txBox="1"/>
          <p:nvPr/>
        </p:nvSpPr>
        <p:spPr>
          <a:xfrm>
            <a:off x="1308166" y="775987"/>
            <a:ext cx="81184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Relativité générale : courbure de l’espace-temps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684EDE4-D408-8590-423E-8CE0DB44DB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5985" y="2122431"/>
            <a:ext cx="2581294" cy="108109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2B1F528-930E-D7AF-B8BC-8D00B48568C3}"/>
              </a:ext>
            </a:extLst>
          </p:cNvPr>
          <p:cNvSpPr txBox="1"/>
          <p:nvPr/>
        </p:nvSpPr>
        <p:spPr>
          <a:xfrm>
            <a:off x="7812095" y="3000855"/>
            <a:ext cx="12266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Tenseur</a:t>
            </a:r>
          </a:p>
          <a:p>
            <a:pPr algn="ctr"/>
            <a:r>
              <a:rPr lang="fr-FR" dirty="0"/>
              <a:t>d’Einstein</a:t>
            </a:r>
          </a:p>
          <a:p>
            <a:pPr algn="ctr"/>
            <a:r>
              <a:rPr lang="fr-FR" dirty="0"/>
              <a:t>(courbure)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8C5AE5C-7603-1382-D68C-353B95083BC2}"/>
              </a:ext>
            </a:extLst>
          </p:cNvPr>
          <p:cNvSpPr txBox="1"/>
          <p:nvPr/>
        </p:nvSpPr>
        <p:spPr>
          <a:xfrm>
            <a:off x="9598631" y="3203526"/>
            <a:ext cx="1760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Tenseur</a:t>
            </a:r>
          </a:p>
          <a:p>
            <a:pPr algn="ctr"/>
            <a:r>
              <a:rPr lang="fr-FR" dirty="0"/>
              <a:t>matière-énergie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C8454B0-A1A8-D0E4-4B69-8AC0619334FE}"/>
              </a:ext>
            </a:extLst>
          </p:cNvPr>
          <p:cNvSpPr txBox="1"/>
          <p:nvPr/>
        </p:nvSpPr>
        <p:spPr>
          <a:xfrm>
            <a:off x="7587524" y="3924185"/>
            <a:ext cx="18391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géométrie de </a:t>
            </a:r>
          </a:p>
          <a:p>
            <a:pPr algn="ctr"/>
            <a:r>
              <a:rPr lang="fr-FR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l'espace-temps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A2523E0-D42A-C64C-AC54-1E714EDEF305}"/>
              </a:ext>
            </a:extLst>
          </p:cNvPr>
          <p:cNvSpPr txBox="1"/>
          <p:nvPr/>
        </p:nvSpPr>
        <p:spPr>
          <a:xfrm>
            <a:off x="9525583" y="3885958"/>
            <a:ext cx="20164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contenu de </a:t>
            </a:r>
          </a:p>
          <a:p>
            <a:pPr algn="ctr"/>
            <a:r>
              <a:rPr lang="fr-FR" sz="1800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l'espace-temps.</a:t>
            </a:r>
            <a:endParaRPr lang="fr-FR" sz="1800" b="1" dirty="0"/>
          </a:p>
        </p:txBody>
      </p:sp>
    </p:spTree>
    <p:extLst>
      <p:ext uri="{BB962C8B-B14F-4D97-AF65-F5344CB8AC3E}">
        <p14:creationId xmlns:p14="http://schemas.microsoft.com/office/powerpoint/2010/main" val="3623986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D9CF78E5-DE74-A378-36FE-9FA8BA1A67D5}"/>
              </a:ext>
            </a:extLst>
          </p:cNvPr>
          <p:cNvGrpSpPr/>
          <p:nvPr/>
        </p:nvGrpSpPr>
        <p:grpSpPr>
          <a:xfrm>
            <a:off x="2792864" y="1274077"/>
            <a:ext cx="6606271" cy="3669583"/>
            <a:chOff x="2178794" y="1413113"/>
            <a:chExt cx="7620000" cy="4286250"/>
          </a:xfrm>
        </p:grpSpPr>
        <p:pic>
          <p:nvPicPr>
            <p:cNvPr id="1026" name="Picture 2" descr="Figure caption">
              <a:extLst>
                <a:ext uri="{FF2B5EF4-FFF2-40B4-BE49-F238E27FC236}">
                  <a16:creationId xmlns:a16="http://schemas.microsoft.com/office/drawing/2014/main" id="{E787C97D-B2A7-A38B-1EBD-E618C32CF1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78794" y="1413113"/>
              <a:ext cx="7620000" cy="4286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013B91E1-800C-FFC1-2E72-F448E9592F86}"/>
                </a:ext>
              </a:extLst>
            </p:cNvPr>
            <p:cNvSpPr txBox="1"/>
            <p:nvPr/>
          </p:nvSpPr>
          <p:spPr>
            <a:xfrm>
              <a:off x="4642063" y="5393790"/>
              <a:ext cx="3588336" cy="3055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100" b="0" i="0" dirty="0">
                  <a:solidFill>
                    <a:schemeClr val="bg1"/>
                  </a:solidFill>
                  <a:effectLst/>
                  <a:latin typeface="Source Sans Pro" panose="020B0503030403020204" pitchFamily="34" charset="0"/>
                </a:rPr>
                <a:t>Y. Gominet/Paris </a:t>
              </a:r>
              <a:r>
                <a:rPr lang="fr-FR" sz="1100" b="0" i="0" dirty="0" err="1">
                  <a:solidFill>
                    <a:schemeClr val="bg1"/>
                  </a:solidFill>
                  <a:effectLst/>
                  <a:latin typeface="Source Sans Pro" panose="020B0503030403020204" pitchFamily="34" charset="0"/>
                </a:rPr>
                <a:t>Observatory</a:t>
              </a:r>
              <a:endParaRPr lang="fr-FR" sz="1100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9315F43A-825E-AF56-F737-5A45F10B617B}"/>
              </a:ext>
            </a:extLst>
          </p:cNvPr>
          <p:cNvSpPr txBox="1"/>
          <p:nvPr/>
        </p:nvSpPr>
        <p:spPr>
          <a:xfrm>
            <a:off x="1005466" y="485903"/>
            <a:ext cx="94628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Gravitation quantique  : échange de gravitons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72E69B7-7B50-B182-A767-36C45DD70636}"/>
              </a:ext>
            </a:extLst>
          </p:cNvPr>
          <p:cNvSpPr txBox="1"/>
          <p:nvPr/>
        </p:nvSpPr>
        <p:spPr>
          <a:xfrm>
            <a:off x="1272785" y="5314880"/>
            <a:ext cx="975900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i="0" dirty="0">
                <a:solidFill>
                  <a:srgbClr val="2021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graviton serait le </a:t>
            </a:r>
            <a:r>
              <a:rPr lang="fr-FR" sz="20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quantum </a:t>
            </a:r>
            <a:r>
              <a:rPr lang="fr-FR" sz="2000" b="1" i="0" dirty="0">
                <a:solidFill>
                  <a:srgbClr val="2021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la force gravitationnelle</a:t>
            </a:r>
            <a:r>
              <a:rPr lang="fr-FR" sz="2000" dirty="0">
                <a:solidFill>
                  <a:srgbClr val="2021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/>
            <a:r>
              <a:rPr lang="fr-FR" sz="2000" dirty="0">
                <a:solidFill>
                  <a:srgbClr val="2021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la même façon que </a:t>
            </a:r>
          </a:p>
          <a:p>
            <a:pPr algn="ctr"/>
            <a:r>
              <a:rPr lang="fr-FR" sz="2000" b="1" dirty="0">
                <a:solidFill>
                  <a:srgbClr val="2021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photon est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 particule médiatrice de l’interaction électromagnétique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fr-FR" sz="2000" dirty="0">
                <a:solidFill>
                  <a:srgbClr val="2021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089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E786F28B-2503-28F1-1609-631DB961196B}"/>
              </a:ext>
            </a:extLst>
          </p:cNvPr>
          <p:cNvSpPr txBox="1"/>
          <p:nvPr/>
        </p:nvSpPr>
        <p:spPr>
          <a:xfrm>
            <a:off x="1370103" y="796627"/>
            <a:ext cx="1019547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i="0" dirty="0">
                <a:solidFill>
                  <a:srgbClr val="0066FF"/>
                </a:solidFill>
                <a:effectLst/>
                <a:latin typeface="Arial" panose="020B0604020202020204" pitchFamily="34" charset="0"/>
              </a:rPr>
              <a:t>Les théories des cordes et supercordes…</a:t>
            </a:r>
            <a:r>
              <a:rPr lang="fr-FR" sz="2800" b="0" i="0" dirty="0">
                <a:solidFill>
                  <a:srgbClr val="0066FF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endParaRPr lang="fr-FR" sz="2800" dirty="0">
              <a:solidFill>
                <a:srgbClr val="0066FF"/>
              </a:solidFill>
              <a:latin typeface="Arial" panose="020B0604020202020204" pitchFamily="34" charset="0"/>
            </a:endParaRPr>
          </a:p>
          <a:p>
            <a:endParaRPr lang="fr-FR" sz="2000" b="0" i="0" dirty="0">
              <a:effectLst/>
              <a:latin typeface="Arial" panose="020B0604020202020204" pitchFamily="34" charset="0"/>
            </a:endParaRPr>
          </a:p>
          <a:p>
            <a:r>
              <a:rPr lang="fr-FR" sz="2000" b="0" i="0">
                <a:effectLst/>
                <a:latin typeface="Arial" panose="020B0604020202020204" pitchFamily="34" charset="0"/>
              </a:rPr>
              <a:t>Les </a:t>
            </a:r>
            <a:r>
              <a:rPr lang="fr-FR" sz="2000" b="0" i="0" u="none" strike="noStrike" dirty="0">
                <a:effectLst/>
                <a:latin typeface="Arial" panose="020B0604020202020204" pitchFamily="34" charset="0"/>
              </a:rPr>
              <a:t>particules </a:t>
            </a:r>
            <a:r>
              <a:rPr lang="fr-FR" sz="2000" b="0" i="0" dirty="0">
                <a:effectLst/>
                <a:latin typeface="Arial" panose="020B0604020202020204" pitchFamily="34" charset="0"/>
              </a:rPr>
              <a:t>sont représentées par des objets unidimensionnels, les « </a:t>
            </a:r>
            <a:r>
              <a:rPr lang="fr-FR" sz="2000" b="0" i="0" u="none" strike="noStrike" dirty="0">
                <a:effectLst/>
                <a:latin typeface="Arial" panose="020B0604020202020204" pitchFamily="34" charset="0"/>
              </a:rPr>
              <a:t>cordes »</a:t>
            </a:r>
            <a:r>
              <a:rPr lang="fr-FR" sz="2000" b="0" i="0" dirty="0">
                <a:effectLst/>
                <a:latin typeface="Arial" panose="020B0604020202020204" pitchFamily="34" charset="0"/>
              </a:rPr>
              <a:t>.</a:t>
            </a:r>
            <a:endParaRPr lang="fr-FR" sz="2000" dirty="0"/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89D72A42-581E-E332-F87E-5C41EF88AF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048" y="2592835"/>
            <a:ext cx="8359829" cy="3031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141A2D6-E15A-0BEE-7795-486783936140}"/>
              </a:ext>
            </a:extLst>
          </p:cNvPr>
          <p:cNvSpPr txBox="1"/>
          <p:nvPr/>
        </p:nvSpPr>
        <p:spPr>
          <a:xfrm>
            <a:off x="2468356" y="5122613"/>
            <a:ext cx="6094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rgbClr val="0066FF"/>
                </a:solidFill>
                <a:hlinkClick r:id="rId3"/>
              </a:rPr>
              <a:t>https://fr.wikipedia.org/wiki/Th%C3%A9orie_des_cordes</a:t>
            </a:r>
            <a:endParaRPr lang="fr-FR" sz="1600" dirty="0">
              <a:solidFill>
                <a:srgbClr val="0066FF"/>
              </a:solidFill>
            </a:endParaRPr>
          </a:p>
          <a:p>
            <a:endParaRPr lang="fr-FR" sz="1600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781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DDCAD0FF-2861-6596-88BB-E8EFF8B4D4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3300" y="868470"/>
            <a:ext cx="4497049" cy="4497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43D7244-FCB1-EB2F-7845-F4A929E3BF11}"/>
              </a:ext>
            </a:extLst>
          </p:cNvPr>
          <p:cNvSpPr txBox="1"/>
          <p:nvPr/>
        </p:nvSpPr>
        <p:spPr>
          <a:xfrm>
            <a:off x="2856876" y="4941333"/>
            <a:ext cx="609494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>
                <a:hlinkClick r:id="rId3"/>
              </a:rPr>
              <a:t>https://fr.wikipedia.org/wiki/Th%C3%A9orie_des_supercordes</a:t>
            </a:r>
            <a:endParaRPr lang="fr-FR" sz="1200" dirty="0"/>
          </a:p>
          <a:p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D8E2189-4475-5B7D-D1CE-8DD237337F51}"/>
              </a:ext>
            </a:extLst>
          </p:cNvPr>
          <p:cNvSpPr txBox="1"/>
          <p:nvPr/>
        </p:nvSpPr>
        <p:spPr>
          <a:xfrm>
            <a:off x="991651" y="1639668"/>
            <a:ext cx="4917265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le problème le plus fondamental en </a:t>
            </a:r>
            <a:r>
              <a:rPr lang="fr-FR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</a:rPr>
              <a:t>physique théorique</a:t>
            </a:r>
            <a:r>
              <a:rPr lang="fr-FR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est la </a:t>
            </a:r>
            <a:r>
              <a:rPr lang="fr-FR" sz="2000" b="1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</a:rPr>
              <a:t>grande unification</a:t>
            </a:r>
            <a:r>
              <a:rPr lang="fr-FR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ou, autrement dit, l'harmonisation de la théorie de la </a:t>
            </a:r>
            <a:r>
              <a:rPr lang="fr-FR" sz="2000" b="1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</a:rPr>
              <a:t>relativité générale</a:t>
            </a:r>
            <a:r>
              <a:rPr lang="fr-FR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qui décrit la </a:t>
            </a:r>
            <a:r>
              <a:rPr lang="fr-FR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</a:rPr>
              <a:t>gravité</a:t>
            </a:r>
            <a:r>
              <a:rPr lang="fr-FR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et s'applique bien aux grandes structures (</a:t>
            </a:r>
            <a:r>
              <a:rPr lang="fr-FR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</a:rPr>
              <a:t>étoiles</a:t>
            </a:r>
            <a:r>
              <a:rPr lang="fr-FR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fr-FR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</a:rPr>
              <a:t>planètes</a:t>
            </a:r>
            <a:r>
              <a:rPr lang="fr-FR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fr-FR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</a:rPr>
              <a:t>galaxies</a:t>
            </a:r>
            <a:r>
              <a:rPr lang="fr-FR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), et de la </a:t>
            </a:r>
            <a:r>
              <a:rPr lang="fr-FR" sz="2000" b="1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</a:rPr>
              <a:t>mécanique quantique</a:t>
            </a:r>
            <a:r>
              <a:rPr lang="fr-FR" sz="2000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fr-FR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qui décrit les trois autres </a:t>
            </a:r>
            <a:r>
              <a:rPr lang="fr-FR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</a:rPr>
              <a:t>forces fondamentales</a:t>
            </a:r>
            <a:r>
              <a:rPr lang="fr-FR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connues : électromagnétique (EM), l'interaction faible (W) et forte (S).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7739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C4BC077-AAF3-BE95-E6A0-9FC8DD3EBA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948" y="1136329"/>
            <a:ext cx="6045846" cy="3598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6C91644-7594-F36B-2D94-E59CD69EFC52}"/>
              </a:ext>
            </a:extLst>
          </p:cNvPr>
          <p:cNvSpPr txBox="1"/>
          <p:nvPr/>
        </p:nvSpPr>
        <p:spPr>
          <a:xfrm>
            <a:off x="3617343" y="4473437"/>
            <a:ext cx="49573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rgbClr val="0066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http://www.astrosurf.com/luxorion/gravite-quantique-boucles-lqg2.htm</a:t>
            </a:r>
            <a:endParaRPr lang="fr-FR" sz="1200" dirty="0">
              <a:solidFill>
                <a:srgbClr val="0066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solidFill>
                <a:srgbClr val="0066FF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F55B46-B667-54F3-B431-93D3FE0E39F8}"/>
              </a:ext>
            </a:extLst>
          </p:cNvPr>
          <p:cNvSpPr txBox="1"/>
          <p:nvPr/>
        </p:nvSpPr>
        <p:spPr>
          <a:xfrm>
            <a:off x="1209045" y="4890758"/>
            <a:ext cx="10012394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0" i="0" dirty="0">
                <a:solidFill>
                  <a:srgbClr val="008000"/>
                </a:solidFill>
                <a:effectLst/>
                <a:latin typeface="Trebuchet MS" panose="020B0603020202020204" pitchFamily="34" charset="0"/>
              </a:rPr>
              <a:t>Pour les partisans de la </a:t>
            </a:r>
            <a:r>
              <a:rPr lang="fr-FR" sz="2000" b="1" i="0" dirty="0">
                <a:solidFill>
                  <a:srgbClr val="008000"/>
                </a:solidFill>
                <a:effectLst/>
                <a:latin typeface="Trebuchet MS" panose="020B0603020202020204" pitchFamily="34" charset="0"/>
              </a:rPr>
              <a:t>gravitation quantique à boucles </a:t>
            </a:r>
            <a:r>
              <a:rPr lang="fr-FR" sz="2000" b="0" i="0" dirty="0">
                <a:solidFill>
                  <a:srgbClr val="008000"/>
                </a:solidFill>
                <a:effectLst/>
                <a:latin typeface="Trebuchet MS" panose="020B0603020202020204" pitchFamily="34" charset="0"/>
              </a:rPr>
              <a:t>(LQG)</a:t>
            </a:r>
            <a:r>
              <a:rPr lang="fr-FR" b="0" i="0" dirty="0">
                <a:solidFill>
                  <a:srgbClr val="008000"/>
                </a:solidFill>
                <a:effectLst/>
                <a:latin typeface="Trebuchet MS" panose="020B0603020202020204" pitchFamily="34" charset="0"/>
              </a:rPr>
              <a:t>, </a:t>
            </a:r>
          </a:p>
          <a:p>
            <a:pPr algn="ctr"/>
            <a:r>
              <a:rPr lang="fr-FR" sz="2000" b="1" i="0" dirty="0">
                <a:solidFill>
                  <a:srgbClr val="008000"/>
                </a:solidFill>
                <a:effectLst/>
                <a:latin typeface="Trebuchet MS" panose="020B0603020202020204" pitchFamily="34" charset="0"/>
              </a:rPr>
              <a:t>l’espace-temps serait discontinu </a:t>
            </a:r>
          </a:p>
          <a:p>
            <a:pPr algn="ctr"/>
            <a:r>
              <a:rPr lang="fr-FR" b="0" i="0" dirty="0">
                <a:solidFill>
                  <a:srgbClr val="008000"/>
                </a:solidFill>
                <a:effectLst/>
                <a:latin typeface="Trebuchet MS" panose="020B0603020202020204" pitchFamily="34" charset="0"/>
              </a:rPr>
              <a:t>car composé de « grains » constituant des « réseaux ».</a:t>
            </a: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C821E15-2C26-B70A-510F-DAC0DAECCDAF}"/>
              </a:ext>
            </a:extLst>
          </p:cNvPr>
          <p:cNvSpPr txBox="1"/>
          <p:nvPr/>
        </p:nvSpPr>
        <p:spPr>
          <a:xfrm>
            <a:off x="1269124" y="535254"/>
            <a:ext cx="60949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0066FF"/>
                </a:solidFill>
                <a:latin typeface="Trebuchet MS" panose="020B0603020202020204" pitchFamily="34" charset="0"/>
              </a:rPr>
              <a:t>G</a:t>
            </a:r>
            <a:r>
              <a:rPr lang="fr-FR" sz="2800" b="1" i="0" dirty="0">
                <a:solidFill>
                  <a:srgbClr val="0066FF"/>
                </a:solidFill>
                <a:effectLst/>
                <a:latin typeface="Trebuchet MS" panose="020B0603020202020204" pitchFamily="34" charset="0"/>
              </a:rPr>
              <a:t>ravitation quantique à boucles </a:t>
            </a:r>
            <a:endParaRPr lang="fr-FR" sz="2800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42322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258</Words>
  <Application>Microsoft Office PowerPoint</Application>
  <PresentationFormat>Grand écran</PresentationFormat>
  <Paragraphs>33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Source Sans Pro</vt:lpstr>
      <vt:lpstr>Trebuchet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jean claude marot</dc:creator>
  <cp:lastModifiedBy>Sylvie Cordesse</cp:lastModifiedBy>
  <cp:revision>11</cp:revision>
  <dcterms:created xsi:type="dcterms:W3CDTF">2025-01-15T14:50:07Z</dcterms:created>
  <dcterms:modified xsi:type="dcterms:W3CDTF">2025-07-31T15:13:06Z</dcterms:modified>
</cp:coreProperties>
</file>