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1" r:id="rId4"/>
    <p:sldId id="259" r:id="rId5"/>
    <p:sldId id="257" r:id="rId6"/>
    <p:sldId id="258" r:id="rId7"/>
    <p:sldId id="260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4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B22E0-1EDE-2842-6B83-3263DFF6D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184528-2D9A-83D4-DAF1-760065648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10D2D7-E9D5-1472-BA3D-24CD83028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F7F906-9690-29B3-FD71-1BDAAE9A8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BAAA8A-832A-3FB0-F971-A8F2F19FB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02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FC229-DF74-165A-19DC-DD26DB51B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79F78F-50B7-94F5-DAFF-DC6AB9849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399BE8-8FB9-010F-5BA2-3305D6F6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4B9A0A-3F96-7862-6F35-2D539DF4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2D1F96-BACC-4EDA-AAD1-3C6716A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5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27F88-A991-DD8C-B795-2BC4002D1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B1399E-C9D0-7643-A5A7-AA993D00E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1979C5-A57E-9E0D-4E78-EF96869D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1950E1-F2BA-0C09-F932-3963F3D7D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562756-C0DB-2E37-ACC2-0182CBCC7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14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A22FA5-3E3A-ABB2-FE9E-D0F3476D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558FF1-13EA-8C47-7690-3F9531AA6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1A7900-01B9-AACA-C8EE-2553CF576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611F2B-2155-337F-9DEC-E013732DF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C46D3E-F26B-7FDB-532C-5C090062F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AF5138-8379-DDD7-AA20-18DAB6679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E5ABD-73D3-5F0E-0AC5-EC07C66F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C777D-606A-4C5A-9B30-5F40C313C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F98A87-2E4C-D3FB-AC26-38EBF99E8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1BEE-05B1-FF9E-1C7E-F6B60229E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02C599-C2E2-62F7-763C-ADB585478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E714CB-7DEC-79D5-4ED0-AB1F5F5FF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9FFA48E-2E15-875D-9902-A2C71FD77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D675189-532B-AA15-4DE6-EA44E066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67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6BD2D7-A20F-46A8-DEBB-96BFB627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22828-C706-9B41-6266-86CFC72F2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BE433B-64BB-3CC1-BDD3-2592F6D5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7F5136-959B-A7EE-9B14-40A7A42C3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584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616CE74-4DEF-1F86-FF73-019DF1F38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921C27C-81BC-ACD5-B7F8-7C4D205C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69EC8F-C229-2151-AF58-8D24FDB7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84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CCB5A-8968-D007-062A-9DE8FA7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32D8E6-0556-9237-44BF-2E509096C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85AABA-6F86-269C-8E54-4243416ED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8B23D1-53D0-5A27-82D9-92963AB28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843ED1-1960-63CA-2F01-A1645149D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8672E4-4EA3-79FA-B895-CD6F13E8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10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A5B84-C47A-5C69-AF73-43E9902D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3AB4BD-DF6D-A099-E359-97507EBDF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C63882-CA05-312B-AF75-E4CC47719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F08939-3FF7-A695-2258-8CBCDCFB5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92936E-9BFE-8A7D-0E28-729DD25A2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9C6E5-7BF9-FC1D-C9AB-12F74140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12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7AC52-6ED7-F0F1-6BFF-9E4F5570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01C4CE-C254-B050-2C8C-0AB487312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41DD0E-2EA1-B74E-859A-95FEF621A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64CB78-C094-FEA5-29D9-F08E6548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8C9895-5E1C-A97B-4933-5D75F5E8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73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44AEA57-30EB-9094-F719-3C9573411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F94C78-A067-E7ED-123A-143157186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3052D5-D1FE-10BD-B4D6-425B2A857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5697A7-01A1-7E38-278F-223B2E65F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428063-599B-4DF6-6024-B688B8FE3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102927D-15EA-E31A-C448-28A11220B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F51BB2-67F7-3916-2A59-6F3F6FBF8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E34D70-8218-21C7-52E5-B3A28236C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669733-8786-4529-8A4B-1899C85405C7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17808-6834-9933-84E1-FDF7CC3B9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0B8444-547B-DEDF-1FE8-BFAE8586C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C41E35-1C19-4050-91A0-DCBE3F1F2A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11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ancovici.com/category/changement-climatiqu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freepik.com/vecteurs-libre/effet-serre-lumiere-du-soleil-maison-verte_16456035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vergne-rhone-alpes.developpement-durable.gouv.fr/presentation-de-l-effet-de-serre-a11529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ancovici.com/category/changement-climatiqu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adaef.net/exemple-de-gaz-a-effet-de-serr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techbuyer.com/fr/blog/que-sont-les-gaz-a-effet-de-serr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-nature.fr/wp-content/uploads/2023/01/evolution-temperature-depuis-1850-2020-1024x610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-nature.fr/wp-content/uploads/2023/01/evolution-temperature-depuis-1850-2020-1024x610.jpg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-nature.fr/wp-content/uploads/2023/01/evolution-temperature-depuis-1850-2020-1024x610.jp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school.fr/cours/les-variations-climatiques-du-quaternaire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graphisme, Graphique, capture d’écran, art&#10;&#10;Le contenu généré par l’IA peut être incorrect.">
            <a:extLst>
              <a:ext uri="{FF2B5EF4-FFF2-40B4-BE49-F238E27FC236}">
                <a16:creationId xmlns:a16="http://schemas.microsoft.com/office/drawing/2014/main" id="{70615D44-80F3-ADC3-3741-0BDC0A632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24" y="918993"/>
            <a:ext cx="9170878" cy="49593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B429A6-9B93-5C45-E70B-E4822A77073E}"/>
              </a:ext>
            </a:extLst>
          </p:cNvPr>
          <p:cNvSpPr txBox="1"/>
          <p:nvPr/>
        </p:nvSpPr>
        <p:spPr>
          <a:xfrm>
            <a:off x="3919268" y="5939007"/>
            <a:ext cx="43534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https://jancovici.com/category/changement-climatique</a:t>
            </a:r>
            <a:r>
              <a:rPr lang="fr-FR" sz="1200" dirty="0">
                <a:solidFill>
                  <a:srgbClr val="006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fr-FR" sz="1200" dirty="0">
              <a:solidFill>
                <a:srgbClr val="0066FF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8226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213C9540-DAE9-81FF-2C31-3B321DA2D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65" y="564558"/>
            <a:ext cx="7551789" cy="537232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0C04140-E564-8E42-7620-B93C32F70170}"/>
              </a:ext>
            </a:extLst>
          </p:cNvPr>
          <p:cNvSpPr txBox="1"/>
          <p:nvPr/>
        </p:nvSpPr>
        <p:spPr>
          <a:xfrm>
            <a:off x="2774830" y="6016443"/>
            <a:ext cx="664233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https://fr.freepik.com/vecteurs-libre/effet-serre-lumiere-du-soleil-maison-verte_16456035.</a:t>
            </a:r>
            <a:r>
              <a:rPr lang="fr-FR" sz="1200" dirty="0">
                <a:solidFill>
                  <a:schemeClr val="tx2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htm</a:t>
            </a:r>
            <a:endParaRPr lang="fr-FR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589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r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A373AD4-AD7A-0481-8893-1EAECD192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515" y="632022"/>
            <a:ext cx="7683936" cy="44401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802C4A-3F40-12CE-4D77-58387E7D816F}"/>
              </a:ext>
            </a:extLst>
          </p:cNvPr>
          <p:cNvSpPr txBox="1"/>
          <p:nvPr/>
        </p:nvSpPr>
        <p:spPr>
          <a:xfrm>
            <a:off x="3186023" y="5203406"/>
            <a:ext cx="544614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hlinkClick r:id="rId3"/>
              </a:rPr>
              <a:t>https://www.auvergne-rhone-alpes.developpement-durable.gouv.fr/presentation-de-l-effet-de-serre-a11529.html</a:t>
            </a:r>
            <a:endParaRPr lang="fr-FR" sz="1400" dirty="0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00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6D1BE3B-1E67-29E5-0632-EF651B20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8" y="1648691"/>
            <a:ext cx="9984544" cy="368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9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Monde, art&#10;&#10;Le contenu généré par l’IA peut être incorrect.">
            <a:extLst>
              <a:ext uri="{FF2B5EF4-FFF2-40B4-BE49-F238E27FC236}">
                <a16:creationId xmlns:a16="http://schemas.microsoft.com/office/drawing/2014/main" id="{D408AB67-2905-A14A-818F-C8A1DBCAF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84" y="895039"/>
            <a:ext cx="8354076" cy="50679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83A36B-04D4-8C3E-A643-FC38A83EF031}"/>
              </a:ext>
            </a:extLst>
          </p:cNvPr>
          <p:cNvSpPr txBox="1"/>
          <p:nvPr/>
        </p:nvSpPr>
        <p:spPr>
          <a:xfrm>
            <a:off x="3919268" y="5939007"/>
            <a:ext cx="43534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https://jancovici.com/category/changement-climatique</a:t>
            </a:r>
            <a:r>
              <a:rPr lang="fr-FR" sz="1200" dirty="0">
                <a:solidFill>
                  <a:srgbClr val="006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fr-FR" sz="1200" dirty="0">
              <a:solidFill>
                <a:srgbClr val="0066FF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426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D70C4FAB-5E6D-F046-5E9D-5CB33BA9F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828" y="1072579"/>
            <a:ext cx="4576796" cy="458632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E93A06-9A39-51D4-33A2-55E80E33799B}"/>
              </a:ext>
            </a:extLst>
          </p:cNvPr>
          <p:cNvSpPr txBox="1"/>
          <p:nvPr/>
        </p:nvSpPr>
        <p:spPr>
          <a:xfrm>
            <a:off x="4094671" y="5785421"/>
            <a:ext cx="609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3"/>
              </a:rPr>
              <a:t>https://fr.wadaef.net/exemple-de-gaz-a-effet-de-serre/</a:t>
            </a:r>
            <a:endParaRPr lang="fr-FR" sz="1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8836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5CA027F-C4EA-2857-E30A-A979AEA18E9D}"/>
              </a:ext>
            </a:extLst>
          </p:cNvPr>
          <p:cNvSpPr txBox="1"/>
          <p:nvPr/>
        </p:nvSpPr>
        <p:spPr>
          <a:xfrm>
            <a:off x="3473570" y="5827629"/>
            <a:ext cx="79363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2"/>
              </a:rPr>
              <a:t>https://www.techbuyer.com/fr/blog/que-sont-les-gaz-a-effet-de-serre</a:t>
            </a:r>
            <a:endParaRPr lang="fr-FR" sz="1200" dirty="0"/>
          </a:p>
          <a:p>
            <a:endParaRPr lang="fr-FR" dirty="0"/>
          </a:p>
        </p:txBody>
      </p:sp>
      <p:pic>
        <p:nvPicPr>
          <p:cNvPr id="7" name="Image 6" descr="Une image contenant texte, Police, cercle, Graphique&#10;&#10;Le contenu généré par l’IA peut être incorrect.">
            <a:extLst>
              <a:ext uri="{FF2B5EF4-FFF2-40B4-BE49-F238E27FC236}">
                <a16:creationId xmlns:a16="http://schemas.microsoft.com/office/drawing/2014/main" id="{992179E2-F106-B765-DE8A-84B3F74FF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26" y="741870"/>
            <a:ext cx="4390820" cy="478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6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defined">
            <a:extLst>
              <a:ext uri="{FF2B5EF4-FFF2-40B4-BE49-F238E27FC236}">
                <a16:creationId xmlns:a16="http://schemas.microsoft.com/office/drawing/2014/main" id="{6B618E2C-8D0A-B959-AD4C-C7D9782F0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922" y="437096"/>
            <a:ext cx="5983807" cy="59838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C7EE99-1243-356F-E353-77196D317417}"/>
              </a:ext>
            </a:extLst>
          </p:cNvPr>
          <p:cNvSpPr txBox="1"/>
          <p:nvPr/>
        </p:nvSpPr>
        <p:spPr>
          <a:xfrm>
            <a:off x="8419381" y="4076809"/>
            <a:ext cx="2196860" cy="1771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Mesure du CO</a:t>
            </a:r>
            <a:r>
              <a:rPr lang="fr-FR" sz="1800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fr-F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atmosphérique par l'observatoire de </a:t>
            </a:r>
            <a:r>
              <a:rPr lang="fr-FR" sz="18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Mauna</a:t>
            </a:r>
            <a:r>
              <a:rPr lang="fr-F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Loa à Hawaï.</a:t>
            </a:r>
            <a:endParaRPr lang="fr-F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fr-F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35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BCE3D62-E715-070E-74ED-EEFAE57D9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368" y="377852"/>
            <a:ext cx="8193264" cy="488075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0AA56DB-3E0E-22C2-36CF-CFAC3BBEC702}"/>
              </a:ext>
            </a:extLst>
          </p:cNvPr>
          <p:cNvSpPr txBox="1"/>
          <p:nvPr/>
        </p:nvSpPr>
        <p:spPr>
          <a:xfrm>
            <a:off x="4048666" y="6353861"/>
            <a:ext cx="77292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hlinkClick r:id="rId3"/>
              </a:rPr>
              <a:t>https://sciences-nature.fr/wp-content/uploads/2023/01/evolution-temperature-depuis-1850-2020-1024x610.jpg</a:t>
            </a:r>
            <a:endParaRPr lang="fr-FR" sz="1100" dirty="0"/>
          </a:p>
          <a:p>
            <a:endParaRPr lang="fr-FR" sz="11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0D9DEE-2C2F-E1AD-9E8D-04B83BE19ABB}"/>
              </a:ext>
            </a:extLst>
          </p:cNvPr>
          <p:cNvSpPr txBox="1"/>
          <p:nvPr/>
        </p:nvSpPr>
        <p:spPr>
          <a:xfrm>
            <a:off x="2562764" y="5297390"/>
            <a:ext cx="7066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moyenne glissante</a:t>
            </a:r>
            <a:r>
              <a:rPr lang="fr-FR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:</a:t>
            </a:r>
            <a:r>
              <a:rPr lang="fr-FR" sz="14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sz="14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moyenne</a:t>
            </a:r>
            <a:r>
              <a:rPr lang="fr-FR" sz="14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sz="14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statistique</a:t>
            </a:r>
            <a:r>
              <a:rPr lang="fr-FR" sz="14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 effectuée en supprimant les </a:t>
            </a:r>
            <a:r>
              <a:rPr lang="fr-FR" sz="14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fluctuations</a:t>
            </a:r>
            <a:r>
              <a:rPr lang="fr-FR" sz="14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sz="14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transitoires</a:t>
            </a:r>
            <a:r>
              <a:rPr lang="fr-FR" sz="14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 de façon à en souligner les tendances à plus long terme. </a:t>
            </a:r>
            <a:endParaRPr lang="fr-FR" sz="1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585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261EE2A2-8EA9-B368-2428-0C5BA93F2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97510"/>
            <a:ext cx="6059338" cy="51937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FE253A-D59D-D202-EE97-B4BFFE4682B0}"/>
              </a:ext>
            </a:extLst>
          </p:cNvPr>
          <p:cNvSpPr txBox="1"/>
          <p:nvPr/>
        </p:nvSpPr>
        <p:spPr>
          <a:xfrm>
            <a:off x="7361206" y="2539921"/>
            <a:ext cx="380712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1600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fr-FR" sz="16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dilatation thermique de l’eau</a:t>
            </a:r>
            <a:r>
              <a:rPr lang="fr-FR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ctr"/>
            <a:r>
              <a:rPr lang="fr-FR" sz="1600" dirty="0"/>
              <a:t>et</a:t>
            </a:r>
          </a:p>
          <a:p>
            <a:pPr algn="ctr"/>
            <a:r>
              <a:rPr lang="fr-FR" sz="1600" dirty="0"/>
              <a:t> </a:t>
            </a:r>
            <a:r>
              <a:rPr lang="fr-FR" sz="16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fusion des glaces continentales</a:t>
            </a:r>
          </a:p>
          <a:p>
            <a:pPr algn="ctr"/>
            <a:endParaRPr lang="fr-FR" sz="1600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ctr"/>
            <a:r>
              <a:rPr lang="fr-FR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augmentation </a:t>
            </a:r>
          </a:p>
          <a:p>
            <a:pPr algn="ctr"/>
            <a:r>
              <a:rPr lang="fr-FR" sz="1600" dirty="0">
                <a:solidFill>
                  <a:srgbClr val="000000"/>
                </a:solidFill>
                <a:latin typeface="Open Sans" panose="020B0606030504020204" pitchFamily="34" charset="0"/>
              </a:rPr>
              <a:t>du niveau des mers :</a:t>
            </a:r>
            <a:endParaRPr lang="fr-FR" sz="1600" dirty="0"/>
          </a:p>
          <a:p>
            <a:pPr algn="ctr"/>
            <a:r>
              <a:rPr lang="fr-FR" sz="16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+3,2 mm/an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9F799A-8937-C4BC-EA11-5A61EBF51DD6}"/>
              </a:ext>
            </a:extLst>
          </p:cNvPr>
          <p:cNvSpPr txBox="1"/>
          <p:nvPr/>
        </p:nvSpPr>
        <p:spPr>
          <a:xfrm>
            <a:off x="4750282" y="6290600"/>
            <a:ext cx="77292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hlinkClick r:id="rId3"/>
              </a:rPr>
              <a:t>https://sciences-nature.fr/wp-content/uploads/2023/01/evolution-temperature-depuis-1850-2020-1024x610.jpg</a:t>
            </a:r>
            <a:endParaRPr lang="fr-FR" sz="1100" dirty="0"/>
          </a:p>
          <a:p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251736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carte, diagramme&#10;&#10;Le contenu généré par l’IA peut être incorrect.">
            <a:extLst>
              <a:ext uri="{FF2B5EF4-FFF2-40B4-BE49-F238E27FC236}">
                <a16:creationId xmlns:a16="http://schemas.microsoft.com/office/drawing/2014/main" id="{3D7B109F-E857-70B2-B012-BB74A3A4B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41" y="460351"/>
            <a:ext cx="7422741" cy="57647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404E3E-6153-CEA2-81C5-603306C97F01}"/>
              </a:ext>
            </a:extLst>
          </p:cNvPr>
          <p:cNvSpPr txBox="1"/>
          <p:nvPr/>
        </p:nvSpPr>
        <p:spPr>
          <a:xfrm>
            <a:off x="4612259" y="6340849"/>
            <a:ext cx="77292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hlinkClick r:id="rId3"/>
              </a:rPr>
              <a:t>https://sciences-nature.fr/wp-content/uploads/2023/01/evolution-temperature-depuis-1850-2020-1024x610.jpg</a:t>
            </a:r>
            <a:endParaRPr lang="fr-FR" sz="1100" dirty="0"/>
          </a:p>
          <a:p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019808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C4523E9-CD57-7F4D-5B8A-D620BA2E4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50" y="1656241"/>
            <a:ext cx="9729299" cy="36921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E921DB8-EC21-CDA7-773D-7D6F306E0338}"/>
              </a:ext>
            </a:extLst>
          </p:cNvPr>
          <p:cNvSpPr txBox="1"/>
          <p:nvPr/>
        </p:nvSpPr>
        <p:spPr>
          <a:xfrm>
            <a:off x="1449238" y="466506"/>
            <a:ext cx="9667336" cy="71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 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cycles de </a:t>
            </a:r>
            <a:r>
              <a:rPr lang="fr-FR" sz="1800" b="1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Milankovitch</a:t>
            </a:r>
            <a:r>
              <a:rPr lang="fr-F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sont des variations cycliques 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 paramètres de l'orbite de la Terre</a:t>
            </a:r>
            <a:r>
              <a:rPr lang="fr-F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qui engendrent des variations du climat terrestre.</a:t>
            </a:r>
            <a:endParaRPr lang="fr-F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CF754E-D21B-15EF-9457-A796040A7809}"/>
              </a:ext>
            </a:extLst>
          </p:cNvPr>
          <p:cNvSpPr txBox="1"/>
          <p:nvPr/>
        </p:nvSpPr>
        <p:spPr>
          <a:xfrm>
            <a:off x="6147759" y="5610076"/>
            <a:ext cx="5158596" cy="29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200" u="sng" kern="100" dirty="0">
                <a:solidFill>
                  <a:srgbClr val="0066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https://www.digischool.fr/cours/les-variations-climatiques-du-quaternaire</a:t>
            </a:r>
            <a:endParaRPr lang="fr-FR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412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Grand écran</PresentationFormat>
  <Paragraphs>22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Open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Cordesse</dc:creator>
  <cp:lastModifiedBy>Sylvie Cordesse</cp:lastModifiedBy>
  <cp:revision>11</cp:revision>
  <dcterms:created xsi:type="dcterms:W3CDTF">2025-09-11T14:10:26Z</dcterms:created>
  <dcterms:modified xsi:type="dcterms:W3CDTF">2025-09-18T09:39:29Z</dcterms:modified>
</cp:coreProperties>
</file>