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62" r:id="rId4"/>
    <p:sldId id="263" r:id="rId5"/>
    <p:sldId id="264" r:id="rId6"/>
    <p:sldId id="261" r:id="rId7"/>
    <p:sldId id="267" r:id="rId8"/>
    <p:sldId id="265" r:id="rId9"/>
    <p:sldId id="268" r:id="rId10"/>
    <p:sldId id="269" r:id="rId11"/>
    <p:sldId id="25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660"/>
  </p:normalViewPr>
  <p:slideViewPr>
    <p:cSldViewPr snapToGrid="0">
      <p:cViewPr varScale="1">
        <p:scale>
          <a:sx n="83" d="100"/>
          <a:sy n="83" d="100"/>
        </p:scale>
        <p:origin x="219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81F82-196E-4F7E-AC7A-8179B3084944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ABB03-4CA7-47AB-BA5D-8018695527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080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3ABB03-4CA7-47AB-BA5D-80186955273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3650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D19501-34F2-CBB1-A7D5-91228EC707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AACD0FE-4927-1053-0C82-7B420B6398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F19EE0-49CB-7498-CBAD-9D9989AC4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A118-89C6-4169-9CC6-7081AE8456BE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20625A-61FD-B8FB-4E3B-3F2514FD9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743216-3061-044B-A878-D69201258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F1184-7968-4C0F-B10F-7DF6903391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289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77FA95-5892-33FD-C1B6-A517EC65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C4FDBA-5183-0957-A312-226D921CD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B8CAD9-C56C-1A63-DAF0-D88A897AC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A118-89C6-4169-9CC6-7081AE8456BE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7E6C23-D6AD-8D5C-AD9D-F968854A5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DFD537-B824-1649-3E09-1F1A0966D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F1184-7968-4C0F-B10F-7DF6903391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9638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64DD78-C728-55FD-F681-E12D7AFC8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ACDD7B-21EE-4205-F918-E6C8B1E15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8C6143-1FFC-AEE7-BE06-C667FFE98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A118-89C6-4169-9CC6-7081AE8456BE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88CAA6-3DCD-D6BC-D4B4-99D29356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5E44CE-7096-0AAB-2737-EE82A801A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F1184-7968-4C0F-B10F-7DF6903391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61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C96684-F538-5F09-0089-D45C32495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0FB658-972F-C5DB-549E-2C6C5528FB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7EB82C-DDB0-72F7-3937-737EF4B9AF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DF3A21-7ED4-68DA-34EE-2EEC9417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A118-89C6-4169-9CC6-7081AE8456BE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3CA3653-02D7-9B1F-015D-9F8F65242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6EF173-9D63-63F7-A279-5F4725B2B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F1184-7968-4C0F-B10F-7DF6903391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936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2EA446-49E7-E5BB-65D1-A6CF17AA8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499A9E-5A65-1BDA-8517-F090C11D0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162BBE-18B0-3F36-6E08-3D127FF3E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23574E-4F02-25A0-674F-AB51B65CD0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DB31EB2-B1F2-6601-F999-E82664D243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269FCF5-FB08-E9C2-149C-E0DCBBA6F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A118-89C6-4169-9CC6-7081AE8456BE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F862245-FA39-6F61-5498-630922215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C9D3EFB-7340-0C32-E8AE-8200145A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F1184-7968-4C0F-B10F-7DF6903391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266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3814B2-E3B9-4340-21B1-AAD89DAE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FAC4665-6F2F-9702-DDC1-01A62A134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A118-89C6-4169-9CC6-7081AE8456BE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38DB9D-4075-359A-A317-345206C79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C79DBA-19E8-AC79-6E91-27A458A64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F1184-7968-4C0F-B10F-7DF6903391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71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BA6EE35-5787-4D0E-5E75-12537EF0C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A118-89C6-4169-9CC6-7081AE8456BE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DA220FF-011B-F268-61D7-190D45FEC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C8E88C-A585-7EE0-D1D2-91E9ED49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F1184-7968-4C0F-B10F-7DF6903391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58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ABDAAC-670D-32BF-5D6A-F95343AC0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975D5B-7424-9529-8AA7-E73DD3E61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CB6816D-BCB2-990B-92A9-611A87A33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EC9DEA4-7344-2765-4B7F-1E9FDDF7E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A118-89C6-4169-9CC6-7081AE8456BE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F0B49D-9788-2C65-D2F0-9F022FFE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8C0179-D8CC-4778-191A-1475389A1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F1184-7968-4C0F-B10F-7DF6903391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32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8BB036-DE40-2284-EB24-DC3CF3C00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9371DD2-8155-B3B3-E805-6D213C37E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31FE176-97F9-ACF8-2F08-A583B7683A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813E6A-1FF0-A75C-2BAB-8A7549586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A118-89C6-4169-9CC6-7081AE8456BE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630047-AE1A-6D52-0DEC-EBBAEB9BA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20A820-9B10-19A0-D05D-BD6A4D5C4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F1184-7968-4C0F-B10F-7DF6903391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3645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A8F2B6-0472-78D6-20BF-520EC8DEC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C1C350-1C66-59DC-DCDA-65E38E5F9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EF6939-F7E0-82BE-C751-B7837F1DC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A118-89C6-4169-9CC6-7081AE8456BE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8787CB-18D8-5B0F-EA18-77936B933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247254-9F70-59E6-5373-C5DC2EB90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F1184-7968-4C0F-B10F-7DF6903391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23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2232E40-B90B-A6E0-205D-3B3B0BCBCA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5F3EFE-7D57-6F2D-D280-7834A0EB3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B4582-40A4-0AF6-294A-24242CADE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A118-89C6-4169-9CC6-7081AE8456BE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BC7BB1-C760-84E7-FDFE-1C894FA3A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2A333C-21EB-7998-DD21-CBEAF5ED5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F1184-7968-4C0F-B10F-7DF6903391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387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831E5DE-1336-942A-0D8E-BC6EFF952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9FEB97-F8A3-ABA9-6ED0-322F19B37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8BBEE8-9CA1-D3A1-661B-77296AEC37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6FA118-89C6-4169-9CC6-7081AE8456BE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902A05-3C1A-0564-A82F-49DAED0946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CCD631-D0F9-4639-8848-391165B12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F1184-7968-4C0F-B10F-7DF6903391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18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sagif.com/gif/fire-23/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dehES7m-ls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www.youtube.com/watch?v=oyDi4c8a9VE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hys.free.fr/exlavoi.htm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flamme, chaleur, feu, nature&#10;&#10;Le contenu généré par l’IA peut être incorrect.">
            <a:extLst>
              <a:ext uri="{FF2B5EF4-FFF2-40B4-BE49-F238E27FC236}">
                <a16:creationId xmlns:a16="http://schemas.microsoft.com/office/drawing/2014/main" id="{797D1DBB-724E-E0F7-F807-DACD870B4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807" y="1684482"/>
            <a:ext cx="6085116" cy="342630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BCF3AB2-E126-E178-EB1A-1B344CA34E4A}"/>
              </a:ext>
            </a:extLst>
          </p:cNvPr>
          <p:cNvSpPr txBox="1"/>
          <p:nvPr/>
        </p:nvSpPr>
        <p:spPr>
          <a:xfrm>
            <a:off x="2867923" y="5110786"/>
            <a:ext cx="6096000" cy="327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400" u="sng" kern="100" dirty="0">
                <a:solidFill>
                  <a:srgbClr val="0066FF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https://usagif.com/gif/fire-23/</a:t>
            </a:r>
            <a:endParaRPr lang="fr-FR" sz="1600" kern="100" dirty="0">
              <a:solidFill>
                <a:srgbClr val="0066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354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D41250D-F3D7-82BB-4B5D-D48D850323A6}"/>
              </a:ext>
            </a:extLst>
          </p:cNvPr>
          <p:cNvGrpSpPr/>
          <p:nvPr/>
        </p:nvGrpSpPr>
        <p:grpSpPr>
          <a:xfrm>
            <a:off x="314376" y="1648219"/>
            <a:ext cx="5066580" cy="3561562"/>
            <a:chOff x="906595" y="725714"/>
            <a:chExt cx="5066580" cy="3561562"/>
          </a:xfrm>
        </p:grpSpPr>
        <p:pic>
          <p:nvPicPr>
            <p:cNvPr id="1026" name="Picture 2" descr="court circuit paillle de fer - YouTube">
              <a:extLst>
                <a:ext uri="{FF2B5EF4-FFF2-40B4-BE49-F238E27FC236}">
                  <a16:creationId xmlns:a16="http://schemas.microsoft.com/office/drawing/2014/main" id="{B49BB79F-5423-9370-E078-A8D7A07631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358" y="725714"/>
              <a:ext cx="4909054" cy="2761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CF0CB82-B7C4-5EBE-727B-BF04ACBCC4D3}"/>
                </a:ext>
              </a:extLst>
            </p:cNvPr>
            <p:cNvSpPr txBox="1"/>
            <p:nvPr/>
          </p:nvSpPr>
          <p:spPr>
            <a:xfrm>
              <a:off x="906595" y="3487057"/>
              <a:ext cx="5066580" cy="8002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400" dirty="0">
                  <a:solidFill>
                    <a:srgbClr val="0066FF"/>
                  </a:solidFill>
                </a:rPr>
                <a:t>Laine de fer qui brule</a:t>
              </a:r>
            </a:p>
            <a:p>
              <a:pPr algn="ctr"/>
              <a:r>
                <a:rPr lang="fr-FR" sz="1400" dirty="0">
                  <a:solidFill>
                    <a:srgbClr val="0066FF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https://www.youtube.com/watch?v=rdehES7m-ls</a:t>
              </a:r>
              <a:endParaRPr lang="fr-FR" sz="1400" dirty="0">
                <a:solidFill>
                  <a:srgbClr val="0066FF"/>
                </a:solidFill>
              </a:endParaRPr>
            </a:p>
            <a:p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039368C-4BFA-C63A-5073-E08529751F53}"/>
              </a:ext>
            </a:extLst>
          </p:cNvPr>
          <p:cNvGrpSpPr/>
          <p:nvPr/>
        </p:nvGrpSpPr>
        <p:grpSpPr>
          <a:xfrm>
            <a:off x="6145503" y="181377"/>
            <a:ext cx="4569538" cy="6224952"/>
            <a:chOff x="6145503" y="181377"/>
            <a:chExt cx="4569538" cy="622495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7D5DF93-ADC2-C8ED-55C4-4D4E62340E51}"/>
                </a:ext>
              </a:extLst>
            </p:cNvPr>
            <p:cNvGrpSpPr/>
            <p:nvPr/>
          </p:nvGrpSpPr>
          <p:grpSpPr>
            <a:xfrm>
              <a:off x="6277026" y="181377"/>
              <a:ext cx="4238446" cy="4715578"/>
              <a:chOff x="6860875" y="1536871"/>
              <a:chExt cx="4238446" cy="4715578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49DFE8B9-63D5-0E18-FD58-852818EC0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99316" y="1536871"/>
                <a:ext cx="3873005" cy="3976914"/>
              </a:xfrm>
              <a:prstGeom prst="rect">
                <a:avLst/>
              </a:prstGeom>
            </p:spPr>
          </p:pic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6E8CEB6-721D-407E-1C0A-120A521F7B50}"/>
                  </a:ext>
                </a:extLst>
              </p:cNvPr>
              <p:cNvSpPr txBox="1"/>
              <p:nvPr/>
            </p:nvSpPr>
            <p:spPr>
              <a:xfrm>
                <a:off x="6860875" y="5513785"/>
                <a:ext cx="4238446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rgbClr val="0066FF"/>
                    </a:solidFill>
                  </a:rPr>
                  <a:t>Combustion du magnésium</a:t>
                </a:r>
              </a:p>
              <a:p>
                <a:pPr algn="ctr"/>
                <a:r>
                  <a:rPr lang="fr-FR" sz="1400" dirty="0">
                    <a:solidFill>
                      <a:srgbClr val="0066FF"/>
                    </a:solidFill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https://www.youtube.com/watch?v=oyDi4c8a9VE</a:t>
                </a:r>
                <a:endParaRPr lang="fr-FR" sz="1400" dirty="0">
                  <a:solidFill>
                    <a:srgbClr val="0066FF"/>
                  </a:solidFill>
                </a:endParaRPr>
              </a:p>
              <a:p>
                <a:pPr algn="ctr"/>
                <a:endParaRPr lang="fr-FR" sz="1400" dirty="0">
                  <a:solidFill>
                    <a:srgbClr val="0066FF"/>
                  </a:solidFill>
                </a:endParaRP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8FAAA650-4F25-375B-E447-1491CE850DC3}"/>
                </a:ext>
              </a:extLst>
            </p:cNvPr>
            <p:cNvGrpSpPr/>
            <p:nvPr/>
          </p:nvGrpSpPr>
          <p:grpSpPr>
            <a:xfrm>
              <a:off x="6145503" y="4814302"/>
              <a:ext cx="2304232" cy="1592027"/>
              <a:chOff x="2750752" y="4521482"/>
              <a:chExt cx="2304232" cy="1592027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A5AC46F5-7872-B87E-74B2-0ED7D982ED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50752" y="4521482"/>
                <a:ext cx="2304232" cy="1272319"/>
              </a:xfrm>
              <a:prstGeom prst="rect">
                <a:avLst/>
              </a:prstGeom>
            </p:spPr>
          </p:pic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1F902C2-5FDC-D01B-E322-2D72A8AF1E28}"/>
                  </a:ext>
                </a:extLst>
              </p:cNvPr>
              <p:cNvSpPr txBox="1"/>
              <p:nvPr/>
            </p:nvSpPr>
            <p:spPr>
              <a:xfrm>
                <a:off x="3116787" y="5805732"/>
                <a:ext cx="15721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Magnésium métal</a:t>
                </a: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6C90773D-7157-CE22-D36B-B00221717DF2}"/>
                </a:ext>
              </a:extLst>
            </p:cNvPr>
            <p:cNvGrpSpPr/>
            <p:nvPr/>
          </p:nvGrpSpPr>
          <p:grpSpPr>
            <a:xfrm>
              <a:off x="8857288" y="4814301"/>
              <a:ext cx="1857753" cy="1580096"/>
              <a:chOff x="7972442" y="3711593"/>
              <a:chExt cx="1857753" cy="1580096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72955A1A-8855-5478-0D07-16C385ACE2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41320" y="3711593"/>
                <a:ext cx="1519998" cy="1272319"/>
              </a:xfrm>
              <a:prstGeom prst="rect">
                <a:avLst/>
              </a:prstGeom>
            </p:spPr>
          </p:pic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9BEBA40-CC6A-5EAF-6DD8-C96577E2B5D2}"/>
                  </a:ext>
                </a:extLst>
              </p:cNvPr>
              <p:cNvSpPr txBox="1"/>
              <p:nvPr/>
            </p:nvSpPr>
            <p:spPr>
              <a:xfrm>
                <a:off x="7972442" y="4983912"/>
                <a:ext cx="18577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Oxyde de magnésium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2315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imbolos De Quatro Elementos Imagens Vetoriais De Cuatro Elementos">
            <a:extLst>
              <a:ext uri="{FF2B5EF4-FFF2-40B4-BE49-F238E27FC236}">
                <a16:creationId xmlns:a16="http://schemas.microsoft.com/office/drawing/2014/main" id="{05D207B9-0266-01B5-5342-531DBF1F1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48205"/>
            <a:ext cx="3412968" cy="113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1087BAF0-8DDC-C2E8-F93D-22CE1A740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84665"/>
            <a:ext cx="426068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1FF5CB8-3FDE-9E3D-A61C-DBA0808A96BB}"/>
              </a:ext>
            </a:extLst>
          </p:cNvPr>
          <p:cNvGrpSpPr/>
          <p:nvPr/>
        </p:nvGrpSpPr>
        <p:grpSpPr>
          <a:xfrm>
            <a:off x="1670379" y="616589"/>
            <a:ext cx="3691104" cy="5760353"/>
            <a:chOff x="549502" y="598891"/>
            <a:chExt cx="3691104" cy="576035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EB96A29-9255-D398-635A-0DF61A1FA033}"/>
                </a:ext>
              </a:extLst>
            </p:cNvPr>
            <p:cNvSpPr txBox="1"/>
            <p:nvPr/>
          </p:nvSpPr>
          <p:spPr>
            <a:xfrm>
              <a:off x="549502" y="2976486"/>
              <a:ext cx="36911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i="0" dirty="0">
                  <a:solidFill>
                    <a:srgbClr val="202122"/>
                  </a:solidFill>
                  <a:effectLst/>
                  <a:latin typeface="Arial" panose="020B0604020202020204" pitchFamily="34" charset="0"/>
                </a:rPr>
                <a:t>Empédocle</a:t>
              </a:r>
              <a:r>
                <a:rPr lang="fr-FR" b="1" i="0" dirty="0">
                  <a:solidFill>
                    <a:srgbClr val="202122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lang="fr-FR" i="0" dirty="0">
                  <a:solidFill>
                    <a:srgbClr val="202122"/>
                  </a:solidFill>
                  <a:effectLst/>
                  <a:latin typeface="Arial" panose="020B0604020202020204" pitchFamily="34" charset="0"/>
                </a:rPr>
                <a:t>(</a:t>
              </a:r>
              <a:r>
                <a:rPr lang="fr-FR" altLang="fr-FR" dirty="0">
                  <a:solidFill>
                    <a:srgbClr val="233566"/>
                  </a:solidFill>
                  <a:latin typeface="Arial" panose="020B0604020202020204" pitchFamily="34" charset="0"/>
                </a:rPr>
                <a:t>490-430 av. J.-C.)</a:t>
              </a:r>
              <a:r>
                <a:rPr kumimoji="0" lang="fr-FR" altLang="fr-FR" sz="8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 </a:t>
              </a:r>
              <a:endParaRPr kumimoji="0" lang="fr-FR" altLang="fr-FR" sz="40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endParaRPr lang="fr-FR" dirty="0"/>
            </a:p>
          </p:txBody>
        </p:sp>
        <p:pic>
          <p:nvPicPr>
            <p:cNvPr id="3077" name="Picture 5">
              <a:extLst>
                <a:ext uri="{FF2B5EF4-FFF2-40B4-BE49-F238E27FC236}">
                  <a16:creationId xmlns:a16="http://schemas.microsoft.com/office/drawing/2014/main" id="{31392B89-4443-6140-C135-0C3758B7E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6914" y="598891"/>
              <a:ext cx="1620000" cy="22975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0DF6FC20-B170-26A2-C635-06546592A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14" y="5989912"/>
              <a:ext cx="3251200" cy="3693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R="0" lvl="0" indent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altLang="fr-FR" dirty="0">
                  <a:solidFill>
                    <a:srgbClr val="202122"/>
                  </a:solidFill>
                </a:rPr>
                <a:t>Aristote (384-322 av. J.-C.) </a:t>
              </a:r>
            </a:p>
          </p:txBody>
        </p:sp>
        <p:pic>
          <p:nvPicPr>
            <p:cNvPr id="3080" name="Picture 8" descr="Aristote | Philosophe | Grèce Antique">
              <a:extLst>
                <a:ext uri="{FF2B5EF4-FFF2-40B4-BE49-F238E27FC236}">
                  <a16:creationId xmlns:a16="http://schemas.microsoft.com/office/drawing/2014/main" id="{6B9DB4F6-B4C7-1243-901E-5B2937B963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4375" y="3825965"/>
              <a:ext cx="1620000" cy="20805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306D85EE-4CF3-3DB4-E0AF-D131744456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8684" y="1948361"/>
            <a:ext cx="2216334" cy="1289172"/>
          </a:xfrm>
          <a:prstGeom prst="rect">
            <a:avLst/>
          </a:prstGeom>
        </p:spPr>
      </p:pic>
      <p:pic>
        <p:nvPicPr>
          <p:cNvPr id="3100" name="Picture 28" descr="undefined">
            <a:extLst>
              <a:ext uri="{FF2B5EF4-FFF2-40B4-BE49-F238E27FC236}">
                <a16:creationId xmlns:a16="http://schemas.microsoft.com/office/drawing/2014/main" id="{21F5E36C-D789-6C8F-881F-82B36947C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926" y="3910363"/>
            <a:ext cx="3251200" cy="284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198C2871-552F-759B-71C0-3713D8B8AD65}"/>
              </a:ext>
            </a:extLst>
          </p:cNvPr>
          <p:cNvSpPr txBox="1"/>
          <p:nvPr/>
        </p:nvSpPr>
        <p:spPr>
          <a:xfrm>
            <a:off x="6874826" y="738948"/>
            <a:ext cx="1855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Quatre éléments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AF184C9-8698-37CC-7E8F-3EA46433FB7A}"/>
              </a:ext>
            </a:extLst>
          </p:cNvPr>
          <p:cNvSpPr txBox="1"/>
          <p:nvPr/>
        </p:nvSpPr>
        <p:spPr>
          <a:xfrm>
            <a:off x="6459926" y="3620468"/>
            <a:ext cx="3078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Quatre qualités élémentaires</a:t>
            </a:r>
          </a:p>
        </p:txBody>
      </p:sp>
    </p:spTree>
    <p:extLst>
      <p:ext uri="{BB962C8B-B14F-4D97-AF65-F5344CB8AC3E}">
        <p14:creationId xmlns:p14="http://schemas.microsoft.com/office/powerpoint/2010/main" val="2802439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AA42A142-72D1-352E-A5B5-63F7DFBC2330}"/>
              </a:ext>
            </a:extLst>
          </p:cNvPr>
          <p:cNvGrpSpPr/>
          <p:nvPr/>
        </p:nvGrpSpPr>
        <p:grpSpPr>
          <a:xfrm>
            <a:off x="1688623" y="551975"/>
            <a:ext cx="1260000" cy="1819274"/>
            <a:chOff x="0" y="0"/>
            <a:chExt cx="1187450" cy="1819592"/>
          </a:xfrm>
        </p:grpSpPr>
        <p:sp>
          <p:nvSpPr>
            <p:cNvPr id="6" name="Zone de texte 3">
              <a:extLst>
                <a:ext uri="{FF2B5EF4-FFF2-40B4-BE49-F238E27FC236}">
                  <a16:creationId xmlns:a16="http://schemas.microsoft.com/office/drawing/2014/main" id="{7DE7D9F8-5350-3534-E8A7-976B2955695E}"/>
                </a:ext>
              </a:extLst>
            </p:cNvPr>
            <p:cNvSpPr txBox="1"/>
            <p:nvPr/>
          </p:nvSpPr>
          <p:spPr>
            <a:xfrm>
              <a:off x="61905" y="1357312"/>
              <a:ext cx="1079500" cy="46228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FR" sz="1000" kern="10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Georg Ernst Stahl</a:t>
              </a:r>
              <a:endParaRPr lang="fr-FR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FR" sz="1000" kern="10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(1659-1734)</a:t>
              </a:r>
              <a:endParaRPr lang="fr-FR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Image 6" descr="Biografia de Georg Ernst Stahl">
              <a:extLst>
                <a:ext uri="{FF2B5EF4-FFF2-40B4-BE49-F238E27FC236}">
                  <a16:creationId xmlns:a16="http://schemas.microsoft.com/office/drawing/2014/main" id="{CBD12228-BE98-E1BA-67A1-8E3CF6DC44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06" r="6802" b="15372"/>
            <a:stretch>
              <a:fillRect/>
            </a:stretch>
          </p:blipFill>
          <p:spPr bwMode="auto">
            <a:xfrm>
              <a:off x="0" y="0"/>
              <a:ext cx="1187450" cy="13716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3DEA4E9E-4564-8C26-F490-FD97D73AF74F}"/>
              </a:ext>
            </a:extLst>
          </p:cNvPr>
          <p:cNvGrpSpPr/>
          <p:nvPr/>
        </p:nvGrpSpPr>
        <p:grpSpPr>
          <a:xfrm>
            <a:off x="5409269" y="612885"/>
            <a:ext cx="4547870" cy="2609850"/>
            <a:chOff x="0" y="0"/>
            <a:chExt cx="4548188" cy="2609850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BC0216E-E6EA-C6F3-4ECC-BD8EDE082A53}"/>
                </a:ext>
              </a:extLst>
            </p:cNvPr>
            <p:cNvGrpSpPr/>
            <p:nvPr/>
          </p:nvGrpSpPr>
          <p:grpSpPr>
            <a:xfrm>
              <a:off x="200025" y="138112"/>
              <a:ext cx="4314190" cy="2438717"/>
              <a:chOff x="0" y="0"/>
              <a:chExt cx="4314190" cy="2438717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DF37075E-F73E-FE30-848F-D77FCD2AF1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75" y="766762"/>
                <a:ext cx="1583055" cy="1078865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EA0BBDB0-F5E4-7AB1-93F8-A98FEC779E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33650" y="742950"/>
                <a:ext cx="1583690" cy="1078865"/>
              </a:xfrm>
              <a:prstGeom prst="rect">
                <a:avLst/>
              </a:prstGeom>
            </p:spPr>
          </p:pic>
          <p:cxnSp>
            <p:nvCxnSpPr>
              <p:cNvPr id="25" name="Connecteur droit avec flèche 24">
                <a:extLst>
                  <a:ext uri="{FF2B5EF4-FFF2-40B4-BE49-F238E27FC236}">
                    <a16:creationId xmlns:a16="http://schemas.microsoft.com/office/drawing/2014/main" id="{39A4E0A6-D4B1-0007-FCEE-FD4E875A489E}"/>
                  </a:ext>
                </a:extLst>
              </p:cNvPr>
              <p:cNvCxnSpPr/>
              <p:nvPr/>
            </p:nvCxnSpPr>
            <p:spPr>
              <a:xfrm>
                <a:off x="1762125" y="1262062"/>
                <a:ext cx="685800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45A6EF0E-B9B6-0086-20D4-CF1C85E4DA7C}"/>
                  </a:ext>
                </a:extLst>
              </p:cNvPr>
              <p:cNvCxnSpPr/>
              <p:nvPr/>
            </p:nvCxnSpPr>
            <p:spPr>
              <a:xfrm flipH="1" flipV="1">
                <a:off x="681037" y="0"/>
                <a:ext cx="0" cy="656907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Zone de texte 5">
                <a:extLst>
                  <a:ext uri="{FF2B5EF4-FFF2-40B4-BE49-F238E27FC236}">
                    <a16:creationId xmlns:a16="http://schemas.microsoft.com/office/drawing/2014/main" id="{7D6D5896-4B57-57CF-9E79-D82A549A74BF}"/>
                  </a:ext>
                </a:extLst>
              </p:cNvPr>
              <p:cNvSpPr txBox="1"/>
              <p:nvPr/>
            </p:nvSpPr>
            <p:spPr>
              <a:xfrm>
                <a:off x="38083" y="161925"/>
                <a:ext cx="1623060" cy="42354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FR" sz="1200" kern="10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Perte de </a:t>
                </a:r>
                <a:r>
                  <a:rPr lang="fr-FR" sz="1200" b="1" kern="10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phlogistique</a:t>
                </a:r>
                <a:endParaRPr lang="fr-FR" sz="12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FR" sz="1200" kern="10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(flamme)</a:t>
                </a:r>
              </a:p>
            </p:txBody>
          </p:sp>
          <p:sp>
            <p:nvSpPr>
              <p:cNvPr id="28" name="Zone de texte 6">
                <a:extLst>
                  <a:ext uri="{FF2B5EF4-FFF2-40B4-BE49-F238E27FC236}">
                    <a16:creationId xmlns:a16="http://schemas.microsoft.com/office/drawing/2014/main" id="{329E3A69-BA1E-A242-B2DB-3DDCD1814B30}"/>
                  </a:ext>
                </a:extLst>
              </p:cNvPr>
              <p:cNvSpPr txBox="1"/>
              <p:nvPr/>
            </p:nvSpPr>
            <p:spPr>
              <a:xfrm>
                <a:off x="0" y="1900237"/>
                <a:ext cx="1649730" cy="53848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FR" sz="1200" kern="10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Combustion du bois</a:t>
                </a: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FR" sz="1200" kern="10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(riche en phlogistique)</a:t>
                </a:r>
              </a:p>
            </p:txBody>
          </p:sp>
          <p:sp>
            <p:nvSpPr>
              <p:cNvPr id="29" name="Zone de texte 6">
                <a:extLst>
                  <a:ext uri="{FF2B5EF4-FFF2-40B4-BE49-F238E27FC236}">
                    <a16:creationId xmlns:a16="http://schemas.microsoft.com/office/drawing/2014/main" id="{100BE2DC-7A51-AE2E-B532-9339DD477916}"/>
                  </a:ext>
                </a:extLst>
              </p:cNvPr>
              <p:cNvSpPr txBox="1"/>
              <p:nvPr/>
            </p:nvSpPr>
            <p:spPr>
              <a:xfrm>
                <a:off x="2190750" y="1866657"/>
                <a:ext cx="2123440" cy="53784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FR" sz="1200" kern="10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Cendres</a:t>
                </a: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FR" sz="1200" kern="10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(très pauvres en phlogistique)</a:t>
                </a:r>
              </a:p>
            </p:txBody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7B1563A-55EB-9BEE-9ACF-C11944D6C86E}"/>
                </a:ext>
              </a:extLst>
            </p:cNvPr>
            <p:cNvSpPr/>
            <p:nvPr/>
          </p:nvSpPr>
          <p:spPr>
            <a:xfrm>
              <a:off x="0" y="0"/>
              <a:ext cx="4548188" cy="260985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1FD8B49-7959-FBF6-3945-C6BF27094D35}"/>
              </a:ext>
            </a:extLst>
          </p:cNvPr>
          <p:cNvGrpSpPr/>
          <p:nvPr/>
        </p:nvGrpSpPr>
        <p:grpSpPr>
          <a:xfrm>
            <a:off x="5409269" y="3530075"/>
            <a:ext cx="4547869" cy="2495550"/>
            <a:chOff x="0" y="0"/>
            <a:chExt cx="4586288" cy="249555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CAE0DCB-B489-71E8-CF3D-D1A85769DE2D}"/>
                </a:ext>
              </a:extLst>
            </p:cNvPr>
            <p:cNvGrpSpPr/>
            <p:nvPr/>
          </p:nvGrpSpPr>
          <p:grpSpPr>
            <a:xfrm>
              <a:off x="361950" y="204788"/>
              <a:ext cx="3826828" cy="2290211"/>
              <a:chOff x="0" y="0"/>
              <a:chExt cx="3826828" cy="2290211"/>
            </a:xfrm>
          </p:grpSpPr>
          <p:pic>
            <p:nvPicPr>
              <p:cNvPr id="13" name="Image 12" descr="Une image contenant briquet, flamme, chaleur, feu&#10;&#10;Le contenu généré par l’IA peut être incorrect.">
                <a:extLst>
                  <a:ext uri="{FF2B5EF4-FFF2-40B4-BE49-F238E27FC236}">
                    <a16:creationId xmlns:a16="http://schemas.microsoft.com/office/drawing/2014/main" id="{49DFE8B9-63D5-0E18-FD58-852818EC0F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088" t="-1198" r="27237" b="1198"/>
              <a:stretch>
                <a:fillRect/>
              </a:stretch>
            </p:blipFill>
            <p:spPr bwMode="auto">
              <a:xfrm>
                <a:off x="1652588" y="514350"/>
                <a:ext cx="799465" cy="148526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4" name="Image 13" descr="Une image contenant Minéral, Roche volcanique, Roche ignée, Substance chimique&#10;&#10;Le contenu généré par l’IA peut être incorrect.">
                <a:extLst>
                  <a:ext uri="{FF2B5EF4-FFF2-40B4-BE49-F238E27FC236}">
                    <a16:creationId xmlns:a16="http://schemas.microsoft.com/office/drawing/2014/main" id="{A5AC46F5-7872-B87E-74B2-0ED7D982ED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914400"/>
                <a:ext cx="1302385" cy="718820"/>
              </a:xfrm>
              <a:prstGeom prst="rect">
                <a:avLst/>
              </a:prstGeom>
            </p:spPr>
          </p:pic>
          <p:cxnSp>
            <p:nvCxnSpPr>
              <p:cNvPr id="15" name="Connecteur droit avec flèche 14">
                <a:extLst>
                  <a:ext uri="{FF2B5EF4-FFF2-40B4-BE49-F238E27FC236}">
                    <a16:creationId xmlns:a16="http://schemas.microsoft.com/office/drawing/2014/main" id="{A0136322-0B3F-6EC9-5865-0560E5C2E03A}"/>
                  </a:ext>
                </a:extLst>
              </p:cNvPr>
              <p:cNvCxnSpPr/>
              <p:nvPr/>
            </p:nvCxnSpPr>
            <p:spPr>
              <a:xfrm flipH="1" flipV="1">
                <a:off x="2028825" y="0"/>
                <a:ext cx="0" cy="656907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Zone de texte 5">
                <a:extLst>
                  <a:ext uri="{FF2B5EF4-FFF2-40B4-BE49-F238E27FC236}">
                    <a16:creationId xmlns:a16="http://schemas.microsoft.com/office/drawing/2014/main" id="{4BC3A30E-F70C-3E52-7060-BF1B5559AF68}"/>
                  </a:ext>
                </a:extLst>
              </p:cNvPr>
              <p:cNvSpPr txBox="1"/>
              <p:nvPr/>
            </p:nvSpPr>
            <p:spPr>
              <a:xfrm>
                <a:off x="1381125" y="233362"/>
                <a:ext cx="1622947" cy="42354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FR" sz="1200" kern="10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Perte de </a:t>
                </a:r>
                <a:r>
                  <a:rPr lang="fr-FR" sz="1200" b="1" kern="10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phlogistique</a:t>
                </a:r>
                <a:endParaRPr lang="fr-FR" sz="12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7" name="Image 16" descr="Une image contenant poudre, farine, nourriture&#10;&#10;Le contenu généré par l’IA peut être incorrect.">
                <a:extLst>
                  <a:ext uri="{FF2B5EF4-FFF2-40B4-BE49-F238E27FC236}">
                    <a16:creationId xmlns:a16="http://schemas.microsoft.com/office/drawing/2014/main" id="{72955A1A-8855-5478-0D07-16C385ACE2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86063" y="862012"/>
                <a:ext cx="1040765" cy="871220"/>
              </a:xfrm>
              <a:prstGeom prst="rect">
                <a:avLst/>
              </a:prstGeom>
            </p:spPr>
          </p:pic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9DCE8F73-2B56-92A7-7361-43D3E1F4B091}"/>
                  </a:ext>
                </a:extLst>
              </p:cNvPr>
              <p:cNvCxnSpPr/>
              <p:nvPr/>
            </p:nvCxnSpPr>
            <p:spPr>
              <a:xfrm>
                <a:off x="1338263" y="1271587"/>
                <a:ext cx="1404937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Zone de texte 11">
                <a:extLst>
                  <a:ext uri="{FF2B5EF4-FFF2-40B4-BE49-F238E27FC236}">
                    <a16:creationId xmlns:a16="http://schemas.microsoft.com/office/drawing/2014/main" id="{DEDDAE66-40FB-1850-83D5-B2E1B56AB355}"/>
                  </a:ext>
                </a:extLst>
              </p:cNvPr>
              <p:cNvSpPr txBox="1"/>
              <p:nvPr/>
            </p:nvSpPr>
            <p:spPr>
              <a:xfrm>
                <a:off x="223819" y="1685691"/>
                <a:ext cx="953770" cy="60452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FR" sz="1200" kern="10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Magnésium</a:t>
                </a: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FR" sz="1200" kern="10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métal</a:t>
                </a:r>
              </a:p>
            </p:txBody>
          </p:sp>
          <p:sp>
            <p:nvSpPr>
              <p:cNvPr id="20" name="Zone de texte 11">
                <a:extLst>
                  <a:ext uri="{FF2B5EF4-FFF2-40B4-BE49-F238E27FC236}">
                    <a16:creationId xmlns:a16="http://schemas.microsoft.com/office/drawing/2014/main" id="{D87B462B-712C-247C-BDDD-B28EA04E8539}"/>
                  </a:ext>
                </a:extLst>
              </p:cNvPr>
              <p:cNvSpPr txBox="1"/>
              <p:nvPr/>
            </p:nvSpPr>
            <p:spPr>
              <a:xfrm>
                <a:off x="2871549" y="1757054"/>
                <a:ext cx="819150" cy="32829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FR" sz="1200" kern="10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Magnésie</a:t>
                </a:r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C1D536-284A-AEED-2339-512F4B69648D}"/>
                </a:ext>
              </a:extLst>
            </p:cNvPr>
            <p:cNvSpPr/>
            <p:nvPr/>
          </p:nvSpPr>
          <p:spPr>
            <a:xfrm>
              <a:off x="0" y="0"/>
              <a:ext cx="4586288" cy="249555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99DB3F1-F668-80A3-1AC8-454511F72A61}"/>
              </a:ext>
            </a:extLst>
          </p:cNvPr>
          <p:cNvGrpSpPr/>
          <p:nvPr/>
        </p:nvGrpSpPr>
        <p:grpSpPr>
          <a:xfrm>
            <a:off x="1639132" y="2658537"/>
            <a:ext cx="1309490" cy="1786707"/>
            <a:chOff x="0" y="-67774"/>
            <a:chExt cx="1345620" cy="1787036"/>
          </a:xfrm>
        </p:grpSpPr>
        <p:pic>
          <p:nvPicPr>
            <p:cNvPr id="31" name="Image 30" descr="Une image contenant portrait, Visage humain, croquis, personne&#10;&#10;Le contenu généré par l’IA peut être incorrect.">
              <a:extLst>
                <a:ext uri="{FF2B5EF4-FFF2-40B4-BE49-F238E27FC236}">
                  <a16:creationId xmlns:a16="http://schemas.microsoft.com/office/drawing/2014/main" id="{B566508C-E96B-B224-FA3D-5BF969950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55" y="-67774"/>
              <a:ext cx="1294765" cy="1318895"/>
            </a:xfrm>
            <a:prstGeom prst="rect">
              <a:avLst/>
            </a:prstGeom>
          </p:spPr>
        </p:pic>
        <p:sp>
          <p:nvSpPr>
            <p:cNvPr id="32" name="Zone de texte 2">
              <a:extLst>
                <a:ext uri="{FF2B5EF4-FFF2-40B4-BE49-F238E27FC236}">
                  <a16:creationId xmlns:a16="http://schemas.microsoft.com/office/drawing/2014/main" id="{BB3EA60C-75EB-79A7-F454-1523ACE889EA}"/>
                </a:ext>
              </a:extLst>
            </p:cNvPr>
            <p:cNvSpPr txBox="1"/>
            <p:nvPr/>
          </p:nvSpPr>
          <p:spPr>
            <a:xfrm>
              <a:off x="0" y="1328737"/>
              <a:ext cx="1294765" cy="3905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FR" sz="1000" kern="10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Joseph  Priestley</a:t>
              </a:r>
              <a:endParaRPr lang="fr-FR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FR" sz="1000" kern="10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(1733-1804)</a:t>
              </a:r>
              <a:endParaRPr lang="fr-FR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16303DE3-B403-9ECA-6A3B-A01D84D54145}"/>
              </a:ext>
            </a:extLst>
          </p:cNvPr>
          <p:cNvGrpSpPr/>
          <p:nvPr/>
        </p:nvGrpSpPr>
        <p:grpSpPr>
          <a:xfrm>
            <a:off x="1639132" y="4777850"/>
            <a:ext cx="1410095" cy="1655114"/>
            <a:chOff x="0" y="0"/>
            <a:chExt cx="1284605" cy="1590675"/>
          </a:xfrm>
        </p:grpSpPr>
        <p:pic>
          <p:nvPicPr>
            <p:cNvPr id="34" name="Image 33" descr="Une image contenant Visage humain, portrait, homme, habits&#10;&#10;Le contenu généré par l’IA peut être incorrect.">
              <a:extLst>
                <a:ext uri="{FF2B5EF4-FFF2-40B4-BE49-F238E27FC236}">
                  <a16:creationId xmlns:a16="http://schemas.microsoft.com/office/drawing/2014/main" id="{6979C18C-A613-DF09-BCDC-7FA6B0DDCA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362"/>
            <a:stretch>
              <a:fillRect/>
            </a:stretch>
          </p:blipFill>
          <p:spPr bwMode="auto">
            <a:xfrm>
              <a:off x="76200" y="0"/>
              <a:ext cx="1147868" cy="123675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5" name="Zone de texte 2">
              <a:extLst>
                <a:ext uri="{FF2B5EF4-FFF2-40B4-BE49-F238E27FC236}">
                  <a16:creationId xmlns:a16="http://schemas.microsoft.com/office/drawing/2014/main" id="{C061922B-49FF-5968-9832-B821377EDDD8}"/>
                </a:ext>
              </a:extLst>
            </p:cNvPr>
            <p:cNvSpPr txBox="1"/>
            <p:nvPr/>
          </p:nvSpPr>
          <p:spPr>
            <a:xfrm>
              <a:off x="0" y="1190625"/>
              <a:ext cx="1284605" cy="4000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FR" sz="1000" kern="10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Karl-Wilhelm Scheele</a:t>
              </a:r>
              <a:endParaRPr lang="fr-FR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FR" sz="1000" kern="10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(1742-1786)</a:t>
              </a:r>
              <a:endParaRPr lang="fr-FR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9256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illustrative de l’article Hématite">
            <a:extLst>
              <a:ext uri="{FF2B5EF4-FFF2-40B4-BE49-F238E27FC236}">
                <a16:creationId xmlns:a16="http://schemas.microsoft.com/office/drawing/2014/main" id="{90010686-1089-D88B-B501-9DF9005E0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17" y="2601960"/>
            <a:ext cx="2771351" cy="165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53F5EB0-9CF9-76A8-E497-86C5398F489B}"/>
              </a:ext>
            </a:extLst>
          </p:cNvPr>
          <p:cNvSpPr txBox="1"/>
          <p:nvPr/>
        </p:nvSpPr>
        <p:spPr>
          <a:xfrm>
            <a:off x="3647467" y="3233536"/>
            <a:ext cx="487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+</a:t>
            </a:r>
          </a:p>
        </p:txBody>
      </p:sp>
      <p:pic>
        <p:nvPicPr>
          <p:cNvPr id="1026" name="Picture 2" descr="L'énergie d'hier : l’histoire du charbon ⌁ SirEnergies">
            <a:extLst>
              <a:ext uri="{FF2B5EF4-FFF2-40B4-BE49-F238E27FC236}">
                <a16:creationId xmlns:a16="http://schemas.microsoft.com/office/drawing/2014/main" id="{92F9F187-6A98-6762-90AC-32345085E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527" y="2601960"/>
            <a:ext cx="2244911" cy="165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910B9C8-5797-27B7-7E33-7A9F455C3A20}"/>
              </a:ext>
            </a:extLst>
          </p:cNvPr>
          <p:cNvSpPr txBox="1"/>
          <p:nvPr/>
        </p:nvSpPr>
        <p:spPr>
          <a:xfrm>
            <a:off x="1426296" y="4359215"/>
            <a:ext cx="1527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Minerai de fer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C9E2BE-3ECA-9B71-5836-DBBF3B4027D7}"/>
              </a:ext>
            </a:extLst>
          </p:cNvPr>
          <p:cNvSpPr txBox="1"/>
          <p:nvPr/>
        </p:nvSpPr>
        <p:spPr>
          <a:xfrm>
            <a:off x="4352301" y="4256039"/>
            <a:ext cx="1953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Charbon (riche en phlogistique)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6384B299-6C4A-E601-EE06-81C9564B36F0}"/>
              </a:ext>
            </a:extLst>
          </p:cNvPr>
          <p:cNvCxnSpPr>
            <a:cxnSpLocks/>
          </p:cNvCxnSpPr>
          <p:nvPr/>
        </p:nvCxnSpPr>
        <p:spPr>
          <a:xfrm>
            <a:off x="6607834" y="3429000"/>
            <a:ext cx="1667773" cy="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4" descr="Image illustrative de l’article Fer">
            <a:extLst>
              <a:ext uri="{FF2B5EF4-FFF2-40B4-BE49-F238E27FC236}">
                <a16:creationId xmlns:a16="http://schemas.microsoft.com/office/drawing/2014/main" id="{E15DC10C-BC3A-01CA-2232-6DADDA44F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003" y="2561706"/>
            <a:ext cx="2886832" cy="179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rc 18">
            <a:extLst>
              <a:ext uri="{FF2B5EF4-FFF2-40B4-BE49-F238E27FC236}">
                <a16:creationId xmlns:a16="http://schemas.microsoft.com/office/drawing/2014/main" id="{B87A9430-68D1-F1BD-F964-2173819D1B97}"/>
              </a:ext>
            </a:extLst>
          </p:cNvPr>
          <p:cNvSpPr/>
          <p:nvPr/>
        </p:nvSpPr>
        <p:spPr>
          <a:xfrm>
            <a:off x="2421734" y="1900855"/>
            <a:ext cx="2886831" cy="1092679"/>
          </a:xfrm>
          <a:prstGeom prst="arc">
            <a:avLst>
              <a:gd name="adj1" fmla="val 16229890"/>
              <a:gd name="adj2" fmla="val 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5659E86D-2649-FD18-2734-88288CC592DC}"/>
              </a:ext>
            </a:extLst>
          </p:cNvPr>
          <p:cNvSpPr/>
          <p:nvPr/>
        </p:nvSpPr>
        <p:spPr>
          <a:xfrm rot="10800000" flipV="1">
            <a:off x="2277226" y="1900856"/>
            <a:ext cx="3347179" cy="1092678"/>
          </a:xfrm>
          <a:prstGeom prst="arc">
            <a:avLst>
              <a:gd name="adj1" fmla="val 16200000"/>
              <a:gd name="adj2" fmla="val 7394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E1E76F0-195A-A819-1498-D16DD4F43CAB}"/>
              </a:ext>
            </a:extLst>
          </p:cNvPr>
          <p:cNvCxnSpPr/>
          <p:nvPr/>
        </p:nvCxnSpPr>
        <p:spPr>
          <a:xfrm flipH="1">
            <a:off x="2237337" y="2346384"/>
            <a:ext cx="74762" cy="14377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DA824EF2-DEDC-9E2B-59FF-29C4752D401F}"/>
              </a:ext>
            </a:extLst>
          </p:cNvPr>
          <p:cNvSpPr txBox="1"/>
          <p:nvPr/>
        </p:nvSpPr>
        <p:spPr>
          <a:xfrm>
            <a:off x="3165811" y="1531523"/>
            <a:ext cx="15700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phlogistique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7DA8A50-94F0-F5D7-580E-A306F324E2A0}"/>
              </a:ext>
            </a:extLst>
          </p:cNvPr>
          <p:cNvSpPr txBox="1"/>
          <p:nvPr/>
        </p:nvSpPr>
        <p:spPr>
          <a:xfrm>
            <a:off x="9400807" y="4394538"/>
            <a:ext cx="1124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Fer métal</a:t>
            </a:r>
          </a:p>
        </p:txBody>
      </p:sp>
    </p:spTree>
    <p:extLst>
      <p:ext uri="{BB962C8B-B14F-4D97-AF65-F5344CB8AC3E}">
        <p14:creationId xmlns:p14="http://schemas.microsoft.com/office/powerpoint/2010/main" val="2464668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9486D2A-5713-8B62-ECDA-C6D284A07A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89"/>
          <a:stretch>
            <a:fillRect/>
          </a:stretch>
        </p:blipFill>
        <p:spPr>
          <a:xfrm>
            <a:off x="4059802" y="787878"/>
            <a:ext cx="3920981" cy="507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24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D58D85C0-B171-8F0C-F084-9E394654A86C}"/>
              </a:ext>
            </a:extLst>
          </p:cNvPr>
          <p:cNvGrpSpPr/>
          <p:nvPr/>
        </p:nvGrpSpPr>
        <p:grpSpPr>
          <a:xfrm>
            <a:off x="2960078" y="1626938"/>
            <a:ext cx="6008327" cy="3604124"/>
            <a:chOff x="2568739" y="1474644"/>
            <a:chExt cx="6008327" cy="3604124"/>
          </a:xfrm>
        </p:grpSpPr>
        <p:pic>
          <p:nvPicPr>
            <p:cNvPr id="1026" name="Picture 2" descr="Study-life balance: is it possible? - MyTutor Blog - Advice for Students">
              <a:extLst>
                <a:ext uri="{FF2B5EF4-FFF2-40B4-BE49-F238E27FC236}">
                  <a16:creationId xmlns:a16="http://schemas.microsoft.com/office/drawing/2014/main" id="{6D800618-2759-6217-C3E6-9F7A71A9EB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42"/>
            <a:stretch>
              <a:fillRect/>
            </a:stretch>
          </p:blipFill>
          <p:spPr bwMode="auto">
            <a:xfrm>
              <a:off x="3013333" y="1474644"/>
              <a:ext cx="5291667" cy="3604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86C6D63-1295-75EF-BD21-BF9DCBA02E52}"/>
                </a:ext>
              </a:extLst>
            </p:cNvPr>
            <p:cNvSpPr txBox="1"/>
            <p:nvPr/>
          </p:nvSpPr>
          <p:spPr>
            <a:xfrm>
              <a:off x="6596331" y="3720681"/>
              <a:ext cx="19807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magnésium métal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39A3D28-FA4A-4A6D-7B83-0CCB193D22FE}"/>
                </a:ext>
              </a:extLst>
            </p:cNvPr>
            <p:cNvSpPr txBox="1"/>
            <p:nvPr/>
          </p:nvSpPr>
          <p:spPr>
            <a:xfrm>
              <a:off x="2568739" y="4258394"/>
              <a:ext cx="22672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/>
                <a:t>magnésie </a:t>
              </a:r>
            </a:p>
            <a:p>
              <a:r>
                <a:rPr lang="fr-FR" dirty="0"/>
                <a:t>(magnésium calciné)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129CC17-CFB2-D3B1-286B-841560DBA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845567">
              <a:off x="3190670" y="3369028"/>
              <a:ext cx="1023361" cy="856019"/>
            </a:xfrm>
            <a:prstGeom prst="rect">
              <a:avLst/>
            </a:prstGeom>
          </p:spPr>
        </p:pic>
        <p:pic>
          <p:nvPicPr>
            <p:cNvPr id="15" name="Image 14" descr="Une image contenant Minéral, Roche ignée, Roche volcanique, Substance chimique&#10;&#10;Le contenu généré par l’IA peut être incorrect.">
              <a:extLst>
                <a:ext uri="{FF2B5EF4-FFF2-40B4-BE49-F238E27FC236}">
                  <a16:creationId xmlns:a16="http://schemas.microsoft.com/office/drawing/2014/main" id="{89D631A1-4D1E-89D3-5481-2032DAB6D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3951" y="3048629"/>
              <a:ext cx="1040950" cy="5744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0345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A53D6056-AD36-F264-8D68-47F26C941534}"/>
              </a:ext>
            </a:extLst>
          </p:cNvPr>
          <p:cNvGrpSpPr/>
          <p:nvPr/>
        </p:nvGrpSpPr>
        <p:grpSpPr>
          <a:xfrm>
            <a:off x="720915" y="1474839"/>
            <a:ext cx="2010476" cy="3323221"/>
            <a:chOff x="0" y="0"/>
            <a:chExt cx="1605280" cy="2738437"/>
          </a:xfrm>
        </p:grpSpPr>
        <p:pic>
          <p:nvPicPr>
            <p:cNvPr id="5" name="Image 4" descr="Une image contenant dessin, habits, peinture, croquis&#10;&#10;Le contenu généré par l’IA peut être incorrect.">
              <a:extLst>
                <a:ext uri="{FF2B5EF4-FFF2-40B4-BE49-F238E27FC236}">
                  <a16:creationId xmlns:a16="http://schemas.microsoft.com/office/drawing/2014/main" id="{2E1178D0-8AF2-A237-5CDA-B5000A48D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605280" cy="2338070"/>
            </a:xfrm>
            <a:prstGeom prst="rect">
              <a:avLst/>
            </a:prstGeom>
          </p:spPr>
        </p:pic>
        <p:sp>
          <p:nvSpPr>
            <p:cNvPr id="6" name="Zone de texte 2">
              <a:extLst>
                <a:ext uri="{FF2B5EF4-FFF2-40B4-BE49-F238E27FC236}">
                  <a16:creationId xmlns:a16="http://schemas.microsoft.com/office/drawing/2014/main" id="{BFCF227F-6099-883F-D8EE-164E4D13F5C7}"/>
                </a:ext>
              </a:extLst>
            </p:cNvPr>
            <p:cNvSpPr txBox="1"/>
            <p:nvPr/>
          </p:nvSpPr>
          <p:spPr>
            <a:xfrm>
              <a:off x="0" y="2338387"/>
              <a:ext cx="1605280" cy="4000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FR" sz="1000" kern="10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Antoine Lavoisier</a:t>
              </a:r>
              <a:endParaRPr lang="fr-FR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FR" sz="1000" kern="10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(1743-1794)</a:t>
              </a:r>
              <a:endParaRPr lang="fr-FR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92CD89C8-6A16-2EC0-2934-D23A26DEDC2D}"/>
              </a:ext>
            </a:extLst>
          </p:cNvPr>
          <p:cNvSpPr txBox="1"/>
          <p:nvPr/>
        </p:nvSpPr>
        <p:spPr>
          <a:xfrm>
            <a:off x="3555087" y="5134553"/>
            <a:ext cx="88974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1" dirty="0">
                <a:latin typeface="Calibri" panose="020F0502020204030204" pitchFamily="34" charset="0"/>
                <a:ea typeface="Aptos" panose="020B0004020202020204" pitchFamily="34" charset="0"/>
              </a:rPr>
              <a:t>m</a:t>
            </a:r>
            <a:r>
              <a:rPr lang="fr-FR" sz="2400" b="1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étal    +     air vital (gaz oxygène)    →   chaux (métal calciné)   </a:t>
            </a:r>
            <a:endParaRPr lang="fr-FR" sz="2400" b="1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324293E-01A1-9003-2E73-B6FDDA6C31ED}"/>
              </a:ext>
            </a:extLst>
          </p:cNvPr>
          <p:cNvGrpSpPr/>
          <p:nvPr/>
        </p:nvGrpSpPr>
        <p:grpSpPr>
          <a:xfrm>
            <a:off x="3555087" y="1261782"/>
            <a:ext cx="7915998" cy="3440111"/>
            <a:chOff x="3599542" y="707242"/>
            <a:chExt cx="7915998" cy="3440111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35BB06E-C12B-1FC3-B477-EEFFD04CF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88451" y="1049593"/>
              <a:ext cx="7827089" cy="2234238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1B02E12-27AD-0116-16CC-8E829AA44083}"/>
                </a:ext>
              </a:extLst>
            </p:cNvPr>
            <p:cNvSpPr txBox="1"/>
            <p:nvPr/>
          </p:nvSpPr>
          <p:spPr>
            <a:xfrm>
              <a:off x="3599542" y="3283832"/>
              <a:ext cx="17660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Mercure (métal)</a:t>
              </a:r>
            </a:p>
            <a:p>
              <a:pPr algn="ctr"/>
              <a:r>
                <a:rPr lang="fr-FR" dirty="0"/>
                <a:t>chauffé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1D4522D-DE9D-BF42-B781-B53081FF0E7C}"/>
                </a:ext>
              </a:extLst>
            </p:cNvPr>
            <p:cNvSpPr txBox="1"/>
            <p:nvPr/>
          </p:nvSpPr>
          <p:spPr>
            <a:xfrm>
              <a:off x="7513086" y="3283831"/>
              <a:ext cx="17832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Mercure calciné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2764BE8-0EBF-7E95-CDB4-6EF961E6C8B4}"/>
                </a:ext>
              </a:extLst>
            </p:cNvPr>
            <p:cNvSpPr txBox="1"/>
            <p:nvPr/>
          </p:nvSpPr>
          <p:spPr>
            <a:xfrm>
              <a:off x="3599542" y="707242"/>
              <a:ext cx="2939281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200" dirty="0">
                  <a:solidFill>
                    <a:srgbClr val="0066FF"/>
                  </a:solidFill>
                </a:rPr>
                <a:t>Extrait de </a:t>
              </a:r>
              <a:r>
                <a:rPr lang="fr-FR" sz="1200" dirty="0">
                  <a:solidFill>
                    <a:srgbClr val="0066FF"/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http://phys.free.fr/exlavoi</a:t>
              </a:r>
              <a:r>
                <a:rPr lang="fr-FR" sz="1200" dirty="0">
                  <a:solidFill>
                    <a:srgbClr val="467886"/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.</a:t>
              </a:r>
              <a:r>
                <a:rPr lang="fr-FR" sz="1200" dirty="0">
                  <a:solidFill>
                    <a:srgbClr val="0066FF"/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htm</a:t>
              </a:r>
              <a:endParaRPr lang="fr-FR" sz="1200" dirty="0">
                <a:solidFill>
                  <a:srgbClr val="0066FF"/>
                </a:solidFill>
              </a:endParaRPr>
            </a:p>
            <a:p>
              <a:endParaRPr lang="fr-FR" dirty="0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6F9CB48-6311-970D-AA6E-D598D816E583}"/>
                </a:ext>
              </a:extLst>
            </p:cNvPr>
            <p:cNvSpPr txBox="1"/>
            <p:nvPr/>
          </p:nvSpPr>
          <p:spPr>
            <a:xfrm>
              <a:off x="6319051" y="1581510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air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EEE59B7-3DD7-ADC9-F235-4B62C11CD9E3}"/>
                </a:ext>
              </a:extLst>
            </p:cNvPr>
            <p:cNvSpPr txBox="1"/>
            <p:nvPr/>
          </p:nvSpPr>
          <p:spPr>
            <a:xfrm>
              <a:off x="9427354" y="3224023"/>
              <a:ext cx="20881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Volume d’air diminué d’un cinquième</a:t>
              </a: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3721AD35-0773-7757-7D44-85ACA36B5122}"/>
                </a:ext>
              </a:extLst>
            </p:cNvPr>
            <p:cNvCxnSpPr/>
            <p:nvPr/>
          </p:nvCxnSpPr>
          <p:spPr>
            <a:xfrm>
              <a:off x="7368294" y="2283050"/>
              <a:ext cx="43065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56A503F-78E4-47F1-7085-5E2CCED51C3A}"/>
              </a:ext>
            </a:extLst>
          </p:cNvPr>
          <p:cNvSpPr txBox="1"/>
          <p:nvPr/>
        </p:nvSpPr>
        <p:spPr>
          <a:xfrm>
            <a:off x="3530486" y="4672889"/>
            <a:ext cx="220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Expérience de 1776</a:t>
            </a:r>
          </a:p>
        </p:txBody>
      </p:sp>
    </p:spTree>
    <p:extLst>
      <p:ext uri="{BB962C8B-B14F-4D97-AF65-F5344CB8AC3E}">
        <p14:creationId xmlns:p14="http://schemas.microsoft.com/office/powerpoint/2010/main" val="1521291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B7B803F-DEB3-B21A-4163-CFD8F7173CD3}"/>
              </a:ext>
            </a:extLst>
          </p:cNvPr>
          <p:cNvSpPr txBox="1"/>
          <p:nvPr/>
        </p:nvSpPr>
        <p:spPr>
          <a:xfrm>
            <a:off x="2440658" y="2551836"/>
            <a:ext cx="81778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latin typeface="Calibri" panose="020F0502020204030204" pitchFamily="34" charset="0"/>
                <a:ea typeface="Aptos" panose="020B0004020202020204" pitchFamily="34" charset="0"/>
              </a:rPr>
              <a:t>charbon</a:t>
            </a:r>
            <a:r>
              <a:rPr lang="fr-FR" sz="2000" b="1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    +     air vital (oxygène)      →      air fixe      +      calorique   </a:t>
            </a:r>
            <a:endParaRPr lang="fr-FR" sz="2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80B7565-3603-E55F-D139-8D157DBAC946}"/>
              </a:ext>
            </a:extLst>
          </p:cNvPr>
          <p:cNvSpPr txBox="1"/>
          <p:nvPr/>
        </p:nvSpPr>
        <p:spPr>
          <a:xfrm>
            <a:off x="1751775" y="1460037"/>
            <a:ext cx="67620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66FF"/>
                </a:solidFill>
              </a:rPr>
              <a:t>Selon Lavoisier : </a:t>
            </a:r>
          </a:p>
          <a:p>
            <a:r>
              <a:rPr lang="fr-FR" b="1" dirty="0"/>
              <a:t>combustion vive = fixation d’oxygène sur le combustible </a:t>
            </a:r>
          </a:p>
          <a:p>
            <a:r>
              <a:rPr lang="fr-FR" b="1" dirty="0"/>
              <a:t>et production de calorique (</a:t>
            </a:r>
            <a:r>
              <a:rPr lang="fr-FR" b="1" i="1" dirty="0"/>
              <a:t>fluide igné, subtil et impondérable)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A5C776-F756-8974-B0A5-10577F4D1514}"/>
              </a:ext>
            </a:extLst>
          </p:cNvPr>
          <p:cNvSpPr txBox="1"/>
          <p:nvPr/>
        </p:nvSpPr>
        <p:spPr>
          <a:xfrm>
            <a:off x="1726576" y="538487"/>
            <a:ext cx="95136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En 1757 </a:t>
            </a:r>
            <a:r>
              <a:rPr lang="fr-FR" b="1" i="1" dirty="0">
                <a:solidFill>
                  <a:srgbClr val="0066FF"/>
                </a:solidFill>
              </a:rPr>
              <a:t>Joseph Black </a:t>
            </a:r>
            <a:r>
              <a:rPr lang="fr-FR" dirty="0"/>
              <a:t>(1728-1799) avait</a:t>
            </a:r>
            <a:r>
              <a:rPr lang="fr-FR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déjà démontré que </a:t>
            </a:r>
          </a:p>
          <a:p>
            <a:pPr algn="just"/>
            <a:r>
              <a:rPr lang="fr-FR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brûler du charbon de bois produit de « l’air fixe</a:t>
            </a:r>
            <a:r>
              <a:rPr lang="fr-FR" dirty="0">
                <a:latin typeface="Calibri" panose="020F0502020204030204" pitchFamily="34" charset="0"/>
                <a:ea typeface="Aptos" panose="020B0004020202020204" pitchFamily="34" charset="0"/>
              </a:rPr>
              <a:t> »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E30190-E745-694E-7BA4-049C140D158E}"/>
              </a:ext>
            </a:extLst>
          </p:cNvPr>
          <p:cNvSpPr txBox="1"/>
          <p:nvPr/>
        </p:nvSpPr>
        <p:spPr>
          <a:xfrm>
            <a:off x="1726576" y="3378301"/>
            <a:ext cx="77566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66FF"/>
                </a:solidFill>
              </a:rPr>
              <a:t>Formulation actuelle avec les notions d’éléments chimiques et atomes : </a:t>
            </a:r>
          </a:p>
          <a:p>
            <a:pPr algn="ctr"/>
            <a:endParaRPr lang="fr-FR" sz="1400" b="1" dirty="0"/>
          </a:p>
          <a:p>
            <a:pPr algn="ctr"/>
            <a:r>
              <a:rPr lang="fr-FR" sz="3200" b="1" dirty="0"/>
              <a:t>C    +    O</a:t>
            </a:r>
            <a:r>
              <a:rPr lang="fr-FR" sz="3200" b="1" baseline="-25000" dirty="0"/>
              <a:t>2</a:t>
            </a:r>
            <a:r>
              <a:rPr lang="fr-FR" sz="3200" b="1" dirty="0"/>
              <a:t>     </a:t>
            </a:r>
            <a:r>
              <a:rPr lang="fr-FR" sz="3200" b="1" dirty="0">
                <a:latin typeface="Calibri" panose="020F0502020204030204" pitchFamily="34" charset="0"/>
                <a:ea typeface="Aptos" panose="020B0004020202020204" pitchFamily="34" charset="0"/>
              </a:rPr>
              <a:t>→     CO</a:t>
            </a:r>
            <a:r>
              <a:rPr lang="fr-FR" sz="3200" b="1" baseline="-25000" dirty="0">
                <a:latin typeface="Calibri" panose="020F0502020204030204" pitchFamily="34" charset="0"/>
                <a:ea typeface="Aptos" panose="020B0004020202020204" pitchFamily="34" charset="0"/>
              </a:rPr>
              <a:t>2</a:t>
            </a:r>
            <a:endParaRPr lang="fr-FR" sz="3200" b="1" baseline="-25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A93D4E2-127F-9A80-8FAE-EFDAA386168B}"/>
              </a:ext>
            </a:extLst>
          </p:cNvPr>
          <p:cNvSpPr txBox="1"/>
          <p:nvPr/>
        </p:nvSpPr>
        <p:spPr>
          <a:xfrm>
            <a:off x="5504278" y="4654766"/>
            <a:ext cx="51142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/>
              <a:t>    avec dégagement d’énergie thermique : </a:t>
            </a:r>
          </a:p>
          <a:p>
            <a:pPr algn="ctr"/>
            <a:r>
              <a:rPr lang="fr-FR" sz="2000" b="1" dirty="0"/>
              <a:t>transfert de chaleur et de rayonnements</a:t>
            </a:r>
          </a:p>
          <a:p>
            <a:pPr algn="ctr"/>
            <a:r>
              <a:rPr lang="fr-FR" sz="2000" b="1" dirty="0"/>
              <a:t>(infra-rouge, lumière visible)</a:t>
            </a:r>
          </a:p>
        </p:txBody>
      </p:sp>
    </p:spTree>
    <p:extLst>
      <p:ext uri="{BB962C8B-B14F-4D97-AF65-F5344CB8AC3E}">
        <p14:creationId xmlns:p14="http://schemas.microsoft.com/office/powerpoint/2010/main" val="3073688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F6DBB16-6FE7-8B0B-4E01-2BBB07C4C931}"/>
              </a:ext>
            </a:extLst>
          </p:cNvPr>
          <p:cNvSpPr txBox="1"/>
          <p:nvPr/>
        </p:nvSpPr>
        <p:spPr>
          <a:xfrm>
            <a:off x="1500996" y="718868"/>
            <a:ext cx="3108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Oxydo-réductions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3F3329A-3FD1-CE07-045E-9C38449E9870}"/>
              </a:ext>
            </a:extLst>
          </p:cNvPr>
          <p:cNvSpPr txBox="1"/>
          <p:nvPr/>
        </p:nvSpPr>
        <p:spPr>
          <a:xfrm>
            <a:off x="2490158" y="1978323"/>
            <a:ext cx="55094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Oxydation du fer : </a:t>
            </a:r>
          </a:p>
          <a:p>
            <a:r>
              <a:rPr lang="fr-FR" dirty="0"/>
              <a:t>       </a:t>
            </a:r>
          </a:p>
          <a:p>
            <a:pPr algn="ctr"/>
            <a:r>
              <a:rPr lang="fr-FR" dirty="0"/>
              <a:t> </a:t>
            </a:r>
            <a:r>
              <a:rPr lang="fr-FR" sz="2400" b="1" dirty="0"/>
              <a:t>4 Fe     +     3 O</a:t>
            </a:r>
            <a:r>
              <a:rPr lang="fr-FR" sz="2400" b="1" baseline="-25000" dirty="0"/>
              <a:t>2</a:t>
            </a:r>
            <a:r>
              <a:rPr lang="fr-FR" sz="2400" b="1" dirty="0"/>
              <a:t>         →         2  Fe</a:t>
            </a:r>
            <a:r>
              <a:rPr lang="fr-FR" sz="2400" b="1" baseline="-25000" dirty="0"/>
              <a:t>2</a:t>
            </a:r>
            <a:r>
              <a:rPr lang="fr-FR" sz="2400" b="1" dirty="0"/>
              <a:t>O</a:t>
            </a:r>
            <a:r>
              <a:rPr lang="fr-FR" sz="2400" b="1" baseline="-25000" dirty="0"/>
              <a:t>3</a:t>
            </a:r>
            <a:r>
              <a:rPr lang="fr-FR" sz="2400" b="1" dirty="0"/>
              <a:t> </a:t>
            </a:r>
            <a:endParaRPr lang="fr-FR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F5167D-56A8-B5F9-943B-46ACF4582F19}"/>
              </a:ext>
            </a:extLst>
          </p:cNvPr>
          <p:cNvSpPr txBox="1"/>
          <p:nvPr/>
        </p:nvSpPr>
        <p:spPr>
          <a:xfrm>
            <a:off x="2622430" y="4490867"/>
            <a:ext cx="6512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Réduction de l’oxyde de fer : </a:t>
            </a:r>
          </a:p>
          <a:p>
            <a:endParaRPr lang="fr-FR" dirty="0"/>
          </a:p>
          <a:p>
            <a:r>
              <a:rPr lang="fr-FR" dirty="0"/>
              <a:t>      </a:t>
            </a:r>
            <a:r>
              <a:rPr lang="fr-FR" sz="2400" b="1" dirty="0"/>
              <a:t>2 Fe</a:t>
            </a:r>
            <a:r>
              <a:rPr lang="fr-FR" sz="2400" b="1" baseline="-25000" dirty="0"/>
              <a:t>2</a:t>
            </a:r>
            <a:r>
              <a:rPr lang="fr-FR" sz="2400" b="1" dirty="0"/>
              <a:t>O</a:t>
            </a:r>
            <a:r>
              <a:rPr lang="fr-FR" sz="2400" b="1" baseline="-25000" dirty="0"/>
              <a:t>3</a:t>
            </a:r>
            <a:r>
              <a:rPr lang="fr-FR" sz="2400" b="1" dirty="0"/>
              <a:t>      +      3 C       →         4 Fe     +     3 CO</a:t>
            </a:r>
            <a:r>
              <a:rPr lang="fr-FR" sz="2400" b="1" baseline="-25000" dirty="0"/>
              <a:t>2</a:t>
            </a:r>
            <a:r>
              <a:rPr lang="fr-FR" sz="2400" b="1" dirty="0"/>
              <a:t> </a:t>
            </a:r>
            <a:endParaRPr lang="fr-FR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344D0E8-277E-E27E-1B9B-99195648B8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89"/>
          <a:stretch>
            <a:fillRect/>
          </a:stretch>
        </p:blipFill>
        <p:spPr>
          <a:xfrm>
            <a:off x="9188101" y="4145811"/>
            <a:ext cx="1440000" cy="1864172"/>
          </a:xfrm>
          <a:prstGeom prst="rect">
            <a:avLst/>
          </a:prstGeom>
        </p:spPr>
      </p:pic>
      <p:pic>
        <p:nvPicPr>
          <p:cNvPr id="8" name="Picture 2" descr="court circuit paillle de fer - YouTube">
            <a:extLst>
              <a:ext uri="{FF2B5EF4-FFF2-40B4-BE49-F238E27FC236}">
                <a16:creationId xmlns:a16="http://schemas.microsoft.com/office/drawing/2014/main" id="{315B98BB-7403-BF46-4230-ABCA7B189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842" y="2200644"/>
            <a:ext cx="1440000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Protect From Steel Corrosion | Steel Fab Services">
            <a:extLst>
              <a:ext uri="{FF2B5EF4-FFF2-40B4-BE49-F238E27FC236}">
                <a16:creationId xmlns:a16="http://schemas.microsoft.com/office/drawing/2014/main" id="{886B24B0-7102-496D-BC08-5842BD549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8101" y="2200644"/>
            <a:ext cx="1440000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73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379D1F8-29ED-90CC-FFFF-39D847B71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465" y="1518250"/>
            <a:ext cx="5102876" cy="37032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2211A0-074D-0D19-C551-75BDC5811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733" y="1518250"/>
            <a:ext cx="3219867" cy="363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09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</Words>
  <Application>Microsoft Office PowerPoint</Application>
  <PresentationFormat>Grand écran</PresentationFormat>
  <Paragraphs>65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Sylvie Cordesse</dc:creator>
  <cp:lastModifiedBy>Sylvie Cordesse</cp:lastModifiedBy>
  <cp:revision>14</cp:revision>
  <dcterms:created xsi:type="dcterms:W3CDTF">2025-09-30T10:19:53Z</dcterms:created>
  <dcterms:modified xsi:type="dcterms:W3CDTF">2025-10-03T12:34:44Z</dcterms:modified>
</cp:coreProperties>
</file>